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sldIdLst>
    <p:sldId id="257" r:id="rId2"/>
    <p:sldId id="260" r:id="rId3"/>
    <p:sldId id="261" r:id="rId4"/>
    <p:sldId id="278" r:id="rId5"/>
    <p:sldId id="262" r:id="rId6"/>
    <p:sldId id="280" r:id="rId7"/>
    <p:sldId id="303" r:id="rId8"/>
    <p:sldId id="283" r:id="rId9"/>
    <p:sldId id="284" r:id="rId10"/>
    <p:sldId id="287" r:id="rId11"/>
    <p:sldId id="288" r:id="rId12"/>
    <p:sldId id="289" r:id="rId13"/>
    <p:sldId id="291" r:id="rId14"/>
    <p:sldId id="305" r:id="rId15"/>
    <p:sldId id="307" r:id="rId16"/>
    <p:sldId id="276" r:id="rId17"/>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9" d="100"/>
          <a:sy n="119" d="100"/>
        </p:scale>
        <p:origin x="1920" y="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C60C64-9E3E-4608-BB2D-64F1A6E383E4}" type="datetimeFigureOut">
              <a:rPr lang="en-GB" smtClean="0"/>
              <a:t>04/04/2015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0F0718-F371-4D35-9B1B-6D1E80F58085}" type="slidenum">
              <a:rPr lang="en-GB" smtClean="0"/>
              <a:t>‹#›</a:t>
            </a:fld>
            <a:endParaRPr lang="en-GB"/>
          </a:p>
        </p:txBody>
      </p:sp>
    </p:spTree>
    <p:extLst>
      <p:ext uri="{BB962C8B-B14F-4D97-AF65-F5344CB8AC3E}">
        <p14:creationId xmlns:p14="http://schemas.microsoft.com/office/powerpoint/2010/main" val="2120544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C0F0718-F371-4D35-9B1B-6D1E80F58085}" type="slidenum">
              <a:rPr lang="en-GB" smtClean="0"/>
              <a:t>2</a:t>
            </a:fld>
            <a:endParaRPr lang="en-GB"/>
          </a:p>
        </p:txBody>
      </p:sp>
    </p:spTree>
    <p:extLst>
      <p:ext uri="{BB962C8B-B14F-4D97-AF65-F5344CB8AC3E}">
        <p14:creationId xmlns:p14="http://schemas.microsoft.com/office/powerpoint/2010/main" val="1297813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ro-R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ro-RO"/>
          </a:p>
        </p:txBody>
      </p:sp>
      <p:sp>
        <p:nvSpPr>
          <p:cNvPr id="4" name="Date Placeholder 3"/>
          <p:cNvSpPr>
            <a:spLocks noGrp="1"/>
          </p:cNvSpPr>
          <p:nvPr>
            <p:ph type="dt" sz="half" idx="10"/>
          </p:nvPr>
        </p:nvSpPr>
        <p:spPr/>
        <p:txBody>
          <a:bodyPr/>
          <a:lstStyle/>
          <a:p>
            <a:fld id="{FF1EEB49-F54D-4AA5-BD10-721F05F70DC6}" type="datetime1">
              <a:rPr lang="ro-RO" smtClean="0"/>
              <a:t>04.04.2015</a:t>
            </a:fld>
            <a:endParaRPr lang="ro-RO"/>
          </a:p>
        </p:txBody>
      </p:sp>
      <p:sp>
        <p:nvSpPr>
          <p:cNvPr id="5" name="Footer Placeholder 4"/>
          <p:cNvSpPr>
            <a:spLocks noGrp="1"/>
          </p:cNvSpPr>
          <p:nvPr>
            <p:ph type="ftr" sz="quarter" idx="11"/>
          </p:nvPr>
        </p:nvSpPr>
        <p:spPr/>
        <p:txBody>
          <a:bodyPr/>
          <a:lstStyle/>
          <a:p>
            <a:r>
              <a:rPr lang="en-US" smtClean="0"/>
              <a:t>E. Dinga - READ - Conferința 2: Ceteris paribus</a:t>
            </a:r>
            <a:endParaRPr lang="ro-RO"/>
          </a:p>
        </p:txBody>
      </p:sp>
      <p:sp>
        <p:nvSpPr>
          <p:cNvPr id="6" name="Slide Number Placeholder 5"/>
          <p:cNvSpPr>
            <a:spLocks noGrp="1"/>
          </p:cNvSpPr>
          <p:nvPr>
            <p:ph type="sldNum" sz="quarter" idx="12"/>
          </p:nvPr>
        </p:nvSpPr>
        <p:spPr/>
        <p:txBody>
          <a:bodyPr/>
          <a:lstStyle/>
          <a:p>
            <a:fld id="{7835D399-3F9A-4AEF-9621-6CE5DFDD9F9E}" type="slidenum">
              <a:rPr lang="ro-RO" smtClean="0"/>
              <a:t>‹#›</a:t>
            </a:fld>
            <a:endParaRPr lang="ro-RO"/>
          </a:p>
        </p:txBody>
      </p:sp>
    </p:spTree>
    <p:extLst>
      <p:ext uri="{BB962C8B-B14F-4D97-AF65-F5344CB8AC3E}">
        <p14:creationId xmlns:p14="http://schemas.microsoft.com/office/powerpoint/2010/main" val="4291060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o-R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10"/>
          </p:nvPr>
        </p:nvSpPr>
        <p:spPr/>
        <p:txBody>
          <a:bodyPr/>
          <a:lstStyle/>
          <a:p>
            <a:fld id="{229F3C94-18F4-44B0-8046-3B1754E409C1}" type="datetime1">
              <a:rPr lang="ro-RO" smtClean="0"/>
              <a:t>04.04.2015</a:t>
            </a:fld>
            <a:endParaRPr lang="ro-RO"/>
          </a:p>
        </p:txBody>
      </p:sp>
      <p:sp>
        <p:nvSpPr>
          <p:cNvPr id="5" name="Footer Placeholder 4"/>
          <p:cNvSpPr>
            <a:spLocks noGrp="1"/>
          </p:cNvSpPr>
          <p:nvPr>
            <p:ph type="ftr" sz="quarter" idx="11"/>
          </p:nvPr>
        </p:nvSpPr>
        <p:spPr/>
        <p:txBody>
          <a:bodyPr/>
          <a:lstStyle/>
          <a:p>
            <a:r>
              <a:rPr lang="en-US" smtClean="0"/>
              <a:t>E. Dinga - READ - Conferința 2: Ceteris paribus</a:t>
            </a:r>
            <a:endParaRPr lang="ro-RO"/>
          </a:p>
        </p:txBody>
      </p:sp>
      <p:sp>
        <p:nvSpPr>
          <p:cNvPr id="6" name="Slide Number Placeholder 5"/>
          <p:cNvSpPr>
            <a:spLocks noGrp="1"/>
          </p:cNvSpPr>
          <p:nvPr>
            <p:ph type="sldNum" sz="quarter" idx="12"/>
          </p:nvPr>
        </p:nvSpPr>
        <p:spPr/>
        <p:txBody>
          <a:bodyPr/>
          <a:lstStyle/>
          <a:p>
            <a:fld id="{7835D399-3F9A-4AEF-9621-6CE5DFDD9F9E}" type="slidenum">
              <a:rPr lang="ro-RO" smtClean="0"/>
              <a:t>‹#›</a:t>
            </a:fld>
            <a:endParaRPr lang="ro-RO"/>
          </a:p>
        </p:txBody>
      </p:sp>
    </p:spTree>
    <p:extLst>
      <p:ext uri="{BB962C8B-B14F-4D97-AF65-F5344CB8AC3E}">
        <p14:creationId xmlns:p14="http://schemas.microsoft.com/office/powerpoint/2010/main" val="2032231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ro-R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580116-A709-4402-9C2F-2632E103B41C}" type="datetime1">
              <a:rPr lang="ro-RO" smtClean="0"/>
              <a:t>04.04.2015</a:t>
            </a:fld>
            <a:endParaRPr lang="ro-RO"/>
          </a:p>
        </p:txBody>
      </p:sp>
      <p:sp>
        <p:nvSpPr>
          <p:cNvPr id="5" name="Footer Placeholder 4"/>
          <p:cNvSpPr>
            <a:spLocks noGrp="1"/>
          </p:cNvSpPr>
          <p:nvPr>
            <p:ph type="ftr" sz="quarter" idx="11"/>
          </p:nvPr>
        </p:nvSpPr>
        <p:spPr/>
        <p:txBody>
          <a:bodyPr/>
          <a:lstStyle/>
          <a:p>
            <a:r>
              <a:rPr lang="en-US" smtClean="0"/>
              <a:t>E. Dinga - READ - Conferința 2: Ceteris paribus</a:t>
            </a:r>
            <a:endParaRPr lang="ro-RO"/>
          </a:p>
        </p:txBody>
      </p:sp>
      <p:sp>
        <p:nvSpPr>
          <p:cNvPr id="6" name="Slide Number Placeholder 5"/>
          <p:cNvSpPr>
            <a:spLocks noGrp="1"/>
          </p:cNvSpPr>
          <p:nvPr>
            <p:ph type="sldNum" sz="quarter" idx="12"/>
          </p:nvPr>
        </p:nvSpPr>
        <p:spPr/>
        <p:txBody>
          <a:bodyPr/>
          <a:lstStyle/>
          <a:p>
            <a:fld id="{7835D399-3F9A-4AEF-9621-6CE5DFDD9F9E}" type="slidenum">
              <a:rPr lang="ro-RO" smtClean="0"/>
              <a:t>‹#›</a:t>
            </a:fld>
            <a:endParaRPr lang="ro-RO"/>
          </a:p>
        </p:txBody>
      </p:sp>
    </p:spTree>
    <p:extLst>
      <p:ext uri="{BB962C8B-B14F-4D97-AF65-F5344CB8AC3E}">
        <p14:creationId xmlns:p14="http://schemas.microsoft.com/office/powerpoint/2010/main" val="3032336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o-R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5" name="Date Placeholder 4"/>
          <p:cNvSpPr>
            <a:spLocks noGrp="1"/>
          </p:cNvSpPr>
          <p:nvPr>
            <p:ph type="dt" sz="half" idx="10"/>
          </p:nvPr>
        </p:nvSpPr>
        <p:spPr/>
        <p:txBody>
          <a:bodyPr/>
          <a:lstStyle/>
          <a:p>
            <a:fld id="{394F7692-5390-44D0-BEBB-48EF9A8AE8AD}" type="datetime1">
              <a:rPr lang="ro-RO" smtClean="0"/>
              <a:t>04.04.2015</a:t>
            </a:fld>
            <a:endParaRPr lang="ro-RO"/>
          </a:p>
        </p:txBody>
      </p:sp>
      <p:sp>
        <p:nvSpPr>
          <p:cNvPr id="6" name="Footer Placeholder 5"/>
          <p:cNvSpPr>
            <a:spLocks noGrp="1"/>
          </p:cNvSpPr>
          <p:nvPr>
            <p:ph type="ftr" sz="quarter" idx="11"/>
          </p:nvPr>
        </p:nvSpPr>
        <p:spPr/>
        <p:txBody>
          <a:bodyPr/>
          <a:lstStyle/>
          <a:p>
            <a:r>
              <a:rPr lang="en-US" smtClean="0"/>
              <a:t>E. Dinga - READ - Conferința 2: Ceteris paribus</a:t>
            </a:r>
            <a:endParaRPr lang="ro-RO"/>
          </a:p>
        </p:txBody>
      </p:sp>
      <p:sp>
        <p:nvSpPr>
          <p:cNvPr id="7" name="Slide Number Placeholder 6"/>
          <p:cNvSpPr>
            <a:spLocks noGrp="1"/>
          </p:cNvSpPr>
          <p:nvPr>
            <p:ph type="sldNum" sz="quarter" idx="12"/>
          </p:nvPr>
        </p:nvSpPr>
        <p:spPr/>
        <p:txBody>
          <a:bodyPr/>
          <a:lstStyle/>
          <a:p>
            <a:fld id="{7835D399-3F9A-4AEF-9621-6CE5DFDD9F9E}" type="slidenum">
              <a:rPr lang="ro-RO" smtClean="0"/>
              <a:t>‹#›</a:t>
            </a:fld>
            <a:endParaRPr lang="ro-RO"/>
          </a:p>
        </p:txBody>
      </p:sp>
    </p:spTree>
    <p:extLst>
      <p:ext uri="{BB962C8B-B14F-4D97-AF65-F5344CB8AC3E}">
        <p14:creationId xmlns:p14="http://schemas.microsoft.com/office/powerpoint/2010/main" val="3897230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ro-R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7" name="Date Placeholder 6"/>
          <p:cNvSpPr>
            <a:spLocks noGrp="1"/>
          </p:cNvSpPr>
          <p:nvPr>
            <p:ph type="dt" sz="half" idx="10"/>
          </p:nvPr>
        </p:nvSpPr>
        <p:spPr/>
        <p:txBody>
          <a:bodyPr/>
          <a:lstStyle/>
          <a:p>
            <a:fld id="{32208DF6-8BB2-4B28-8DB5-E85AF5718862}" type="datetime1">
              <a:rPr lang="ro-RO" smtClean="0"/>
              <a:t>04.04.2015</a:t>
            </a:fld>
            <a:endParaRPr lang="ro-RO"/>
          </a:p>
        </p:txBody>
      </p:sp>
      <p:sp>
        <p:nvSpPr>
          <p:cNvPr id="8" name="Footer Placeholder 7"/>
          <p:cNvSpPr>
            <a:spLocks noGrp="1"/>
          </p:cNvSpPr>
          <p:nvPr>
            <p:ph type="ftr" sz="quarter" idx="11"/>
          </p:nvPr>
        </p:nvSpPr>
        <p:spPr/>
        <p:txBody>
          <a:bodyPr/>
          <a:lstStyle/>
          <a:p>
            <a:r>
              <a:rPr lang="en-US" smtClean="0"/>
              <a:t>E. Dinga - READ - Conferința 2: Ceteris paribus</a:t>
            </a:r>
            <a:endParaRPr lang="ro-RO"/>
          </a:p>
        </p:txBody>
      </p:sp>
      <p:sp>
        <p:nvSpPr>
          <p:cNvPr id="9" name="Slide Number Placeholder 8"/>
          <p:cNvSpPr>
            <a:spLocks noGrp="1"/>
          </p:cNvSpPr>
          <p:nvPr>
            <p:ph type="sldNum" sz="quarter" idx="12"/>
          </p:nvPr>
        </p:nvSpPr>
        <p:spPr/>
        <p:txBody>
          <a:bodyPr/>
          <a:lstStyle/>
          <a:p>
            <a:fld id="{7835D399-3F9A-4AEF-9621-6CE5DFDD9F9E}" type="slidenum">
              <a:rPr lang="ro-RO" smtClean="0"/>
              <a:t>‹#›</a:t>
            </a:fld>
            <a:endParaRPr lang="ro-RO"/>
          </a:p>
        </p:txBody>
      </p:sp>
    </p:spTree>
    <p:extLst>
      <p:ext uri="{BB962C8B-B14F-4D97-AF65-F5344CB8AC3E}">
        <p14:creationId xmlns:p14="http://schemas.microsoft.com/office/powerpoint/2010/main" val="1817488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o-RO"/>
          </a:p>
        </p:txBody>
      </p:sp>
      <p:sp>
        <p:nvSpPr>
          <p:cNvPr id="3" name="Date Placeholder 2"/>
          <p:cNvSpPr>
            <a:spLocks noGrp="1"/>
          </p:cNvSpPr>
          <p:nvPr>
            <p:ph type="dt" sz="half" idx="10"/>
          </p:nvPr>
        </p:nvSpPr>
        <p:spPr/>
        <p:txBody>
          <a:bodyPr/>
          <a:lstStyle/>
          <a:p>
            <a:fld id="{77CC584C-1FC4-418D-9D66-C652DAB9BAA7}" type="datetime1">
              <a:rPr lang="ro-RO" smtClean="0"/>
              <a:t>04.04.2015</a:t>
            </a:fld>
            <a:endParaRPr lang="ro-RO"/>
          </a:p>
        </p:txBody>
      </p:sp>
      <p:sp>
        <p:nvSpPr>
          <p:cNvPr id="4" name="Footer Placeholder 3"/>
          <p:cNvSpPr>
            <a:spLocks noGrp="1"/>
          </p:cNvSpPr>
          <p:nvPr>
            <p:ph type="ftr" sz="quarter" idx="11"/>
          </p:nvPr>
        </p:nvSpPr>
        <p:spPr/>
        <p:txBody>
          <a:bodyPr/>
          <a:lstStyle/>
          <a:p>
            <a:r>
              <a:rPr lang="en-US" smtClean="0"/>
              <a:t>E. Dinga - READ - Conferința 2: Ceteris paribus</a:t>
            </a:r>
            <a:endParaRPr lang="ro-RO"/>
          </a:p>
        </p:txBody>
      </p:sp>
      <p:sp>
        <p:nvSpPr>
          <p:cNvPr id="5" name="Slide Number Placeholder 4"/>
          <p:cNvSpPr>
            <a:spLocks noGrp="1"/>
          </p:cNvSpPr>
          <p:nvPr>
            <p:ph type="sldNum" sz="quarter" idx="12"/>
          </p:nvPr>
        </p:nvSpPr>
        <p:spPr/>
        <p:txBody>
          <a:bodyPr/>
          <a:lstStyle/>
          <a:p>
            <a:fld id="{7835D399-3F9A-4AEF-9621-6CE5DFDD9F9E}" type="slidenum">
              <a:rPr lang="ro-RO" smtClean="0"/>
              <a:t>‹#›</a:t>
            </a:fld>
            <a:endParaRPr lang="ro-RO"/>
          </a:p>
        </p:txBody>
      </p:sp>
    </p:spTree>
    <p:extLst>
      <p:ext uri="{BB962C8B-B14F-4D97-AF65-F5344CB8AC3E}">
        <p14:creationId xmlns:p14="http://schemas.microsoft.com/office/powerpoint/2010/main" val="1804204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036C06-756B-4BDF-9D8F-CEF337CCB625}" type="datetime1">
              <a:rPr lang="ro-RO" smtClean="0"/>
              <a:t>04.04.2015</a:t>
            </a:fld>
            <a:endParaRPr lang="ro-RO"/>
          </a:p>
        </p:txBody>
      </p:sp>
      <p:sp>
        <p:nvSpPr>
          <p:cNvPr id="3" name="Footer Placeholder 2"/>
          <p:cNvSpPr>
            <a:spLocks noGrp="1"/>
          </p:cNvSpPr>
          <p:nvPr>
            <p:ph type="ftr" sz="quarter" idx="11"/>
          </p:nvPr>
        </p:nvSpPr>
        <p:spPr/>
        <p:txBody>
          <a:bodyPr/>
          <a:lstStyle/>
          <a:p>
            <a:r>
              <a:rPr lang="en-US" smtClean="0"/>
              <a:t>E. Dinga - READ - Conferința 2: Ceteris paribus</a:t>
            </a:r>
            <a:endParaRPr lang="ro-RO"/>
          </a:p>
        </p:txBody>
      </p:sp>
      <p:sp>
        <p:nvSpPr>
          <p:cNvPr id="4" name="Slide Number Placeholder 3"/>
          <p:cNvSpPr>
            <a:spLocks noGrp="1"/>
          </p:cNvSpPr>
          <p:nvPr>
            <p:ph type="sldNum" sz="quarter" idx="12"/>
          </p:nvPr>
        </p:nvSpPr>
        <p:spPr/>
        <p:txBody>
          <a:bodyPr/>
          <a:lstStyle/>
          <a:p>
            <a:fld id="{7835D399-3F9A-4AEF-9621-6CE5DFDD9F9E}" type="slidenum">
              <a:rPr lang="ro-RO" smtClean="0"/>
              <a:t>‹#›</a:t>
            </a:fld>
            <a:endParaRPr lang="ro-RO"/>
          </a:p>
        </p:txBody>
      </p:sp>
    </p:spTree>
    <p:extLst>
      <p:ext uri="{BB962C8B-B14F-4D97-AF65-F5344CB8AC3E}">
        <p14:creationId xmlns:p14="http://schemas.microsoft.com/office/powerpoint/2010/main" val="3429359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ro-R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3406E-A98C-421A-9F29-9EA9A758E981}" type="datetime1">
              <a:rPr lang="ro-RO" smtClean="0"/>
              <a:t>04.04.2015</a:t>
            </a:fld>
            <a:endParaRPr lang="ro-RO"/>
          </a:p>
        </p:txBody>
      </p:sp>
      <p:sp>
        <p:nvSpPr>
          <p:cNvPr id="6" name="Footer Placeholder 5"/>
          <p:cNvSpPr>
            <a:spLocks noGrp="1"/>
          </p:cNvSpPr>
          <p:nvPr>
            <p:ph type="ftr" sz="quarter" idx="11"/>
          </p:nvPr>
        </p:nvSpPr>
        <p:spPr/>
        <p:txBody>
          <a:bodyPr/>
          <a:lstStyle/>
          <a:p>
            <a:r>
              <a:rPr lang="en-US" smtClean="0"/>
              <a:t>E. Dinga - READ - Conferința 2: Ceteris paribus</a:t>
            </a:r>
            <a:endParaRPr lang="ro-RO"/>
          </a:p>
        </p:txBody>
      </p:sp>
      <p:sp>
        <p:nvSpPr>
          <p:cNvPr id="7" name="Slide Number Placeholder 6"/>
          <p:cNvSpPr>
            <a:spLocks noGrp="1"/>
          </p:cNvSpPr>
          <p:nvPr>
            <p:ph type="sldNum" sz="quarter" idx="12"/>
          </p:nvPr>
        </p:nvSpPr>
        <p:spPr/>
        <p:txBody>
          <a:bodyPr/>
          <a:lstStyle/>
          <a:p>
            <a:fld id="{7835D399-3F9A-4AEF-9621-6CE5DFDD9F9E}" type="slidenum">
              <a:rPr lang="ro-RO" smtClean="0"/>
              <a:t>‹#›</a:t>
            </a:fld>
            <a:endParaRPr lang="ro-RO"/>
          </a:p>
        </p:txBody>
      </p:sp>
    </p:spTree>
    <p:extLst>
      <p:ext uri="{BB962C8B-B14F-4D97-AF65-F5344CB8AC3E}">
        <p14:creationId xmlns:p14="http://schemas.microsoft.com/office/powerpoint/2010/main" val="4059782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ro-R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ro-R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61BA11-E493-4808-A66E-A8451998F664}" type="datetime1">
              <a:rPr lang="ro-RO" smtClean="0"/>
              <a:t>04.04.2015</a:t>
            </a:fld>
            <a:endParaRPr lang="ro-RO"/>
          </a:p>
        </p:txBody>
      </p:sp>
      <p:sp>
        <p:nvSpPr>
          <p:cNvPr id="6" name="Footer Placeholder 5"/>
          <p:cNvSpPr>
            <a:spLocks noGrp="1"/>
          </p:cNvSpPr>
          <p:nvPr>
            <p:ph type="ftr" sz="quarter" idx="11"/>
          </p:nvPr>
        </p:nvSpPr>
        <p:spPr/>
        <p:txBody>
          <a:bodyPr/>
          <a:lstStyle/>
          <a:p>
            <a:r>
              <a:rPr lang="en-US" smtClean="0"/>
              <a:t>E. Dinga - READ - Conferința 2: Ceteris paribus</a:t>
            </a:r>
            <a:endParaRPr lang="ro-RO"/>
          </a:p>
        </p:txBody>
      </p:sp>
      <p:sp>
        <p:nvSpPr>
          <p:cNvPr id="7" name="Slide Number Placeholder 6"/>
          <p:cNvSpPr>
            <a:spLocks noGrp="1"/>
          </p:cNvSpPr>
          <p:nvPr>
            <p:ph type="sldNum" sz="quarter" idx="12"/>
          </p:nvPr>
        </p:nvSpPr>
        <p:spPr/>
        <p:txBody>
          <a:bodyPr/>
          <a:lstStyle/>
          <a:p>
            <a:fld id="{7835D399-3F9A-4AEF-9621-6CE5DFDD9F9E}" type="slidenum">
              <a:rPr lang="ro-RO" smtClean="0"/>
              <a:t>‹#›</a:t>
            </a:fld>
            <a:endParaRPr lang="ro-RO"/>
          </a:p>
        </p:txBody>
      </p:sp>
    </p:spTree>
    <p:extLst>
      <p:ext uri="{BB962C8B-B14F-4D97-AF65-F5344CB8AC3E}">
        <p14:creationId xmlns:p14="http://schemas.microsoft.com/office/powerpoint/2010/main" val="3436811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o-R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10"/>
          </p:nvPr>
        </p:nvSpPr>
        <p:spPr/>
        <p:txBody>
          <a:bodyPr/>
          <a:lstStyle/>
          <a:p>
            <a:fld id="{FF871E1A-C177-4A25-B2C7-9A3B044A0623}" type="datetime1">
              <a:rPr lang="ro-RO" smtClean="0"/>
              <a:t>04.04.2015</a:t>
            </a:fld>
            <a:endParaRPr lang="ro-RO"/>
          </a:p>
        </p:txBody>
      </p:sp>
      <p:sp>
        <p:nvSpPr>
          <p:cNvPr id="5" name="Footer Placeholder 4"/>
          <p:cNvSpPr>
            <a:spLocks noGrp="1"/>
          </p:cNvSpPr>
          <p:nvPr>
            <p:ph type="ftr" sz="quarter" idx="11"/>
          </p:nvPr>
        </p:nvSpPr>
        <p:spPr/>
        <p:txBody>
          <a:bodyPr/>
          <a:lstStyle/>
          <a:p>
            <a:r>
              <a:rPr lang="en-US" smtClean="0"/>
              <a:t>E. Dinga - READ - Conferința 2: Ceteris paribus</a:t>
            </a:r>
            <a:endParaRPr lang="ro-RO"/>
          </a:p>
        </p:txBody>
      </p:sp>
      <p:sp>
        <p:nvSpPr>
          <p:cNvPr id="6" name="Slide Number Placeholder 5"/>
          <p:cNvSpPr>
            <a:spLocks noGrp="1"/>
          </p:cNvSpPr>
          <p:nvPr>
            <p:ph type="sldNum" sz="quarter" idx="12"/>
          </p:nvPr>
        </p:nvSpPr>
        <p:spPr/>
        <p:txBody>
          <a:bodyPr/>
          <a:lstStyle/>
          <a:p>
            <a:fld id="{7835D399-3F9A-4AEF-9621-6CE5DFDD9F9E}" type="slidenum">
              <a:rPr lang="ro-RO" smtClean="0"/>
              <a:t>‹#›</a:t>
            </a:fld>
            <a:endParaRPr lang="ro-RO"/>
          </a:p>
        </p:txBody>
      </p:sp>
    </p:spTree>
    <p:extLst>
      <p:ext uri="{BB962C8B-B14F-4D97-AF65-F5344CB8AC3E}">
        <p14:creationId xmlns:p14="http://schemas.microsoft.com/office/powerpoint/2010/main" val="1879474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ro-R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10"/>
          </p:nvPr>
        </p:nvSpPr>
        <p:spPr/>
        <p:txBody>
          <a:bodyPr/>
          <a:lstStyle/>
          <a:p>
            <a:fld id="{D7E6E1B5-7632-4BBC-9E34-974754366123}" type="datetime1">
              <a:rPr lang="ro-RO" smtClean="0"/>
              <a:t>04.04.2015</a:t>
            </a:fld>
            <a:endParaRPr lang="ro-RO"/>
          </a:p>
        </p:txBody>
      </p:sp>
      <p:sp>
        <p:nvSpPr>
          <p:cNvPr id="5" name="Footer Placeholder 4"/>
          <p:cNvSpPr>
            <a:spLocks noGrp="1"/>
          </p:cNvSpPr>
          <p:nvPr>
            <p:ph type="ftr" sz="quarter" idx="11"/>
          </p:nvPr>
        </p:nvSpPr>
        <p:spPr/>
        <p:txBody>
          <a:bodyPr/>
          <a:lstStyle/>
          <a:p>
            <a:r>
              <a:rPr lang="en-US" smtClean="0"/>
              <a:t>E. Dinga - READ - Conferința 2: Ceteris paribus</a:t>
            </a:r>
            <a:endParaRPr lang="ro-RO"/>
          </a:p>
        </p:txBody>
      </p:sp>
      <p:sp>
        <p:nvSpPr>
          <p:cNvPr id="6" name="Slide Number Placeholder 5"/>
          <p:cNvSpPr>
            <a:spLocks noGrp="1"/>
          </p:cNvSpPr>
          <p:nvPr>
            <p:ph type="sldNum" sz="quarter" idx="12"/>
          </p:nvPr>
        </p:nvSpPr>
        <p:spPr/>
        <p:txBody>
          <a:bodyPr/>
          <a:lstStyle/>
          <a:p>
            <a:fld id="{7835D399-3F9A-4AEF-9621-6CE5DFDD9F9E}" type="slidenum">
              <a:rPr lang="ro-RO" smtClean="0"/>
              <a:t>‹#›</a:t>
            </a:fld>
            <a:endParaRPr lang="ro-RO"/>
          </a:p>
        </p:txBody>
      </p:sp>
    </p:spTree>
    <p:extLst>
      <p:ext uri="{BB962C8B-B14F-4D97-AF65-F5344CB8AC3E}">
        <p14:creationId xmlns:p14="http://schemas.microsoft.com/office/powerpoint/2010/main" val="1879667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ro-R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421915-F925-40B0-9BA4-60A2BA636D2C}" type="datetime1">
              <a:rPr lang="ro-RO" smtClean="0"/>
              <a:t>04.04.2015</a:t>
            </a:fld>
            <a:endParaRPr lang="ro-R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E. Dinga - READ - Conferința 2: Ceteris paribus</a:t>
            </a:r>
            <a:endParaRPr lang="ro-R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35D399-3F9A-4AEF-9621-6CE5DFDD9F9E}" type="slidenum">
              <a:rPr lang="ro-RO" smtClean="0"/>
              <a:t>‹#›</a:t>
            </a:fld>
            <a:endParaRPr lang="ro-RO"/>
          </a:p>
        </p:txBody>
      </p:sp>
      <p:pic>
        <p:nvPicPr>
          <p:cNvPr id="7" name="Picture 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8389"/>
            <a:ext cx="9144000" cy="796345"/>
          </a:xfrm>
          <a:prstGeom prst="rect">
            <a:avLst/>
          </a:prstGeom>
        </p:spPr>
      </p:pic>
    </p:spTree>
    <p:extLst>
      <p:ext uri="{BB962C8B-B14F-4D97-AF65-F5344CB8AC3E}">
        <p14:creationId xmlns:p14="http://schemas.microsoft.com/office/powerpoint/2010/main" val="40168806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02871"/>
            <a:ext cx="7668344" cy="156966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800" b="1" i="0" u="none" strike="noStrike" kern="1200" cap="none" spc="0" normalizeH="0" baseline="0" noProof="0" dirty="0" err="1" smtClean="0">
                <a:ln>
                  <a:noFill/>
                </a:ln>
                <a:solidFill>
                  <a:srgbClr val="0000FF"/>
                </a:solidFill>
                <a:effectLst/>
                <a:uLnTx/>
                <a:uFillTx/>
                <a:latin typeface="Calibri"/>
                <a:ea typeface="+mn-ea"/>
                <a:cs typeface="+mn-cs"/>
              </a:rPr>
              <a:t>Investeşte</a:t>
            </a:r>
            <a:r>
              <a:rPr kumimoji="0" lang="en-IE" sz="800" b="1" i="0" u="none" strike="noStrike" kern="1200" cap="none" spc="0" normalizeH="0" baseline="0" noProof="0" dirty="0" smtClean="0">
                <a:ln>
                  <a:noFill/>
                </a:ln>
                <a:solidFill>
                  <a:srgbClr val="0000FF"/>
                </a:solidFill>
                <a:effectLst/>
                <a:uLnTx/>
                <a:uFillTx/>
                <a:latin typeface="Calibri"/>
                <a:ea typeface="+mn-ea"/>
                <a:cs typeface="+mn-cs"/>
              </a:rPr>
              <a:t> </a:t>
            </a:r>
            <a:r>
              <a:rPr kumimoji="0" lang="en-IE" sz="800" b="1" i="0" u="none" strike="noStrike" kern="1200" cap="none" spc="0" normalizeH="0" baseline="0" noProof="0" dirty="0" err="1" smtClean="0">
                <a:ln>
                  <a:noFill/>
                </a:ln>
                <a:solidFill>
                  <a:srgbClr val="0000FF"/>
                </a:solidFill>
                <a:effectLst/>
                <a:uLnTx/>
                <a:uFillTx/>
                <a:latin typeface="Calibri"/>
                <a:ea typeface="+mn-ea"/>
                <a:cs typeface="+mn-cs"/>
              </a:rPr>
              <a:t>în</a:t>
            </a:r>
            <a:r>
              <a:rPr kumimoji="0" lang="en-IE" sz="800" b="1" i="0" u="none" strike="noStrike" kern="1200" cap="none" spc="0" normalizeH="0" baseline="0" noProof="0" dirty="0" smtClean="0">
                <a:ln>
                  <a:noFill/>
                </a:ln>
                <a:solidFill>
                  <a:srgbClr val="0000FF"/>
                </a:solidFill>
                <a:effectLst/>
                <a:uLnTx/>
                <a:uFillTx/>
                <a:latin typeface="Calibri"/>
                <a:ea typeface="+mn-ea"/>
                <a:cs typeface="+mn-cs"/>
              </a:rPr>
              <a:t>  </a:t>
            </a:r>
            <a:r>
              <a:rPr kumimoji="0" lang="en-IE" sz="800" b="1" i="0" u="none" strike="noStrike" kern="1200" cap="none" spc="0" normalizeH="0" baseline="0" noProof="0" dirty="0" err="1" smtClean="0">
                <a:ln>
                  <a:noFill/>
                </a:ln>
                <a:solidFill>
                  <a:srgbClr val="0000FF"/>
                </a:solidFill>
                <a:effectLst/>
                <a:uLnTx/>
                <a:uFillTx/>
                <a:latin typeface="Calibri"/>
                <a:ea typeface="+mn-ea"/>
                <a:cs typeface="+mn-cs"/>
              </a:rPr>
              <a:t>oameni</a:t>
            </a:r>
            <a:r>
              <a:rPr kumimoji="0" lang="en-IE" sz="800" b="1" i="0" u="none" strike="noStrike" kern="1200" cap="none" spc="0" normalizeH="0" baseline="0" noProof="0" dirty="0" smtClean="0">
                <a:ln>
                  <a:noFill/>
                </a:ln>
                <a:solidFill>
                  <a:srgbClr val="0000FF"/>
                </a:solidFill>
                <a:effectLst/>
                <a:uLnTx/>
                <a:uFillTx/>
                <a:latin typeface="Calibri"/>
                <a:ea typeface="+mn-ea"/>
                <a:cs typeface="+mn-cs"/>
              </a:rPr>
              <a:t>!</a:t>
            </a:r>
            <a:endParaRPr kumimoji="0" lang="ro-RO" sz="800" b="0" i="0" u="none" strike="noStrike" kern="1200" cap="none" spc="0" normalizeH="0" baseline="0" noProof="0" dirty="0" smtClean="0">
              <a:ln>
                <a:noFill/>
              </a:ln>
              <a:solidFill>
                <a:srgbClr val="0000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FONDUL SOCIAL EUROPEAN</a:t>
            </a:r>
            <a:endParaRPr kumimoji="0" lang="ro-RO" sz="8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Programul</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Operaţional</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Sectorial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Dezvoltarea</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Resurselor</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Umane</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2007 – 2013 </a:t>
            </a:r>
            <a:endParaRPr kumimoji="0" lang="ro-RO" sz="8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Axa</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prioritară</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nr. 1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Educaţia</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şi</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formarea</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profesională</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în</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sprijinul</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creşterii</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economice</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şi</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dezvoltării</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societăţii</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bazate</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pe</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cunoaştere</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a:t>
            </a:r>
            <a:endParaRPr kumimoji="0" lang="ro-RO" sz="8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Domeniul</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major de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intervenţie</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1.5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Programe</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doctorale</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şi</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post-</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doctorale</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în</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sprijinul</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cercetării</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a:t>
            </a:r>
            <a:endParaRPr kumimoji="0" lang="ro-RO" sz="8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Titlul</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proiectului</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1" i="0" u="none" strike="noStrike" kern="1200" cap="none" spc="0" normalizeH="0" baseline="0" noProof="0" dirty="0" smtClean="0">
                <a:ln>
                  <a:noFill/>
                </a:ln>
                <a:solidFill>
                  <a:sysClr val="windowText" lastClr="000000"/>
                </a:solidFill>
                <a:effectLst/>
                <a:uLnTx/>
                <a:uFillTx/>
                <a:latin typeface="Calibri"/>
                <a:ea typeface="+mn-ea"/>
                <a:cs typeface="+mn-cs"/>
              </a:rPr>
              <a:t>,,</a:t>
            </a:r>
            <a:r>
              <a:rPr kumimoji="0" lang="en-IE" sz="800" b="1" i="0" u="none" strike="noStrike" kern="1200" cap="none" spc="0" normalizeH="0" baseline="0" noProof="0" dirty="0" err="1" smtClean="0">
                <a:ln>
                  <a:noFill/>
                </a:ln>
                <a:solidFill>
                  <a:sysClr val="windowText" lastClr="000000"/>
                </a:solidFill>
                <a:effectLst/>
                <a:uLnTx/>
                <a:uFillTx/>
                <a:latin typeface="Calibri"/>
                <a:ea typeface="+mn-ea"/>
                <a:cs typeface="+mn-cs"/>
              </a:rPr>
              <a:t>Rute</a:t>
            </a:r>
            <a:r>
              <a:rPr kumimoji="0" lang="en-IE" sz="800" b="1" i="0" u="none" strike="noStrike" kern="1200" cap="none" spc="0" normalizeH="0" baseline="0" noProof="0" dirty="0" smtClean="0">
                <a:ln>
                  <a:noFill/>
                </a:ln>
                <a:solidFill>
                  <a:sysClr val="windowText" lastClr="000000"/>
                </a:solidFill>
                <a:effectLst/>
                <a:uLnTx/>
                <a:uFillTx/>
                <a:latin typeface="Calibri"/>
                <a:ea typeface="+mn-ea"/>
                <a:cs typeface="+mn-cs"/>
              </a:rPr>
              <a:t> de </a:t>
            </a:r>
            <a:r>
              <a:rPr kumimoji="0" lang="en-IE" sz="800" b="1" i="0" u="none" strike="noStrike" kern="1200" cap="none" spc="0" normalizeH="0" baseline="0" noProof="0" dirty="0" err="1" smtClean="0">
                <a:ln>
                  <a:noFill/>
                </a:ln>
                <a:solidFill>
                  <a:sysClr val="windowText" lastClr="000000"/>
                </a:solidFill>
                <a:effectLst/>
                <a:uLnTx/>
                <a:uFillTx/>
                <a:latin typeface="Calibri"/>
                <a:ea typeface="+mn-ea"/>
                <a:cs typeface="+mn-cs"/>
              </a:rPr>
              <a:t>excelenţă</a:t>
            </a:r>
            <a:r>
              <a:rPr kumimoji="0" lang="en-IE" sz="800" b="1"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1" i="0" u="none" strike="noStrike" kern="1200" cap="none" spc="0" normalizeH="0" baseline="0" noProof="0" dirty="0" err="1" smtClean="0">
                <a:ln>
                  <a:noFill/>
                </a:ln>
                <a:solidFill>
                  <a:sysClr val="windowText" lastClr="000000"/>
                </a:solidFill>
                <a:effectLst/>
                <a:uLnTx/>
                <a:uFillTx/>
                <a:latin typeface="Calibri"/>
                <a:ea typeface="+mn-ea"/>
                <a:cs typeface="+mn-cs"/>
              </a:rPr>
              <a:t>academică</a:t>
            </a:r>
            <a:r>
              <a:rPr kumimoji="0" lang="en-IE" sz="800" b="1"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1" i="0" u="none" strike="noStrike" kern="1200" cap="none" spc="0" normalizeH="0" baseline="0" noProof="0" dirty="0" err="1" smtClean="0">
                <a:ln>
                  <a:noFill/>
                </a:ln>
                <a:solidFill>
                  <a:sysClr val="windowText" lastClr="000000"/>
                </a:solidFill>
                <a:effectLst/>
                <a:uLnTx/>
                <a:uFillTx/>
                <a:latin typeface="Calibri"/>
                <a:ea typeface="+mn-ea"/>
                <a:cs typeface="+mn-cs"/>
              </a:rPr>
              <a:t>în</a:t>
            </a:r>
            <a:r>
              <a:rPr kumimoji="0" lang="en-IE" sz="800" b="1"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1" i="0" u="none" strike="noStrike" kern="1200" cap="none" spc="0" normalizeH="0" baseline="0" noProof="0" dirty="0" err="1" smtClean="0">
                <a:ln>
                  <a:noFill/>
                </a:ln>
                <a:solidFill>
                  <a:sysClr val="windowText" lastClr="000000"/>
                </a:solidFill>
                <a:effectLst/>
                <a:uLnTx/>
                <a:uFillTx/>
                <a:latin typeface="Calibri"/>
                <a:ea typeface="+mn-ea"/>
                <a:cs typeface="+mn-cs"/>
              </a:rPr>
              <a:t>cercetarea</a:t>
            </a:r>
            <a:r>
              <a:rPr kumimoji="0" lang="en-IE" sz="800" b="1"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1" i="0" u="none" strike="noStrike" kern="1200" cap="none" spc="0" normalizeH="0" baseline="0" noProof="0" dirty="0" err="1" smtClean="0">
                <a:ln>
                  <a:noFill/>
                </a:ln>
                <a:solidFill>
                  <a:sysClr val="windowText" lastClr="000000"/>
                </a:solidFill>
                <a:effectLst/>
                <a:uLnTx/>
                <a:uFillTx/>
                <a:latin typeface="Calibri"/>
                <a:ea typeface="+mn-ea"/>
                <a:cs typeface="+mn-cs"/>
              </a:rPr>
              <a:t>doctorală</a:t>
            </a:r>
            <a:r>
              <a:rPr kumimoji="0" lang="en-IE" sz="800" b="1"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en-IE" sz="800" b="1" i="0" u="none" strike="noStrike" kern="1200" cap="none" spc="0" normalizeH="0" baseline="0" noProof="0" dirty="0" err="1" smtClean="0">
                <a:ln>
                  <a:noFill/>
                </a:ln>
                <a:solidFill>
                  <a:sysClr val="windowText" lastClr="000000"/>
                </a:solidFill>
                <a:effectLst/>
                <a:uLnTx/>
                <a:uFillTx/>
                <a:latin typeface="Calibri"/>
                <a:ea typeface="+mn-ea"/>
                <a:cs typeface="+mn-cs"/>
              </a:rPr>
              <a:t>şi</a:t>
            </a:r>
            <a:r>
              <a:rPr kumimoji="0" lang="en-IE" sz="800" b="1" i="0" u="none" strike="noStrike" kern="1200" cap="none" spc="0" normalizeH="0" baseline="0" noProof="0" dirty="0" smtClean="0">
                <a:ln>
                  <a:noFill/>
                </a:ln>
                <a:solidFill>
                  <a:sysClr val="windowText" lastClr="000000"/>
                </a:solidFill>
                <a:effectLst/>
                <a:uLnTx/>
                <a:uFillTx/>
                <a:latin typeface="Calibri"/>
                <a:ea typeface="+mn-ea"/>
                <a:cs typeface="+mn-cs"/>
              </a:rPr>
              <a:t> post-</a:t>
            </a:r>
            <a:r>
              <a:rPr kumimoji="0" lang="en-IE" sz="800" b="1" i="0" u="none" strike="noStrike" kern="1200" cap="none" spc="0" normalizeH="0" baseline="0" noProof="0" dirty="0" err="1" smtClean="0">
                <a:ln>
                  <a:noFill/>
                </a:ln>
                <a:solidFill>
                  <a:sysClr val="windowText" lastClr="000000"/>
                </a:solidFill>
                <a:effectLst/>
                <a:uLnTx/>
                <a:uFillTx/>
                <a:latin typeface="Calibri"/>
                <a:ea typeface="+mn-ea"/>
                <a:cs typeface="+mn-cs"/>
              </a:rPr>
              <a:t>doctorală</a:t>
            </a:r>
            <a:r>
              <a:rPr kumimoji="0" lang="en-IE" sz="800" b="1" i="0" u="none" strike="noStrike" kern="1200" cap="none" spc="0" normalizeH="0" baseline="0" noProof="0" dirty="0" smtClean="0">
                <a:ln>
                  <a:noFill/>
                </a:ln>
                <a:solidFill>
                  <a:sysClr val="windowText" lastClr="000000"/>
                </a:solidFill>
                <a:effectLst/>
                <a:uLnTx/>
                <a:uFillTx/>
                <a:latin typeface="Calibri"/>
                <a:ea typeface="+mn-ea"/>
                <a:cs typeface="+mn-cs"/>
              </a:rPr>
              <a:t> – READ”</a:t>
            </a:r>
            <a:endParaRPr kumimoji="0" lang="ro-RO" sz="8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800" b="0" i="1" u="none" strike="noStrike" kern="1200" cap="none" spc="0" normalizeH="0" baseline="0" noProof="0" dirty="0" smtClean="0">
                <a:ln>
                  <a:noFill/>
                </a:ln>
                <a:solidFill>
                  <a:sysClr val="windowText" lastClr="000000"/>
                </a:solidFill>
                <a:effectLst/>
                <a:uLnTx/>
                <a:uFillTx/>
                <a:latin typeface="Calibri"/>
                <a:ea typeface="+mn-ea"/>
                <a:cs typeface="+mn-cs"/>
              </a:rPr>
              <a:t>Academia Română</a:t>
            </a:r>
            <a:r>
              <a:rPr kumimoji="0" lang="pt-BR" sz="800" b="0" i="0" u="none" strike="noStrike" kern="1200" cap="none" spc="0" normalizeH="0" baseline="0" noProof="0" dirty="0" smtClean="0">
                <a:ln>
                  <a:noFill/>
                </a:ln>
                <a:solidFill>
                  <a:sysClr val="windowText" lastClr="000000"/>
                </a:solidFill>
                <a:effectLst/>
                <a:uLnTx/>
                <a:uFillTx/>
                <a:latin typeface="Calibri"/>
                <a:ea typeface="+mn-ea"/>
                <a:cs typeface="+mn-cs"/>
              </a:rPr>
              <a:t> </a:t>
            </a:r>
            <a:r>
              <a:rPr kumimoji="0" lang="pt-BR" sz="800" b="0" i="1" u="none" strike="noStrike" kern="1200" cap="none" spc="0" normalizeH="0" baseline="0" noProof="0" dirty="0" smtClean="0">
                <a:ln>
                  <a:noFill/>
                </a:ln>
                <a:solidFill>
                  <a:sysClr val="windowText" lastClr="000000"/>
                </a:solidFill>
                <a:effectLst/>
                <a:uLnTx/>
                <a:uFillTx/>
                <a:latin typeface="Calibri"/>
                <a:ea typeface="+mn-ea"/>
                <a:cs typeface="+mn-cs"/>
              </a:rPr>
              <a:t>- operator de date cu caracter personal nr. 17207 în scopul declarat "derulare programe post-doctorale”</a:t>
            </a:r>
            <a:endParaRPr kumimoji="0" lang="ro-RO" sz="8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800" b="0" i="0" u="none" strike="noStrike" kern="1200" cap="none" spc="0" normalizeH="0" baseline="0" noProof="0" dirty="0" err="1" smtClean="0">
                <a:ln>
                  <a:noFill/>
                </a:ln>
                <a:solidFill>
                  <a:sysClr val="windowText" lastClr="000000"/>
                </a:solidFill>
                <a:effectLst/>
                <a:uLnTx/>
                <a:uFillTx/>
                <a:latin typeface="Calibri"/>
                <a:ea typeface="+mn-ea"/>
                <a:cs typeface="+mn-cs"/>
              </a:rPr>
              <a:t>Beneficiar</a:t>
            </a:r>
            <a:r>
              <a:rPr kumimoji="0" lang="en-IE" sz="800" b="0" i="0" u="none" strike="noStrike" kern="1200" cap="none" spc="0" normalizeH="0" baseline="0" noProof="0" dirty="0" smtClean="0">
                <a:ln>
                  <a:noFill/>
                </a:ln>
                <a:solidFill>
                  <a:sysClr val="windowText" lastClr="000000"/>
                </a:solidFill>
                <a:effectLst/>
                <a:uLnTx/>
                <a:uFillTx/>
                <a:latin typeface="Calibri"/>
                <a:ea typeface="+mn-ea"/>
                <a:cs typeface="+mn-cs"/>
              </a:rPr>
              <a:t>: ACADEMIA ROMÂNĂ</a:t>
            </a:r>
            <a:endParaRPr kumimoji="0" lang="ro-RO" sz="8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800" b="1" i="0" u="none" strike="noStrike" kern="1200" cap="none" spc="0" normalizeH="0" baseline="0" noProof="0" dirty="0" smtClean="0">
                <a:ln>
                  <a:noFill/>
                </a:ln>
                <a:solidFill>
                  <a:sysClr val="windowText" lastClr="000000"/>
                </a:solidFill>
                <a:effectLst/>
                <a:uLnTx/>
                <a:uFillTx/>
                <a:latin typeface="Calibri"/>
                <a:ea typeface="+mn-ea"/>
                <a:cs typeface="+mn-cs"/>
              </a:rPr>
              <a:t>Contract nr. POSDRU/159/1.5/S/137926</a:t>
            </a:r>
            <a:endParaRPr kumimoji="0" lang="ro-RO" sz="800" b="1"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ro-RO" sz="800" b="1" dirty="0">
              <a:solidFill>
                <a:sysClr val="windowText" lastClr="000000"/>
              </a:solidFill>
              <a:latin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o-RO" sz="1600" b="1" i="0" u="none" strike="noStrike" kern="1200" cap="none" spc="0" normalizeH="0" baseline="0" noProof="0" dirty="0" smtClean="0">
                <a:ln>
                  <a:noFill/>
                </a:ln>
                <a:solidFill>
                  <a:sysClr val="windowText" lastClr="000000"/>
                </a:solidFill>
                <a:effectLst/>
                <a:uLnTx/>
                <a:uFillTx/>
                <a:latin typeface="Calibri"/>
                <a:ea typeface="+mn-ea"/>
                <a:cs typeface="+mn-cs"/>
              </a:rPr>
              <a:t>Rute de excelență academică în cercetarea doctorală și post-doctorală - READ</a:t>
            </a:r>
            <a:endParaRPr kumimoji="0" lang="ro-RO" sz="1600" b="0" i="0" u="none" strike="noStrike" kern="1200" cap="none" spc="0" normalizeH="0" baseline="0" noProof="0" dirty="0">
              <a:ln>
                <a:noFill/>
              </a:ln>
              <a:solidFill>
                <a:sysClr val="windowText" lastClr="000000"/>
              </a:solidFill>
              <a:effectLst/>
              <a:uLnTx/>
              <a:uFillTx/>
              <a:latin typeface="Calibri"/>
              <a:ea typeface="+mn-ea"/>
              <a:cs typeface="+mn-cs"/>
            </a:endParaRPr>
          </a:p>
        </p:txBody>
      </p:sp>
      <p:sp>
        <p:nvSpPr>
          <p:cNvPr id="3" name="Title 1"/>
          <p:cNvSpPr txBox="1">
            <a:spLocks/>
          </p:cNvSpPr>
          <p:nvPr/>
        </p:nvSpPr>
        <p:spPr>
          <a:xfrm>
            <a:off x="799905" y="4269859"/>
            <a:ext cx="7516511" cy="74331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o-RO" sz="2000" dirty="0" smtClean="0">
              <a:latin typeface="Arial Black" panose="020B0A04020102020204" pitchFamily="34" charset="0"/>
            </a:endParaRPr>
          </a:p>
          <a:p>
            <a:r>
              <a:rPr lang="ro-RO" sz="2000" b="1" i="1" dirty="0">
                <a:solidFill>
                  <a:srgbClr val="FF0000"/>
                </a:solidFill>
              </a:rPr>
              <a:t>Avatarurile </a:t>
            </a:r>
            <a:r>
              <a:rPr lang="ro-RO" sz="2000" b="1" i="1" dirty="0" smtClean="0">
                <a:solidFill>
                  <a:srgbClr val="FF0000"/>
                </a:solidFill>
              </a:rPr>
              <a:t>condiției </a:t>
            </a:r>
            <a:r>
              <a:rPr lang="ro-RO" sz="2000" b="1" i="1" dirty="0" err="1" smtClean="0">
                <a:solidFill>
                  <a:srgbClr val="FF0000"/>
                </a:solidFill>
              </a:rPr>
              <a:t>ceteris</a:t>
            </a:r>
            <a:r>
              <a:rPr lang="ro-RO" sz="2000" b="1" i="1" dirty="0" smtClean="0">
                <a:solidFill>
                  <a:srgbClr val="FF0000"/>
                </a:solidFill>
              </a:rPr>
              <a:t> </a:t>
            </a:r>
            <a:r>
              <a:rPr lang="ro-RO" sz="2000" b="1" i="1" dirty="0" err="1">
                <a:solidFill>
                  <a:srgbClr val="FF0000"/>
                </a:solidFill>
              </a:rPr>
              <a:t>paribus</a:t>
            </a:r>
            <a:r>
              <a:rPr lang="ro-RO" sz="2000" b="1" i="1" dirty="0">
                <a:solidFill>
                  <a:srgbClr val="FF0000"/>
                </a:solidFill>
              </a:rPr>
              <a:t> în cercetarea </a:t>
            </a:r>
            <a:r>
              <a:rPr lang="ro-RO" sz="2000" b="1" i="1" dirty="0" smtClean="0">
                <a:solidFill>
                  <a:srgbClr val="FF0000"/>
                </a:solidFill>
              </a:rPr>
              <a:t>economică actuală</a:t>
            </a:r>
            <a:r>
              <a:rPr lang="en-GB" sz="2000" dirty="0" smtClean="0"/>
              <a:t/>
            </a:r>
            <a:br>
              <a:rPr lang="en-GB" sz="2000" dirty="0" smtClean="0"/>
            </a:br>
            <a:endParaRPr lang="en-GB" sz="2000" b="1" i="1" dirty="0"/>
          </a:p>
        </p:txBody>
      </p:sp>
      <p:sp>
        <p:nvSpPr>
          <p:cNvPr id="4" name="Subtitle 2"/>
          <p:cNvSpPr txBox="1">
            <a:spLocks/>
          </p:cNvSpPr>
          <p:nvPr/>
        </p:nvSpPr>
        <p:spPr>
          <a:xfrm>
            <a:off x="799905" y="5330615"/>
            <a:ext cx="6566150" cy="22921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ro-RO" sz="1400" u="sng" dirty="0" smtClean="0"/>
              <a:t>Referent</a:t>
            </a:r>
            <a:r>
              <a:rPr lang="ro-RO" sz="1400" b="1" dirty="0" smtClean="0"/>
              <a:t>: Emil Dinga</a:t>
            </a:r>
            <a:endParaRPr lang="en-GB" sz="1400" b="1" dirty="0"/>
          </a:p>
        </p:txBody>
      </p:sp>
      <p:sp>
        <p:nvSpPr>
          <p:cNvPr id="5" name="Rectangle 4"/>
          <p:cNvSpPr/>
          <p:nvPr/>
        </p:nvSpPr>
        <p:spPr>
          <a:xfrm>
            <a:off x="539552" y="2821781"/>
            <a:ext cx="7992888" cy="1182824"/>
          </a:xfrm>
          <a:prstGeom prst="rect">
            <a:avLst/>
          </a:prstGeom>
        </p:spPr>
        <p:txBody>
          <a:bodyPr wrap="square">
            <a:spAutoFit/>
          </a:bodyPr>
          <a:lstStyle/>
          <a:p>
            <a:pPr algn="ctr">
              <a:lnSpc>
                <a:spcPct val="107000"/>
              </a:lnSpc>
              <a:spcAft>
                <a:spcPts val="800"/>
              </a:spcAft>
            </a:pPr>
            <a:r>
              <a:rPr lang="ro-RO" sz="2400" b="1" dirty="0" smtClean="0">
                <a:latin typeface="Calibri" panose="020F0502020204030204" pitchFamily="34" charset="0"/>
                <a:ea typeface="Calibri" panose="020F0502020204030204" pitchFamily="34" charset="0"/>
                <a:cs typeface="Times New Roman" panose="02020603050405020304" pitchFamily="18" charset="0"/>
              </a:rPr>
              <a:t>CONFERINȚA  nr. 2</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ro-RO" b="1" cap="all" dirty="0"/>
              <a:t>Cunoașterea socială – între ficțiune euristică și coroborare </a:t>
            </a:r>
            <a:r>
              <a:rPr lang="ro-RO" b="1" cap="all" dirty="0" err="1" smtClean="0"/>
              <a:t>factuală</a:t>
            </a:r>
            <a:r>
              <a:rPr lang="ro-RO" b="1" cap="all" smtClean="0"/>
              <a:t/>
            </a:r>
            <a:br>
              <a:rPr lang="ro-RO" b="1" cap="all" smtClean="0"/>
            </a:br>
            <a:r>
              <a:rPr lang="ro-RO" sz="1600" i="1" cap="all" smtClean="0"/>
              <a:t>- </a:t>
            </a:r>
            <a:r>
              <a:rPr lang="ro-RO" sz="1600" i="1" dirty="0"/>
              <a:t>București, </a:t>
            </a:r>
            <a:r>
              <a:rPr lang="ro-RO" sz="1600" i="1" dirty="0" smtClean="0"/>
              <a:t>23-24 </a:t>
            </a:r>
            <a:r>
              <a:rPr lang="ro-RO" sz="1600" i="1" dirty="0"/>
              <a:t>aprilie 2015 -</a:t>
            </a:r>
            <a:endParaRPr lang="ro-RO" sz="1600" i="1" cap="small"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Date Placeholder 5"/>
          <p:cNvSpPr>
            <a:spLocks noGrp="1"/>
          </p:cNvSpPr>
          <p:nvPr>
            <p:ph type="dt" sz="half" idx="10"/>
          </p:nvPr>
        </p:nvSpPr>
        <p:spPr/>
        <p:txBody>
          <a:bodyPr/>
          <a:lstStyle/>
          <a:p>
            <a:fld id="{603419B7-0165-44C2-A1B9-A82C6765CDFD}" type="datetime1">
              <a:rPr lang="ro-RO" sz="1000" smtClean="0"/>
              <a:t>04.04.2015</a:t>
            </a:fld>
            <a:endParaRPr lang="ro-RO" sz="1000" dirty="0"/>
          </a:p>
        </p:txBody>
      </p:sp>
      <p:sp>
        <p:nvSpPr>
          <p:cNvPr id="8" name="Slide Number Placeholder 7"/>
          <p:cNvSpPr>
            <a:spLocks noGrp="1"/>
          </p:cNvSpPr>
          <p:nvPr>
            <p:ph type="sldNum" sz="quarter" idx="12"/>
          </p:nvPr>
        </p:nvSpPr>
        <p:spPr/>
        <p:txBody>
          <a:bodyPr/>
          <a:lstStyle/>
          <a:p>
            <a:fld id="{7835D399-3F9A-4AEF-9621-6CE5DFDD9F9E}" type="slidenum">
              <a:rPr lang="ro-RO" sz="1000" smtClean="0"/>
              <a:t>1</a:t>
            </a:fld>
            <a:endParaRPr lang="ro-RO" sz="1000" dirty="0"/>
          </a:p>
        </p:txBody>
      </p:sp>
    </p:spTree>
    <p:extLst>
      <p:ext uri="{BB962C8B-B14F-4D97-AF65-F5344CB8AC3E}">
        <p14:creationId xmlns:p14="http://schemas.microsoft.com/office/powerpoint/2010/main" val="35237376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268760"/>
            <a:ext cx="7886700" cy="740661"/>
          </a:xfrm>
        </p:spPr>
        <p:txBody>
          <a:bodyPr>
            <a:normAutofit/>
          </a:bodyPr>
          <a:lstStyle/>
          <a:p>
            <a:pPr algn="ctr"/>
            <a:r>
              <a:rPr lang="ro-RO" sz="2800" b="1" dirty="0" smtClean="0">
                <a:latin typeface="Aharoni" panose="02010803020104030203" pitchFamily="2" charset="-79"/>
                <a:cs typeface="Aharoni" panose="02010803020104030203" pitchFamily="2" charset="-79"/>
              </a:rPr>
              <a:t>CUPRINS</a:t>
            </a:r>
            <a:endParaRPr lang="en-GB" sz="2800" b="1" dirty="0">
              <a:latin typeface="Aharoni" panose="02010803020104030203" pitchFamily="2" charset="-79"/>
              <a:cs typeface="Aharoni" panose="02010803020104030203" pitchFamily="2" charset="-79"/>
            </a:endParaRPr>
          </a:p>
        </p:txBody>
      </p:sp>
      <p:sp>
        <p:nvSpPr>
          <p:cNvPr id="3" name="Content Placeholder 2"/>
          <p:cNvSpPr>
            <a:spLocks noGrp="1"/>
          </p:cNvSpPr>
          <p:nvPr>
            <p:ph idx="1"/>
          </p:nvPr>
        </p:nvSpPr>
        <p:spPr>
          <a:xfrm>
            <a:off x="379070" y="2132856"/>
            <a:ext cx="8307730" cy="3744416"/>
          </a:xfrm>
        </p:spPr>
        <p:txBody>
          <a:bodyPr>
            <a:normAutofit fontScale="92500"/>
          </a:bodyPr>
          <a:lstStyle/>
          <a:p>
            <a:pPr>
              <a:lnSpc>
                <a:spcPct val="100000"/>
              </a:lnSpc>
              <a:spcBef>
                <a:spcPts val="2400"/>
              </a:spcBef>
            </a:pPr>
            <a:r>
              <a:rPr lang="ro-RO" sz="2400" b="1" dirty="0" smtClean="0"/>
              <a:t>Conceptul de ficțiune euristică</a:t>
            </a:r>
          </a:p>
          <a:p>
            <a:pPr>
              <a:lnSpc>
                <a:spcPct val="100000"/>
              </a:lnSpc>
              <a:spcBef>
                <a:spcPts val="2400"/>
              </a:spcBef>
            </a:pPr>
            <a:r>
              <a:rPr lang="ro-RO" sz="2400" b="1" dirty="0" smtClean="0"/>
              <a:t>Conceptul de ficțiune euristică metodologică</a:t>
            </a:r>
          </a:p>
          <a:p>
            <a:pPr>
              <a:lnSpc>
                <a:spcPct val="100000"/>
              </a:lnSpc>
              <a:spcBef>
                <a:spcPts val="2400"/>
              </a:spcBef>
            </a:pPr>
            <a:r>
              <a:rPr lang="ro-RO" sz="2400" b="1" dirty="0" smtClean="0"/>
              <a:t>Conceptul de </a:t>
            </a:r>
            <a:r>
              <a:rPr lang="ro-RO" sz="2400" b="1" dirty="0" err="1" smtClean="0"/>
              <a:t>ceteris</a:t>
            </a:r>
            <a:r>
              <a:rPr lang="ro-RO" sz="2400" b="1" dirty="0" smtClean="0"/>
              <a:t> </a:t>
            </a:r>
            <a:r>
              <a:rPr lang="ro-RO" sz="2400" b="1" dirty="0" err="1" smtClean="0"/>
              <a:t>paribus</a:t>
            </a:r>
            <a:r>
              <a:rPr lang="ro-RO" sz="2400" b="1" dirty="0" smtClean="0"/>
              <a:t> (CP)</a:t>
            </a:r>
          </a:p>
          <a:p>
            <a:pPr>
              <a:lnSpc>
                <a:spcPct val="100000"/>
              </a:lnSpc>
              <a:spcBef>
                <a:spcPts val="2400"/>
              </a:spcBef>
            </a:pPr>
            <a:r>
              <a:rPr lang="ro-RO" sz="2400" b="1" dirty="0" smtClean="0"/>
              <a:t>Analiza calitativă a conceptului CP</a:t>
            </a:r>
          </a:p>
          <a:p>
            <a:pPr>
              <a:lnSpc>
                <a:spcPct val="100000"/>
              </a:lnSpc>
              <a:spcBef>
                <a:spcPts val="2400"/>
              </a:spcBef>
            </a:pPr>
            <a:r>
              <a:rPr lang="ro-RO" sz="2400" b="1" dirty="0" smtClean="0"/>
              <a:t>Minimizarea riscurilor condiției CP în domeniul social</a:t>
            </a:r>
          </a:p>
          <a:p>
            <a:pPr>
              <a:lnSpc>
                <a:spcPct val="100000"/>
              </a:lnSpc>
              <a:spcBef>
                <a:spcPts val="2400"/>
              </a:spcBef>
            </a:pPr>
            <a:r>
              <a:rPr lang="ro-RO" sz="2400" b="1" dirty="0" smtClean="0"/>
              <a:t>Unele aspecte de limbaj privind condiția CP în domeniul social</a:t>
            </a:r>
          </a:p>
        </p:txBody>
      </p:sp>
      <p:sp>
        <p:nvSpPr>
          <p:cNvPr id="4" name="Footer Placeholder 3"/>
          <p:cNvSpPr>
            <a:spLocks noGrp="1"/>
          </p:cNvSpPr>
          <p:nvPr>
            <p:ph type="ftr" sz="quarter" idx="11"/>
          </p:nvPr>
        </p:nvSpPr>
        <p:spPr>
          <a:xfrm>
            <a:off x="2771800" y="6356350"/>
            <a:ext cx="3600400" cy="365125"/>
          </a:xfrm>
        </p:spPr>
        <p:txBody>
          <a:bodyPr/>
          <a:lstStyle/>
          <a:p>
            <a:r>
              <a:rPr lang="en-US" sz="1000" dirty="0" smtClean="0"/>
              <a:t>E. </a:t>
            </a:r>
            <a:r>
              <a:rPr lang="en-US" sz="1000" dirty="0" err="1" smtClean="0"/>
              <a:t>Dinga</a:t>
            </a:r>
            <a:r>
              <a:rPr lang="en-US" sz="1000" dirty="0" smtClean="0"/>
              <a:t> - READ - </a:t>
            </a:r>
            <a:r>
              <a:rPr lang="en-US" sz="1000" dirty="0" err="1" smtClean="0"/>
              <a:t>Conferința</a:t>
            </a:r>
            <a:r>
              <a:rPr lang="en-US" sz="1000" dirty="0" smtClean="0"/>
              <a:t> 2: Ceteris paribus</a:t>
            </a:r>
            <a:endParaRPr lang="ro-RO" sz="1000" dirty="0"/>
          </a:p>
        </p:txBody>
      </p:sp>
      <p:sp>
        <p:nvSpPr>
          <p:cNvPr id="5" name="Slide Number Placeholder 4"/>
          <p:cNvSpPr>
            <a:spLocks noGrp="1"/>
          </p:cNvSpPr>
          <p:nvPr>
            <p:ph type="sldNum" sz="quarter" idx="12"/>
          </p:nvPr>
        </p:nvSpPr>
        <p:spPr/>
        <p:txBody>
          <a:bodyPr/>
          <a:lstStyle/>
          <a:p>
            <a:fld id="{56AC564F-EEF6-42A1-885B-BCC2528F4403}" type="slidenum">
              <a:rPr lang="en-GB" sz="1000" smtClean="0"/>
              <a:t>2</a:t>
            </a:fld>
            <a:endParaRPr lang="en-GB" sz="1000" dirty="0"/>
          </a:p>
        </p:txBody>
      </p:sp>
      <p:sp>
        <p:nvSpPr>
          <p:cNvPr id="6" name="Date Placeholder 5"/>
          <p:cNvSpPr>
            <a:spLocks noGrp="1"/>
          </p:cNvSpPr>
          <p:nvPr>
            <p:ph type="dt" sz="half" idx="10"/>
          </p:nvPr>
        </p:nvSpPr>
        <p:spPr/>
        <p:txBody>
          <a:bodyPr/>
          <a:lstStyle/>
          <a:p>
            <a:fld id="{CC34500B-9F6A-4634-90F4-B3B582B8E560}" type="datetime1">
              <a:rPr lang="ro-RO" smtClean="0"/>
              <a:t>04.04.2015</a:t>
            </a:fld>
            <a:endParaRPr lang="ro-RO"/>
          </a:p>
        </p:txBody>
      </p:sp>
    </p:spTree>
    <p:extLst>
      <p:ext uri="{BB962C8B-B14F-4D97-AF65-F5344CB8AC3E}">
        <p14:creationId xmlns:p14="http://schemas.microsoft.com/office/powerpoint/2010/main" val="1279608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4704"/>
            <a:ext cx="9036496" cy="549275"/>
          </a:xfrm>
        </p:spPr>
        <p:txBody>
          <a:bodyPr>
            <a:noAutofit/>
          </a:bodyPr>
          <a:lstStyle/>
          <a:p>
            <a:pPr>
              <a:spcBef>
                <a:spcPts val="4200"/>
              </a:spcBef>
            </a:pPr>
            <a:r>
              <a:rPr lang="ro-RO" sz="2200" b="1" dirty="0">
                <a:latin typeface="Arial Black" pitchFamily="34" charset="0"/>
              </a:rPr>
              <a:t>Conceptul de ficțiune euristică </a:t>
            </a:r>
            <a:r>
              <a:rPr lang="ro-RO" sz="2200" b="1" dirty="0" smtClean="0">
                <a:solidFill>
                  <a:srgbClr val="00B0F0"/>
                </a:solidFill>
                <a:latin typeface="Arial Black" panose="020B0A04020102020204" pitchFamily="34" charset="0"/>
              </a:rPr>
              <a:t>(1/2)</a:t>
            </a:r>
            <a:endParaRPr lang="ro-RO" sz="2200" b="1" dirty="0">
              <a:solidFill>
                <a:srgbClr val="00B0F0"/>
              </a:solidFill>
              <a:latin typeface="Arial Black" panose="020B0A04020102020204" pitchFamily="34" charset="0"/>
            </a:endParaRPr>
          </a:p>
        </p:txBody>
      </p:sp>
      <p:sp>
        <p:nvSpPr>
          <p:cNvPr id="3" name="Content Placeholder 2"/>
          <p:cNvSpPr>
            <a:spLocks noGrp="1"/>
          </p:cNvSpPr>
          <p:nvPr>
            <p:ph idx="1"/>
          </p:nvPr>
        </p:nvSpPr>
        <p:spPr>
          <a:xfrm>
            <a:off x="393405" y="1268760"/>
            <a:ext cx="8325293" cy="5184576"/>
          </a:xfrm>
        </p:spPr>
        <p:txBody>
          <a:bodyPr>
            <a:normAutofit fontScale="92500" lnSpcReduction="20000"/>
          </a:bodyPr>
          <a:lstStyle/>
          <a:p>
            <a:pPr marL="180000">
              <a:lnSpc>
                <a:spcPct val="100000"/>
              </a:lnSpc>
              <a:spcBef>
                <a:spcPts val="800"/>
              </a:spcBef>
              <a:buClr>
                <a:schemeClr val="tx1"/>
              </a:buClr>
            </a:pPr>
            <a:r>
              <a:rPr lang="ro-RO" sz="1800" b="1" dirty="0" smtClean="0">
                <a:solidFill>
                  <a:srgbClr val="0070C0"/>
                </a:solidFill>
              </a:rPr>
              <a:t>Concept</a:t>
            </a:r>
            <a:r>
              <a:rPr lang="ro-RO" sz="1800" b="1" dirty="0" smtClean="0"/>
              <a:t>: entitate ideatică (idee – </a:t>
            </a:r>
            <a:r>
              <a:rPr lang="ro-RO" sz="1800" b="1" dirty="0" smtClean="0">
                <a:solidFill>
                  <a:srgbClr val="7030A0"/>
                </a:solidFill>
              </a:rPr>
              <a:t>ex</a:t>
            </a:r>
            <a:r>
              <a:rPr lang="ro-RO" sz="1800" b="1" dirty="0" smtClean="0"/>
              <a:t>: </a:t>
            </a:r>
            <a:r>
              <a:rPr lang="ro-RO" sz="1800" b="1" i="1" dirty="0" smtClean="0">
                <a:solidFill>
                  <a:srgbClr val="00B050"/>
                </a:solidFill>
              </a:rPr>
              <a:t>Platon</a:t>
            </a:r>
            <a:r>
              <a:rPr lang="ro-RO" sz="1800" b="1" dirty="0" smtClean="0"/>
              <a:t>, </a:t>
            </a:r>
            <a:r>
              <a:rPr lang="ro-RO" sz="1800" b="1" i="1" dirty="0" smtClean="0">
                <a:solidFill>
                  <a:srgbClr val="00B050"/>
                </a:solidFill>
              </a:rPr>
              <a:t>Kant</a:t>
            </a:r>
            <a:r>
              <a:rPr lang="ro-RO" sz="1800" b="1" dirty="0" smtClean="0"/>
              <a:t>) despre un fenomen sau clasă de</a:t>
            </a:r>
            <a:br>
              <a:rPr lang="ro-RO" sz="1800" b="1" dirty="0" smtClean="0"/>
            </a:br>
            <a:r>
              <a:rPr lang="ro-RO" sz="1800" b="1" dirty="0" smtClean="0"/>
              <a:t>    fenomene</a:t>
            </a:r>
          </a:p>
          <a:p>
            <a:pPr marL="457200" lvl="1" indent="0">
              <a:spcBef>
                <a:spcPts val="800"/>
              </a:spcBef>
              <a:buClr>
                <a:schemeClr val="tx1"/>
              </a:buClr>
              <a:buNone/>
            </a:pPr>
            <a:r>
              <a:rPr lang="ro-RO" sz="1700" b="1" u="sng" dirty="0" smtClean="0">
                <a:solidFill>
                  <a:srgbClr val="FF0000"/>
                </a:solidFill>
              </a:rPr>
              <a:t>NB</a:t>
            </a:r>
            <a:r>
              <a:rPr lang="ro-RO" sz="1700" b="1" dirty="0" smtClean="0"/>
              <a:t>: conceptul poate referi și un proces (dar procesul reprezintă variația fenomenului)</a:t>
            </a:r>
            <a:endParaRPr lang="ro-RO" sz="1800" b="1" dirty="0" smtClean="0"/>
          </a:p>
          <a:p>
            <a:pPr>
              <a:lnSpc>
                <a:spcPct val="100000"/>
              </a:lnSpc>
              <a:spcBef>
                <a:spcPts val="800"/>
              </a:spcBef>
              <a:buClr>
                <a:schemeClr val="tx1"/>
              </a:buClr>
            </a:pPr>
            <a:r>
              <a:rPr lang="ro-RO" sz="1800" b="1" dirty="0" smtClean="0">
                <a:solidFill>
                  <a:srgbClr val="0070C0"/>
                </a:solidFill>
              </a:rPr>
              <a:t>Definiția</a:t>
            </a:r>
            <a:r>
              <a:rPr lang="ro-RO" sz="1800" b="1" dirty="0" smtClean="0"/>
              <a:t> conceptului: descriere (de regulă, verbală) a predicatelor de suficiență ale conceptului (</a:t>
            </a:r>
            <a:r>
              <a:rPr lang="ro-RO" sz="1800" b="1" u="sng" dirty="0" smtClean="0">
                <a:solidFill>
                  <a:srgbClr val="FF0000"/>
                </a:solidFill>
              </a:rPr>
              <a:t>NB</a:t>
            </a:r>
            <a:r>
              <a:rPr lang="ro-RO" sz="1800" b="1" dirty="0" smtClean="0"/>
              <a:t>: definiția unui concept poate fi și de dimensiunile unei cărți!)</a:t>
            </a:r>
          </a:p>
          <a:p>
            <a:pPr marL="648000" lvl="1">
              <a:spcBef>
                <a:spcPts val="800"/>
              </a:spcBef>
              <a:buClr>
                <a:schemeClr val="tx1"/>
              </a:buClr>
              <a:buFont typeface="Wingdings" pitchFamily="2" charset="2"/>
              <a:buChar char="ü"/>
            </a:pPr>
            <a:r>
              <a:rPr lang="ro-RO" sz="1700" b="1" dirty="0"/>
              <a:t>î</a:t>
            </a:r>
            <a:r>
              <a:rPr lang="ro-RO" sz="1700" b="1" dirty="0" smtClean="0"/>
              <a:t>n scopul facilitării comunicării inter-personale, conceptelor li se asociază </a:t>
            </a:r>
            <a:r>
              <a:rPr lang="ro-RO" sz="1700" b="1" dirty="0" smtClean="0">
                <a:solidFill>
                  <a:srgbClr val="0070C0"/>
                </a:solidFill>
              </a:rPr>
              <a:t>termeni</a:t>
            </a:r>
            <a:r>
              <a:rPr lang="ro-RO" sz="1700" b="1" dirty="0" smtClean="0"/>
              <a:t> (verbali sau formali); în domeniul științific termenii formează </a:t>
            </a:r>
            <a:r>
              <a:rPr lang="ro-RO" sz="1700" b="1" dirty="0" smtClean="0">
                <a:solidFill>
                  <a:srgbClr val="0070C0"/>
                </a:solidFill>
              </a:rPr>
              <a:t>jargonul</a:t>
            </a:r>
            <a:r>
              <a:rPr lang="ro-RO" sz="1700" b="1" dirty="0" smtClean="0"/>
              <a:t> științei în cauză</a:t>
            </a:r>
          </a:p>
          <a:p>
            <a:pPr marL="457200" lvl="1" indent="0">
              <a:spcBef>
                <a:spcPts val="800"/>
              </a:spcBef>
              <a:buClr>
                <a:schemeClr val="tx1"/>
              </a:buClr>
              <a:buNone/>
            </a:pPr>
            <a:r>
              <a:rPr lang="ro-RO" sz="1700" b="1" u="sng" dirty="0" smtClean="0">
                <a:solidFill>
                  <a:srgbClr val="FF0000"/>
                </a:solidFill>
              </a:rPr>
              <a:t>NB</a:t>
            </a:r>
            <a:r>
              <a:rPr lang="ro-RO" sz="1700" b="1" dirty="0" smtClean="0"/>
              <a:t>:</a:t>
            </a:r>
            <a:r>
              <a:rPr lang="ro-RO" sz="1700" b="1" dirty="0" smtClean="0">
                <a:solidFill>
                  <a:srgbClr val="0070C0"/>
                </a:solidFill>
              </a:rPr>
              <a:t> </a:t>
            </a:r>
            <a:r>
              <a:rPr lang="ro-RO" sz="1700" b="1" dirty="0"/>
              <a:t>termenul stă pentru concept, </a:t>
            </a:r>
            <a:r>
              <a:rPr lang="ro-RO" sz="1700" b="1" dirty="0" smtClean="0"/>
              <a:t>deci, semiotic, el este </a:t>
            </a:r>
            <a:r>
              <a:rPr lang="ro-RO" sz="1700" b="1" dirty="0"/>
              <a:t>un </a:t>
            </a:r>
            <a:r>
              <a:rPr lang="ro-RO" sz="1700" b="1" dirty="0">
                <a:solidFill>
                  <a:srgbClr val="0070C0"/>
                </a:solidFill>
              </a:rPr>
              <a:t>semn </a:t>
            </a:r>
            <a:r>
              <a:rPr lang="ro-RO" sz="1700" b="1" dirty="0"/>
              <a:t>al </a:t>
            </a:r>
            <a:r>
              <a:rPr lang="ro-RO" sz="1700" b="1" dirty="0" smtClean="0"/>
              <a:t>conceptului</a:t>
            </a:r>
            <a:endParaRPr lang="ro-RO" sz="1700" b="1" dirty="0" smtClean="0">
              <a:solidFill>
                <a:srgbClr val="0070C0"/>
              </a:solidFill>
            </a:endParaRPr>
          </a:p>
          <a:p>
            <a:pPr>
              <a:lnSpc>
                <a:spcPct val="100000"/>
              </a:lnSpc>
              <a:spcBef>
                <a:spcPts val="800"/>
              </a:spcBef>
              <a:buClr>
                <a:schemeClr val="tx1"/>
              </a:buClr>
            </a:pPr>
            <a:r>
              <a:rPr lang="ro-RO" sz="1800" b="1" dirty="0" smtClean="0">
                <a:solidFill>
                  <a:srgbClr val="0070C0"/>
                </a:solidFill>
              </a:rPr>
              <a:t>Ficțiune euristică</a:t>
            </a:r>
            <a:r>
              <a:rPr lang="ro-RO" sz="1800" b="1" dirty="0" smtClean="0"/>
              <a:t>: termen operațional, asociat unui fenomen distinct (sau clasă de fenomene distinctă), în scopul stabilirii conceptului</a:t>
            </a:r>
            <a:endParaRPr lang="ro-RO" sz="1700" b="1" dirty="0" smtClean="0"/>
          </a:p>
          <a:p>
            <a:pPr marL="648000" lvl="1">
              <a:spcBef>
                <a:spcPts val="800"/>
              </a:spcBef>
              <a:buClr>
                <a:schemeClr val="tx1"/>
              </a:buClr>
              <a:buFont typeface="Wingdings" pitchFamily="2" charset="2"/>
              <a:buChar char="ü"/>
            </a:pPr>
            <a:r>
              <a:rPr lang="ro-RO" sz="1700" b="1" dirty="0" smtClean="0"/>
              <a:t>ficțiunea euristică se definește ca fiind „</a:t>
            </a:r>
            <a:r>
              <a:rPr lang="ro-RO" sz="1700" b="1" dirty="0" smtClean="0">
                <a:solidFill>
                  <a:srgbClr val="0070C0"/>
                </a:solidFill>
              </a:rPr>
              <a:t>ca și cum</a:t>
            </a:r>
            <a:r>
              <a:rPr lang="ro-RO" sz="1700" b="1" dirty="0" smtClean="0"/>
              <a:t>”</a:t>
            </a:r>
            <a:r>
              <a:rPr lang="ro-RO" sz="1700" b="1" dirty="0" err="1" smtClean="0"/>
              <a:t>-ul</a:t>
            </a:r>
            <a:r>
              <a:rPr lang="ro-RO" sz="1700" b="1" dirty="0" smtClean="0"/>
              <a:t> conceptului vizat (</a:t>
            </a:r>
            <a:r>
              <a:rPr lang="ro-RO" sz="1700" b="1" dirty="0" err="1" smtClean="0"/>
              <a:t>engl</a:t>
            </a:r>
            <a:r>
              <a:rPr lang="ro-RO" sz="1700" b="1" dirty="0" smtClean="0"/>
              <a:t>: </a:t>
            </a:r>
            <a:r>
              <a:rPr lang="ro-RO" sz="1700" b="1" i="1" dirty="0" smtClean="0">
                <a:solidFill>
                  <a:srgbClr val="0070C0"/>
                </a:solidFill>
              </a:rPr>
              <a:t>as </a:t>
            </a:r>
            <a:r>
              <a:rPr lang="ro-RO" sz="1700" b="1" i="1" dirty="0" err="1" smtClean="0">
                <a:solidFill>
                  <a:srgbClr val="0070C0"/>
                </a:solidFill>
              </a:rPr>
              <a:t>such</a:t>
            </a:r>
            <a:r>
              <a:rPr lang="ro-RO" sz="1700" b="1" dirty="0" smtClean="0"/>
              <a:t>)</a:t>
            </a:r>
          </a:p>
          <a:p>
            <a:pPr>
              <a:lnSpc>
                <a:spcPct val="100000"/>
              </a:lnSpc>
              <a:spcBef>
                <a:spcPts val="800"/>
              </a:spcBef>
              <a:buClr>
                <a:schemeClr val="tx1"/>
              </a:buClr>
            </a:pPr>
            <a:r>
              <a:rPr lang="ro-RO" sz="1800" b="1" dirty="0" smtClean="0">
                <a:solidFill>
                  <a:srgbClr val="0070C0"/>
                </a:solidFill>
              </a:rPr>
              <a:t>Tipologia</a:t>
            </a:r>
            <a:r>
              <a:rPr lang="ro-RO" sz="1800" b="1" dirty="0" smtClean="0"/>
              <a:t> ficțiunii euristice:</a:t>
            </a:r>
          </a:p>
          <a:p>
            <a:pPr marL="648000" lvl="1">
              <a:spcBef>
                <a:spcPts val="800"/>
              </a:spcBef>
              <a:buClr>
                <a:schemeClr val="tx1"/>
              </a:buClr>
              <a:buFont typeface="Wingdings" pitchFamily="2" charset="2"/>
              <a:buChar char="ü"/>
            </a:pPr>
            <a:r>
              <a:rPr lang="ro-RO" sz="1700" b="1" u="sng" dirty="0"/>
              <a:t>d</a:t>
            </a:r>
            <a:r>
              <a:rPr lang="ro-RO" sz="1700" b="1" u="sng" dirty="0" smtClean="0"/>
              <a:t>upă rol</a:t>
            </a:r>
            <a:r>
              <a:rPr lang="ro-RO" sz="1700" b="1" dirty="0" smtClean="0"/>
              <a:t>: </a:t>
            </a:r>
          </a:p>
          <a:p>
            <a:pPr marL="900000" lvl="2">
              <a:spcBef>
                <a:spcPts val="800"/>
              </a:spcBef>
              <a:buClr>
                <a:schemeClr val="tx1"/>
              </a:buClr>
              <a:buFont typeface="Wingdings" pitchFamily="2" charset="2"/>
              <a:buChar char="Ø"/>
            </a:pPr>
            <a:r>
              <a:rPr lang="ro-RO" sz="1600" b="1" dirty="0"/>
              <a:t>f</a:t>
            </a:r>
            <a:r>
              <a:rPr lang="ro-RO" sz="1600" b="1" dirty="0" smtClean="0"/>
              <a:t>icțiuni euristice </a:t>
            </a:r>
            <a:r>
              <a:rPr lang="ro-RO" sz="1600" b="1" i="1" dirty="0" smtClean="0"/>
              <a:t>conceptuale</a:t>
            </a:r>
            <a:r>
              <a:rPr lang="ro-RO" sz="1600" b="1" dirty="0" smtClean="0"/>
              <a:t> (</a:t>
            </a:r>
            <a:r>
              <a:rPr lang="ro-RO" sz="1600" b="1" dirty="0" smtClean="0">
                <a:solidFill>
                  <a:srgbClr val="7030A0"/>
                </a:solidFill>
              </a:rPr>
              <a:t>ex</a:t>
            </a:r>
            <a:r>
              <a:rPr lang="ro-RO" sz="1600" b="1" dirty="0" smtClean="0"/>
              <a:t>: muncă abstractă, ecosistem)</a:t>
            </a:r>
          </a:p>
          <a:p>
            <a:pPr marL="900000" lvl="2">
              <a:spcBef>
                <a:spcPts val="800"/>
              </a:spcBef>
              <a:buClr>
                <a:schemeClr val="tx1"/>
              </a:buClr>
              <a:buFont typeface="Wingdings" pitchFamily="2" charset="2"/>
              <a:buChar char="Ø"/>
            </a:pPr>
            <a:r>
              <a:rPr lang="ro-RO" sz="1600" b="1" dirty="0"/>
              <a:t>f</a:t>
            </a:r>
            <a:r>
              <a:rPr lang="ro-RO" sz="1600" b="1" dirty="0" smtClean="0"/>
              <a:t>icțiuni euristice </a:t>
            </a:r>
            <a:r>
              <a:rPr lang="ro-RO" sz="1600" b="1" i="1" dirty="0" smtClean="0"/>
              <a:t>metodologice</a:t>
            </a:r>
            <a:r>
              <a:rPr lang="ro-RO" sz="1600" b="1" dirty="0" smtClean="0"/>
              <a:t> (</a:t>
            </a:r>
            <a:r>
              <a:rPr lang="ro-RO" sz="1600" b="1" dirty="0" smtClean="0">
                <a:solidFill>
                  <a:srgbClr val="7030A0"/>
                </a:solidFill>
              </a:rPr>
              <a:t>ex</a:t>
            </a:r>
            <a:r>
              <a:rPr lang="ro-RO" sz="1600" b="1" dirty="0" smtClean="0"/>
              <a:t>: cauzalitate </a:t>
            </a:r>
            <a:r>
              <a:rPr lang="ro-RO" sz="1600" b="1" dirty="0" err="1" smtClean="0"/>
              <a:t>Granger</a:t>
            </a:r>
            <a:r>
              <a:rPr lang="ro-RO" sz="1600" b="1" dirty="0" smtClean="0"/>
              <a:t>, probabilități)</a:t>
            </a:r>
          </a:p>
          <a:p>
            <a:pPr marL="648000" lvl="1">
              <a:spcBef>
                <a:spcPts val="800"/>
              </a:spcBef>
              <a:buClr>
                <a:schemeClr val="tx1"/>
              </a:buClr>
              <a:buFont typeface="Wingdings" pitchFamily="2" charset="2"/>
              <a:buChar char="ü"/>
            </a:pPr>
            <a:r>
              <a:rPr lang="ro-RO" sz="1700" b="1" u="sng" dirty="0"/>
              <a:t>d</a:t>
            </a:r>
            <a:r>
              <a:rPr lang="ro-RO" sz="1700" b="1" u="sng" dirty="0" smtClean="0"/>
              <a:t>upă mod</a:t>
            </a:r>
            <a:r>
              <a:rPr lang="ro-RO" sz="1700" b="1" dirty="0" smtClean="0"/>
              <a:t>:</a:t>
            </a:r>
          </a:p>
          <a:p>
            <a:pPr marL="900000" lvl="2">
              <a:spcBef>
                <a:spcPts val="800"/>
              </a:spcBef>
              <a:buClr>
                <a:schemeClr val="tx1"/>
              </a:buClr>
              <a:buFont typeface="Wingdings" pitchFamily="2" charset="2"/>
              <a:buChar char="Ø"/>
            </a:pPr>
            <a:r>
              <a:rPr lang="ro-RO" sz="1600" b="1" dirty="0"/>
              <a:t>f</a:t>
            </a:r>
            <a:r>
              <a:rPr lang="ro-RO" sz="1600" b="1" dirty="0" smtClean="0"/>
              <a:t>icțiuni euristice </a:t>
            </a:r>
            <a:r>
              <a:rPr lang="ro-RO" sz="1600" b="1" i="1" dirty="0" smtClean="0"/>
              <a:t>teoretice</a:t>
            </a:r>
            <a:r>
              <a:rPr lang="ro-RO" sz="1600" b="1" dirty="0" smtClean="0"/>
              <a:t> (</a:t>
            </a:r>
            <a:r>
              <a:rPr lang="ro-RO" sz="1600" b="1" dirty="0" smtClean="0">
                <a:solidFill>
                  <a:srgbClr val="7030A0"/>
                </a:solidFill>
              </a:rPr>
              <a:t>ex</a:t>
            </a:r>
            <a:r>
              <a:rPr lang="ro-RO" sz="1600" b="1" dirty="0" smtClean="0"/>
              <a:t>: teoriile/ipotezele științifice)</a:t>
            </a:r>
          </a:p>
          <a:p>
            <a:pPr marL="900000" lvl="2">
              <a:spcBef>
                <a:spcPts val="800"/>
              </a:spcBef>
              <a:buClr>
                <a:schemeClr val="tx1"/>
              </a:buClr>
              <a:buFont typeface="Wingdings" pitchFamily="2" charset="2"/>
              <a:buChar char="Ø"/>
            </a:pPr>
            <a:r>
              <a:rPr lang="ro-RO" sz="1600" b="1" dirty="0"/>
              <a:t>f</a:t>
            </a:r>
            <a:r>
              <a:rPr lang="ro-RO" sz="1600" b="1" dirty="0" smtClean="0"/>
              <a:t>icțiuni euristice </a:t>
            </a:r>
            <a:r>
              <a:rPr lang="ro-RO" sz="1600" b="1" i="1" dirty="0" smtClean="0"/>
              <a:t>empirice</a:t>
            </a:r>
            <a:r>
              <a:rPr lang="ro-RO" sz="1600" b="1" dirty="0" smtClean="0"/>
              <a:t> (</a:t>
            </a:r>
            <a:r>
              <a:rPr lang="ro-RO" sz="1600" b="1" dirty="0" smtClean="0">
                <a:solidFill>
                  <a:srgbClr val="7030A0"/>
                </a:solidFill>
              </a:rPr>
              <a:t>ex</a:t>
            </a:r>
            <a:r>
              <a:rPr lang="ro-RO" sz="1600" b="1" dirty="0" smtClean="0"/>
              <a:t>: decupajele </a:t>
            </a:r>
            <a:r>
              <a:rPr lang="ro-RO" sz="1600" b="1" dirty="0" err="1" smtClean="0"/>
              <a:t>factuale</a:t>
            </a:r>
            <a:r>
              <a:rPr lang="ro-RO" sz="1600" b="1" dirty="0" smtClean="0"/>
              <a:t> – formarea de mulțimi empirice)</a:t>
            </a:r>
            <a:endParaRPr lang="ro-RO" sz="1600" b="1" dirty="0"/>
          </a:p>
        </p:txBody>
      </p:sp>
      <p:sp>
        <p:nvSpPr>
          <p:cNvPr id="4" name="Footer Placeholder 3"/>
          <p:cNvSpPr>
            <a:spLocks noGrp="1"/>
          </p:cNvSpPr>
          <p:nvPr>
            <p:ph type="ftr" sz="quarter" idx="11"/>
          </p:nvPr>
        </p:nvSpPr>
        <p:spPr>
          <a:xfrm>
            <a:off x="2843808" y="6356350"/>
            <a:ext cx="3384376" cy="365125"/>
          </a:xfrm>
        </p:spPr>
        <p:txBody>
          <a:bodyPr/>
          <a:lstStyle/>
          <a:p>
            <a:r>
              <a:rPr lang="en-US" sz="1000" smtClean="0"/>
              <a:t>E. Dinga - READ - Conferința 2: Ceteris paribus</a:t>
            </a:r>
            <a:endParaRPr lang="ro-RO" sz="1000" dirty="0"/>
          </a:p>
        </p:txBody>
      </p:sp>
      <p:sp>
        <p:nvSpPr>
          <p:cNvPr id="5" name="Slide Number Placeholder 4"/>
          <p:cNvSpPr>
            <a:spLocks noGrp="1"/>
          </p:cNvSpPr>
          <p:nvPr>
            <p:ph type="sldNum" sz="quarter" idx="12"/>
          </p:nvPr>
        </p:nvSpPr>
        <p:spPr/>
        <p:txBody>
          <a:bodyPr/>
          <a:lstStyle/>
          <a:p>
            <a:fld id="{56AC564F-EEF6-42A1-885B-BCC2528F4403}" type="slidenum">
              <a:rPr lang="en-GB" sz="1000" smtClean="0"/>
              <a:t>3</a:t>
            </a:fld>
            <a:endParaRPr lang="en-GB" sz="1000" dirty="0"/>
          </a:p>
        </p:txBody>
      </p:sp>
      <p:sp>
        <p:nvSpPr>
          <p:cNvPr id="6" name="Date Placeholder 5"/>
          <p:cNvSpPr>
            <a:spLocks noGrp="1"/>
          </p:cNvSpPr>
          <p:nvPr>
            <p:ph type="dt" sz="half" idx="10"/>
          </p:nvPr>
        </p:nvSpPr>
        <p:spPr/>
        <p:txBody>
          <a:bodyPr/>
          <a:lstStyle/>
          <a:p>
            <a:fld id="{F47453C0-DCD6-4839-ABDA-C2D5FCC07F78}" type="datetime1">
              <a:rPr lang="ro-RO" smtClean="0"/>
              <a:t>04.04.2015</a:t>
            </a:fld>
            <a:endParaRPr lang="ro-RO" dirty="0"/>
          </a:p>
        </p:txBody>
      </p:sp>
    </p:spTree>
    <p:extLst>
      <p:ext uri="{BB962C8B-B14F-4D97-AF65-F5344CB8AC3E}">
        <p14:creationId xmlns:p14="http://schemas.microsoft.com/office/powerpoint/2010/main" val="2630100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additive="base">
                                        <p:cTn id="61" dur="500" fill="hold"/>
                                        <p:tgtEl>
                                          <p:spTgt spid="3">
                                            <p:txEl>
                                              <p:pRg st="11" end="11"/>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
                                            <p:txEl>
                                              <p:pRg st="11" end="11"/>
                                            </p:txEl>
                                          </p:spTgt>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3">
                                            <p:txEl>
                                              <p:pRg st="12" end="12"/>
                                            </p:txEl>
                                          </p:spTgt>
                                        </p:tgtEl>
                                        <p:attrNameLst>
                                          <p:attrName>style.visibility</p:attrName>
                                        </p:attrNameLst>
                                      </p:cBhvr>
                                      <p:to>
                                        <p:strVal val="visible"/>
                                      </p:to>
                                    </p:set>
                                    <p:anim calcmode="lin" valueType="num">
                                      <p:cBhvr additive="base">
                                        <p:cTn id="65" dur="500" fill="hold"/>
                                        <p:tgtEl>
                                          <p:spTgt spid="3">
                                            <p:txEl>
                                              <p:pRg st="12" end="12"/>
                                            </p:txEl>
                                          </p:spTgt>
                                        </p:tgtEl>
                                        <p:attrNameLst>
                                          <p:attrName>ppt_x</p:attrName>
                                        </p:attrNameLst>
                                      </p:cBhvr>
                                      <p:tavLst>
                                        <p:tav tm="0">
                                          <p:val>
                                            <p:strVal val="0-#ppt_w/2"/>
                                          </p:val>
                                        </p:tav>
                                        <p:tav tm="100000">
                                          <p:val>
                                            <p:strVal val="#ppt_x"/>
                                          </p:val>
                                        </p:tav>
                                      </p:tavLst>
                                    </p:anim>
                                    <p:anim calcmode="lin" valueType="num">
                                      <p:cBhvr additive="base">
                                        <p:cTn id="66" dur="500" fill="hold"/>
                                        <p:tgtEl>
                                          <p:spTgt spid="3">
                                            <p:txEl>
                                              <p:pRg st="12" end="12"/>
                                            </p:txEl>
                                          </p:spTgt>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3">
                                            <p:txEl>
                                              <p:pRg st="13" end="13"/>
                                            </p:txEl>
                                          </p:spTgt>
                                        </p:tgtEl>
                                        <p:attrNameLst>
                                          <p:attrName>style.visibility</p:attrName>
                                        </p:attrNameLst>
                                      </p:cBhvr>
                                      <p:to>
                                        <p:strVal val="visible"/>
                                      </p:to>
                                    </p:set>
                                    <p:anim calcmode="lin" valueType="num">
                                      <p:cBhvr additive="base">
                                        <p:cTn id="69" dur="500" fill="hold"/>
                                        <p:tgtEl>
                                          <p:spTgt spid="3">
                                            <p:txEl>
                                              <p:pRg st="13" end="13"/>
                                            </p:txEl>
                                          </p:spTgt>
                                        </p:tgtEl>
                                        <p:attrNameLst>
                                          <p:attrName>ppt_x</p:attrName>
                                        </p:attrNameLst>
                                      </p:cBhvr>
                                      <p:tavLst>
                                        <p:tav tm="0">
                                          <p:val>
                                            <p:strVal val="0-#ppt_w/2"/>
                                          </p:val>
                                        </p:tav>
                                        <p:tav tm="100000">
                                          <p:val>
                                            <p:strVal val="#ppt_x"/>
                                          </p:val>
                                        </p:tav>
                                      </p:tavLst>
                                    </p:anim>
                                    <p:anim calcmode="lin" valueType="num">
                                      <p:cBhvr additive="base">
                                        <p:cTn id="70" dur="500" fill="hold"/>
                                        <p:tgtEl>
                                          <p:spTgt spid="3">
                                            <p:txEl>
                                              <p:pRg st="13" end="1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4704"/>
            <a:ext cx="9144000" cy="549275"/>
          </a:xfrm>
        </p:spPr>
        <p:txBody>
          <a:bodyPr>
            <a:noAutofit/>
          </a:bodyPr>
          <a:lstStyle/>
          <a:p>
            <a:pPr>
              <a:spcBef>
                <a:spcPts val="4200"/>
              </a:spcBef>
            </a:pPr>
            <a:r>
              <a:rPr lang="ro-RO" sz="2000" b="1" dirty="0">
                <a:latin typeface="Arial Black" pitchFamily="34" charset="0"/>
              </a:rPr>
              <a:t>Conceptul de ficțiune euristică </a:t>
            </a:r>
            <a:r>
              <a:rPr lang="ro-RO" sz="2000" b="1" dirty="0" smtClean="0">
                <a:solidFill>
                  <a:srgbClr val="00B0F0"/>
                </a:solidFill>
                <a:latin typeface="Arial Black" panose="020B0A04020102020204" pitchFamily="34" charset="0"/>
              </a:rPr>
              <a:t>(2/2</a:t>
            </a:r>
            <a:r>
              <a:rPr lang="ro-RO" sz="2000" b="1" dirty="0">
                <a:solidFill>
                  <a:srgbClr val="00B0F0"/>
                </a:solidFill>
                <a:latin typeface="Arial Black" panose="020B0A04020102020204" pitchFamily="34" charset="0"/>
              </a:rPr>
              <a:t>)</a:t>
            </a:r>
          </a:p>
        </p:txBody>
      </p:sp>
      <p:sp>
        <p:nvSpPr>
          <p:cNvPr id="3" name="Content Placeholder 2"/>
          <p:cNvSpPr>
            <a:spLocks noGrp="1"/>
          </p:cNvSpPr>
          <p:nvPr>
            <p:ph idx="1"/>
          </p:nvPr>
        </p:nvSpPr>
        <p:spPr>
          <a:xfrm>
            <a:off x="251520" y="1268760"/>
            <a:ext cx="8712967" cy="5112568"/>
          </a:xfrm>
        </p:spPr>
        <p:txBody>
          <a:bodyPr>
            <a:normAutofit/>
          </a:bodyPr>
          <a:lstStyle/>
          <a:p>
            <a:pPr marL="180000">
              <a:spcBef>
                <a:spcPts val="1200"/>
              </a:spcBef>
              <a:buClr>
                <a:schemeClr val="tx1"/>
              </a:buClr>
            </a:pPr>
            <a:r>
              <a:rPr lang="ro-RO" sz="2000" b="1" dirty="0" smtClean="0">
                <a:solidFill>
                  <a:srgbClr val="0070C0"/>
                </a:solidFill>
              </a:rPr>
              <a:t>Predicatele de suficiență </a:t>
            </a:r>
            <a:r>
              <a:rPr lang="ro-RO" sz="2000" b="1" dirty="0" smtClean="0"/>
              <a:t>ale ficțiunii euristice:</a:t>
            </a:r>
          </a:p>
          <a:p>
            <a:pPr marL="648000" lvl="1">
              <a:spcBef>
                <a:spcPts val="1200"/>
              </a:spcBef>
              <a:buFont typeface="Wingdings" pitchFamily="2" charset="2"/>
              <a:buChar char="ü"/>
            </a:pPr>
            <a:r>
              <a:rPr lang="ro-RO" sz="1800" b="1" dirty="0" smtClean="0"/>
              <a:t>este de natura </a:t>
            </a:r>
            <a:r>
              <a:rPr lang="ro-RO" sz="1800" b="1" u="sng" dirty="0" smtClean="0"/>
              <a:t>invenției</a:t>
            </a:r>
            <a:r>
              <a:rPr lang="ro-RO" sz="1800" b="1" dirty="0" smtClean="0"/>
              <a:t>: implică imaginație, deci creativitate</a:t>
            </a:r>
          </a:p>
          <a:p>
            <a:pPr marL="900000" lvl="2">
              <a:spcBef>
                <a:spcPts val="1200"/>
              </a:spcBef>
              <a:buFont typeface="Wingdings" pitchFamily="2" charset="2"/>
              <a:buChar char="Ø"/>
            </a:pPr>
            <a:r>
              <a:rPr lang="ro-RO" sz="1700" b="1" dirty="0"/>
              <a:t>n</a:t>
            </a:r>
            <a:r>
              <a:rPr lang="ro-RO" sz="1700" b="1" dirty="0" smtClean="0"/>
              <a:t>u implică raționalitatea (nici un model de raționalitate nu poate formula ficțiuni euristice)</a:t>
            </a:r>
          </a:p>
          <a:p>
            <a:pPr marL="900000" lvl="2">
              <a:spcBef>
                <a:spcPts val="1200"/>
              </a:spcBef>
              <a:buFont typeface="Wingdings" pitchFamily="2" charset="2"/>
              <a:buChar char="Ø"/>
            </a:pPr>
            <a:r>
              <a:rPr lang="ro-RO" sz="1700" b="1" dirty="0" smtClean="0"/>
              <a:t>elaborarea ficțiunii euristice nu poate fi algoritmizată (deci, nici automatizată)</a:t>
            </a:r>
          </a:p>
          <a:p>
            <a:pPr marL="720000" lvl="2" indent="0">
              <a:spcBef>
                <a:spcPts val="1200"/>
              </a:spcBef>
              <a:buNone/>
            </a:pPr>
            <a:r>
              <a:rPr lang="ro-RO" sz="1600" b="1" u="sng" dirty="0" smtClean="0">
                <a:solidFill>
                  <a:srgbClr val="FF0000"/>
                </a:solidFill>
              </a:rPr>
              <a:t>NB</a:t>
            </a:r>
            <a:r>
              <a:rPr lang="ro-RO" sz="1600" b="1" dirty="0" smtClean="0"/>
              <a:t>: inteligența artificială nu poate inventa, ci doar descoperi prin combinație morfologică</a:t>
            </a:r>
          </a:p>
          <a:p>
            <a:pPr marL="648000" lvl="1">
              <a:spcBef>
                <a:spcPts val="1200"/>
              </a:spcBef>
              <a:buFont typeface="Wingdings" pitchFamily="2" charset="2"/>
              <a:buChar char="ü"/>
            </a:pPr>
            <a:r>
              <a:rPr lang="ro-RO" sz="1800" b="1" dirty="0"/>
              <a:t>i</a:t>
            </a:r>
            <a:r>
              <a:rPr lang="ro-RO" sz="1800" b="1" dirty="0" smtClean="0"/>
              <a:t>mplică </a:t>
            </a:r>
            <a:r>
              <a:rPr lang="ro-RO" sz="1800" b="1" u="sng" dirty="0" smtClean="0"/>
              <a:t>intuiția</a:t>
            </a:r>
            <a:r>
              <a:rPr lang="ro-RO" sz="1800" b="1" dirty="0" smtClean="0"/>
              <a:t>, nu judecata (deci, cu atât mai puțin raționamentul)</a:t>
            </a:r>
          </a:p>
          <a:p>
            <a:pPr marL="900000" lvl="2">
              <a:spcBef>
                <a:spcPts val="1200"/>
              </a:spcBef>
              <a:buFont typeface="Wingdings" pitchFamily="2" charset="2"/>
              <a:buChar char="Ø"/>
            </a:pPr>
            <a:r>
              <a:rPr lang="ro-RO" sz="1700" b="1" dirty="0"/>
              <a:t>c</a:t>
            </a:r>
            <a:r>
              <a:rPr lang="ro-RO" sz="1700" b="1" dirty="0" smtClean="0"/>
              <a:t>redința joacă un rol important (</a:t>
            </a:r>
            <a:r>
              <a:rPr lang="ro-RO" sz="1700" b="1" dirty="0" smtClean="0">
                <a:solidFill>
                  <a:srgbClr val="7030A0"/>
                </a:solidFill>
              </a:rPr>
              <a:t>ex</a:t>
            </a:r>
            <a:r>
              <a:rPr lang="ro-RO" sz="1700" b="1" dirty="0" smtClean="0"/>
              <a:t>: </a:t>
            </a:r>
            <a:r>
              <a:rPr lang="ro-RO" sz="1700" b="1" i="1" dirty="0" smtClean="0">
                <a:solidFill>
                  <a:srgbClr val="00B050"/>
                </a:solidFill>
              </a:rPr>
              <a:t>Kepler</a:t>
            </a:r>
            <a:r>
              <a:rPr lang="ro-RO" sz="1700" b="1" dirty="0" smtClean="0"/>
              <a:t>, </a:t>
            </a:r>
            <a:r>
              <a:rPr lang="ro-RO" sz="1700" b="1" i="1" dirty="0" smtClean="0">
                <a:solidFill>
                  <a:srgbClr val="00B050"/>
                </a:solidFill>
              </a:rPr>
              <a:t>Newton</a:t>
            </a:r>
            <a:r>
              <a:rPr lang="ro-RO" sz="1700" b="1" dirty="0" smtClean="0"/>
              <a:t>, </a:t>
            </a:r>
            <a:r>
              <a:rPr lang="ro-RO" sz="1700" b="1" dirty="0" err="1" smtClean="0"/>
              <a:t>homo</a:t>
            </a:r>
            <a:r>
              <a:rPr lang="ro-RO" sz="1700" b="1" dirty="0" smtClean="0"/>
              <a:t> </a:t>
            </a:r>
            <a:r>
              <a:rPr lang="ro-RO" sz="1700" b="1" dirty="0" err="1" smtClean="0"/>
              <a:t>œconomicus</a:t>
            </a:r>
            <a:r>
              <a:rPr lang="ro-RO" sz="1700" b="1" dirty="0" smtClean="0"/>
              <a:t>)</a:t>
            </a:r>
          </a:p>
          <a:p>
            <a:pPr marL="648000" lvl="1">
              <a:spcBef>
                <a:spcPts val="1200"/>
              </a:spcBef>
              <a:buFont typeface="Wingdings" pitchFamily="2" charset="2"/>
              <a:buChar char="ü"/>
            </a:pPr>
            <a:r>
              <a:rPr lang="ro-RO" sz="1800" b="1" dirty="0"/>
              <a:t>e</a:t>
            </a:r>
            <a:r>
              <a:rPr lang="ro-RO" sz="1800" b="1" dirty="0" smtClean="0"/>
              <a:t>ste </a:t>
            </a:r>
            <a:r>
              <a:rPr lang="ro-RO" sz="1800" b="1" u="sng" dirty="0" smtClean="0"/>
              <a:t>arbitrară</a:t>
            </a:r>
            <a:r>
              <a:rPr lang="ro-RO" sz="1800" b="1" dirty="0" smtClean="0"/>
              <a:t> în raport cu fenomenul referit (are referent, dar nu are semnificație)</a:t>
            </a:r>
          </a:p>
          <a:p>
            <a:pPr marL="900000" lvl="2">
              <a:spcBef>
                <a:spcPts val="1200"/>
              </a:spcBef>
              <a:buFont typeface="Wingdings" pitchFamily="2" charset="2"/>
              <a:buChar char="Ø"/>
            </a:pPr>
            <a:r>
              <a:rPr lang="ro-RO" sz="1700" b="1" dirty="0" smtClean="0"/>
              <a:t>urmează logica atribuirii de nume (numirea este non-semnificantă în sine)</a:t>
            </a:r>
          </a:p>
          <a:p>
            <a:pPr marL="648000" lvl="1">
              <a:spcBef>
                <a:spcPts val="1200"/>
              </a:spcBef>
              <a:buFont typeface="Wingdings" pitchFamily="2" charset="2"/>
              <a:buChar char="ü"/>
            </a:pPr>
            <a:r>
              <a:rPr lang="ro-RO" sz="1800" b="1" dirty="0"/>
              <a:t>c</a:t>
            </a:r>
            <a:r>
              <a:rPr lang="ro-RO" sz="1800" b="1" dirty="0" smtClean="0"/>
              <a:t>reează, din punct de vedere cognitiv, un </a:t>
            </a:r>
            <a:r>
              <a:rPr lang="ro-RO" sz="1800" b="1" u="sng" dirty="0" smtClean="0"/>
              <a:t>model</a:t>
            </a:r>
            <a:r>
              <a:rPr lang="ro-RO" sz="1800" b="1" dirty="0" smtClean="0"/>
              <a:t> al fenomenului referit</a:t>
            </a:r>
          </a:p>
          <a:p>
            <a:pPr marL="900000" lvl="2">
              <a:spcBef>
                <a:spcPts val="1200"/>
              </a:spcBef>
              <a:buFont typeface="Wingdings" pitchFamily="2" charset="2"/>
              <a:buChar char="Ø"/>
            </a:pPr>
            <a:r>
              <a:rPr lang="ro-RO" sz="1700" b="1" dirty="0"/>
              <a:t>g</a:t>
            </a:r>
            <a:r>
              <a:rPr lang="ro-RO" sz="1700" b="1" dirty="0" smtClean="0"/>
              <a:t>eneza ficțiunii euristice este, predominant, inductivă</a:t>
            </a:r>
          </a:p>
          <a:p>
            <a:pPr marL="648000" lvl="1">
              <a:spcBef>
                <a:spcPts val="1200"/>
              </a:spcBef>
              <a:buFont typeface="Wingdings" pitchFamily="2" charset="2"/>
              <a:buChar char="ü"/>
            </a:pPr>
            <a:endParaRPr lang="ro-RO" sz="1700" b="1" dirty="0" smtClean="0"/>
          </a:p>
        </p:txBody>
      </p:sp>
      <p:sp>
        <p:nvSpPr>
          <p:cNvPr id="4" name="Footer Placeholder 3"/>
          <p:cNvSpPr>
            <a:spLocks noGrp="1"/>
          </p:cNvSpPr>
          <p:nvPr>
            <p:ph type="ftr" sz="quarter" idx="11"/>
          </p:nvPr>
        </p:nvSpPr>
        <p:spPr>
          <a:xfrm>
            <a:off x="2843808" y="6356350"/>
            <a:ext cx="3384376" cy="365125"/>
          </a:xfrm>
        </p:spPr>
        <p:txBody>
          <a:bodyPr/>
          <a:lstStyle/>
          <a:p>
            <a:r>
              <a:rPr lang="en-US" sz="1000" smtClean="0"/>
              <a:t>E. Dinga - READ - Conferința 2: Ceteris paribus</a:t>
            </a:r>
            <a:endParaRPr lang="ro-RO" sz="1000" dirty="0"/>
          </a:p>
        </p:txBody>
      </p:sp>
      <p:sp>
        <p:nvSpPr>
          <p:cNvPr id="5" name="Slide Number Placeholder 4"/>
          <p:cNvSpPr>
            <a:spLocks noGrp="1"/>
          </p:cNvSpPr>
          <p:nvPr>
            <p:ph type="sldNum" sz="quarter" idx="12"/>
          </p:nvPr>
        </p:nvSpPr>
        <p:spPr/>
        <p:txBody>
          <a:bodyPr/>
          <a:lstStyle/>
          <a:p>
            <a:fld id="{56AC564F-EEF6-42A1-885B-BCC2528F4403}" type="slidenum">
              <a:rPr lang="en-GB" sz="1000" smtClean="0"/>
              <a:t>4</a:t>
            </a:fld>
            <a:endParaRPr lang="en-GB" sz="1000" dirty="0"/>
          </a:p>
        </p:txBody>
      </p:sp>
      <p:sp>
        <p:nvSpPr>
          <p:cNvPr id="6" name="Date Placeholder 5"/>
          <p:cNvSpPr>
            <a:spLocks noGrp="1"/>
          </p:cNvSpPr>
          <p:nvPr>
            <p:ph type="dt" sz="half" idx="10"/>
          </p:nvPr>
        </p:nvSpPr>
        <p:spPr/>
        <p:txBody>
          <a:bodyPr/>
          <a:lstStyle/>
          <a:p>
            <a:fld id="{F47453C0-DCD6-4839-ABDA-C2D5FCC07F78}" type="datetime1">
              <a:rPr lang="ro-RO" smtClean="0"/>
              <a:t>04.04.2015</a:t>
            </a:fld>
            <a:endParaRPr lang="ro-RO"/>
          </a:p>
        </p:txBody>
      </p:sp>
    </p:spTree>
    <p:extLst>
      <p:ext uri="{BB962C8B-B14F-4D97-AF65-F5344CB8AC3E}">
        <p14:creationId xmlns:p14="http://schemas.microsoft.com/office/powerpoint/2010/main" val="1415634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918" y="765461"/>
            <a:ext cx="7886700" cy="504056"/>
          </a:xfrm>
        </p:spPr>
        <p:txBody>
          <a:bodyPr>
            <a:noAutofit/>
          </a:bodyPr>
          <a:lstStyle/>
          <a:p>
            <a:pPr>
              <a:spcBef>
                <a:spcPts val="4200"/>
              </a:spcBef>
            </a:pPr>
            <a:r>
              <a:rPr lang="ro-RO" sz="2200" b="1" dirty="0">
                <a:latin typeface="Arial Black" pitchFamily="34" charset="0"/>
              </a:rPr>
              <a:t>Conceptul de ficțiune euristică </a:t>
            </a:r>
            <a:r>
              <a:rPr lang="ro-RO" sz="2200" b="1" dirty="0" smtClean="0">
                <a:latin typeface="Arial Black" pitchFamily="34" charset="0"/>
              </a:rPr>
              <a:t>metodologică </a:t>
            </a:r>
            <a:r>
              <a:rPr lang="ro-RO" sz="2200" b="1" dirty="0" smtClean="0">
                <a:solidFill>
                  <a:srgbClr val="00B0F0"/>
                </a:solidFill>
                <a:latin typeface="Arial Black" panose="020B0A04020102020204" pitchFamily="34" charset="0"/>
              </a:rPr>
              <a:t>(1/3)</a:t>
            </a:r>
            <a:endParaRPr lang="ro-RO" sz="2200" b="1" dirty="0">
              <a:solidFill>
                <a:srgbClr val="00B0F0"/>
              </a:solidFill>
              <a:latin typeface="Arial Black" panose="020B0A04020102020204" pitchFamily="34" charset="0"/>
            </a:endParaRPr>
          </a:p>
        </p:txBody>
      </p:sp>
      <p:sp>
        <p:nvSpPr>
          <p:cNvPr id="3" name="Content Placeholder 2"/>
          <p:cNvSpPr>
            <a:spLocks noGrp="1"/>
          </p:cNvSpPr>
          <p:nvPr>
            <p:ph idx="1"/>
          </p:nvPr>
        </p:nvSpPr>
        <p:spPr>
          <a:xfrm>
            <a:off x="251521" y="1340768"/>
            <a:ext cx="8712968" cy="5040560"/>
          </a:xfrm>
        </p:spPr>
        <p:txBody>
          <a:bodyPr>
            <a:normAutofit/>
          </a:bodyPr>
          <a:lstStyle/>
          <a:p>
            <a:pPr>
              <a:lnSpc>
                <a:spcPct val="120000"/>
              </a:lnSpc>
              <a:spcBef>
                <a:spcPts val="600"/>
              </a:spcBef>
              <a:buClr>
                <a:schemeClr val="tx1"/>
              </a:buClr>
            </a:pPr>
            <a:r>
              <a:rPr lang="ro-RO" sz="2000" b="1" dirty="0" smtClean="0">
                <a:solidFill>
                  <a:srgbClr val="0070C0"/>
                </a:solidFill>
              </a:rPr>
              <a:t>Ficțiunea euristică metodologică (FEM)</a:t>
            </a:r>
            <a:r>
              <a:rPr lang="ro-RO" sz="2000" b="1" dirty="0" smtClean="0"/>
              <a:t>:</a:t>
            </a:r>
          </a:p>
          <a:p>
            <a:pPr lvl="1">
              <a:lnSpc>
                <a:spcPct val="120000"/>
              </a:lnSpc>
              <a:spcBef>
                <a:spcPts val="600"/>
              </a:spcBef>
              <a:buFont typeface="Wingdings" pitchFamily="2" charset="2"/>
              <a:buChar char="ü"/>
            </a:pPr>
            <a:r>
              <a:rPr lang="ro-RO" sz="1800" b="1" dirty="0"/>
              <a:t>r</a:t>
            </a:r>
            <a:r>
              <a:rPr lang="ro-RO" sz="1800" b="1" dirty="0" smtClean="0"/>
              <a:t>eprezintă un elaborat intelectual utilizat ca mijloc de </a:t>
            </a:r>
            <a:r>
              <a:rPr lang="ro-RO" sz="1800" b="1" i="1" dirty="0" smtClean="0"/>
              <a:t>de-construcție</a:t>
            </a:r>
            <a:r>
              <a:rPr lang="ro-RO" sz="1800" b="1" dirty="0" smtClean="0"/>
              <a:t> logică a unei entități constituite în obiect al cunoașterii (fenomen)</a:t>
            </a:r>
          </a:p>
          <a:p>
            <a:pPr lvl="2">
              <a:lnSpc>
                <a:spcPct val="120000"/>
              </a:lnSpc>
              <a:spcBef>
                <a:spcPts val="600"/>
              </a:spcBef>
              <a:buFont typeface="Wingdings" panose="05000000000000000000" pitchFamily="2" charset="2"/>
              <a:buChar char="Ø"/>
            </a:pPr>
            <a:r>
              <a:rPr lang="ro-RO" sz="1700" b="1" dirty="0" smtClean="0"/>
              <a:t> </a:t>
            </a:r>
            <a:r>
              <a:rPr lang="ro-RO" sz="1700" b="1" i="1" dirty="0" smtClean="0"/>
              <a:t>de-construcție logică</a:t>
            </a:r>
            <a:r>
              <a:rPr lang="ro-RO" sz="1700" b="1" dirty="0" smtClean="0"/>
              <a:t>: demers analitic, de tip structural, menit să identifice fundamentele logice ale unui obiect al cunoașterii (fenomen)</a:t>
            </a:r>
          </a:p>
          <a:p>
            <a:pPr marL="914400" lvl="2" indent="0">
              <a:lnSpc>
                <a:spcPct val="120000"/>
              </a:lnSpc>
              <a:spcBef>
                <a:spcPts val="600"/>
              </a:spcBef>
              <a:buNone/>
            </a:pPr>
            <a:r>
              <a:rPr lang="ro-RO" sz="1700" b="1" u="sng" dirty="0" smtClean="0">
                <a:solidFill>
                  <a:srgbClr val="FF0000"/>
                </a:solidFill>
              </a:rPr>
              <a:t>NB</a:t>
            </a:r>
            <a:r>
              <a:rPr lang="ro-RO" sz="1700" b="1" dirty="0" smtClean="0"/>
              <a:t>: de-construcția (mai exact, deconstructivismul – vezi și </a:t>
            </a:r>
            <a:r>
              <a:rPr lang="ro-RO" sz="1700" b="1" i="1" dirty="0" smtClean="0">
                <a:solidFill>
                  <a:srgbClr val="00B050"/>
                </a:solidFill>
              </a:rPr>
              <a:t>Derrida</a:t>
            </a:r>
            <a:r>
              <a:rPr lang="ro-RO" sz="1700" b="1" dirty="0" smtClean="0"/>
              <a:t>) este operația inversă fenomenologiei (înțeleasă ca istorie logică a unui concept – vezi și </a:t>
            </a:r>
            <a:r>
              <a:rPr lang="ro-RO" sz="1700" b="1" i="1" dirty="0" smtClean="0">
                <a:solidFill>
                  <a:srgbClr val="00B050"/>
                </a:solidFill>
              </a:rPr>
              <a:t>Husserl</a:t>
            </a:r>
            <a:r>
              <a:rPr lang="ro-RO" sz="1700" b="1" dirty="0" smtClean="0"/>
              <a:t>)</a:t>
            </a:r>
          </a:p>
          <a:p>
            <a:pPr lvl="1">
              <a:lnSpc>
                <a:spcPct val="120000"/>
              </a:lnSpc>
              <a:spcBef>
                <a:spcPts val="600"/>
              </a:spcBef>
              <a:buFont typeface="Wingdings" pitchFamily="2" charset="2"/>
              <a:buChar char="ü"/>
            </a:pPr>
            <a:r>
              <a:rPr lang="ro-RO" sz="1800" b="1" dirty="0" smtClean="0"/>
              <a:t>propune, </a:t>
            </a:r>
            <a:r>
              <a:rPr lang="ro-RO" sz="1800" b="1" i="1" dirty="0"/>
              <a:t>în mod </a:t>
            </a:r>
            <a:r>
              <a:rPr lang="ro-RO" sz="1800" b="1" i="1" dirty="0" smtClean="0"/>
              <a:t>aprioric</a:t>
            </a:r>
            <a:r>
              <a:rPr lang="ro-RO" sz="1800" b="1" dirty="0" smtClean="0"/>
              <a:t>, un modus </a:t>
            </a:r>
            <a:r>
              <a:rPr lang="ro-RO" sz="1800" b="1" dirty="0" err="1" smtClean="0"/>
              <a:t>operandi</a:t>
            </a:r>
            <a:r>
              <a:rPr lang="ro-RO" sz="1800" b="1" dirty="0" smtClean="0"/>
              <a:t> al obiectului cunoașterii accesibil sau familiar subiectului cognitiv</a:t>
            </a:r>
          </a:p>
          <a:p>
            <a:pPr lvl="2">
              <a:lnSpc>
                <a:spcPct val="120000"/>
              </a:lnSpc>
              <a:spcBef>
                <a:spcPts val="600"/>
              </a:spcBef>
              <a:buFont typeface="Wingdings" panose="05000000000000000000" pitchFamily="2" charset="2"/>
              <a:buChar char="Ø"/>
            </a:pPr>
            <a:r>
              <a:rPr lang="ro-RO" sz="1700" b="1" dirty="0"/>
              <a:t>p</a:t>
            </a:r>
            <a:r>
              <a:rPr lang="ro-RO" sz="1700" b="1" dirty="0" smtClean="0"/>
              <a:t>rin aplicare asupra obiectului cunoașterii, se va stabili adecvarea sau inadecvarea ficțiunii euristice pentru cercetarea în cauză</a:t>
            </a:r>
          </a:p>
          <a:p>
            <a:pPr marL="914400" lvl="2" indent="0">
              <a:lnSpc>
                <a:spcPct val="120000"/>
              </a:lnSpc>
              <a:spcBef>
                <a:spcPts val="600"/>
              </a:spcBef>
              <a:buNone/>
            </a:pPr>
            <a:r>
              <a:rPr lang="ro-RO" sz="1700" b="1" u="sng" dirty="0" smtClean="0">
                <a:solidFill>
                  <a:srgbClr val="FF0000"/>
                </a:solidFill>
              </a:rPr>
              <a:t>NB</a:t>
            </a:r>
            <a:r>
              <a:rPr lang="ro-RO" sz="1700" b="1" dirty="0" smtClean="0"/>
              <a:t>: funcționarea ficțiunii euristice în domeniul metodologic este analogă funcționării ipotezei teoretice în cazul testării </a:t>
            </a:r>
            <a:r>
              <a:rPr lang="ro-RO" sz="1700" b="1" dirty="0" err="1" smtClean="0"/>
              <a:t>factuale</a:t>
            </a:r>
            <a:r>
              <a:rPr lang="ro-RO" sz="1700" b="1" dirty="0" smtClean="0"/>
              <a:t> (ipoteza este valabilă atâta timp cât nu este infirmată factual – vezi </a:t>
            </a:r>
            <a:r>
              <a:rPr lang="ro-RO" sz="1700" b="1" i="1" dirty="0" smtClean="0">
                <a:solidFill>
                  <a:srgbClr val="00B050"/>
                </a:solidFill>
              </a:rPr>
              <a:t>Popper</a:t>
            </a:r>
            <a:r>
              <a:rPr lang="ro-RO" sz="1700" b="1" dirty="0" smtClean="0"/>
              <a:t>)</a:t>
            </a:r>
          </a:p>
        </p:txBody>
      </p:sp>
      <p:sp>
        <p:nvSpPr>
          <p:cNvPr id="4" name="Footer Placeholder 3"/>
          <p:cNvSpPr>
            <a:spLocks noGrp="1"/>
          </p:cNvSpPr>
          <p:nvPr>
            <p:ph type="ftr" sz="quarter" idx="11"/>
          </p:nvPr>
        </p:nvSpPr>
        <p:spPr>
          <a:xfrm>
            <a:off x="2771800" y="6356350"/>
            <a:ext cx="3600400" cy="365125"/>
          </a:xfrm>
        </p:spPr>
        <p:txBody>
          <a:bodyPr/>
          <a:lstStyle/>
          <a:p>
            <a:r>
              <a:rPr lang="en-US" sz="1000" smtClean="0"/>
              <a:t>E. Dinga - READ - Conferința 2: Ceteris paribus</a:t>
            </a:r>
            <a:endParaRPr lang="ro-RO" sz="1000" dirty="0"/>
          </a:p>
        </p:txBody>
      </p:sp>
      <p:sp>
        <p:nvSpPr>
          <p:cNvPr id="5" name="Slide Number Placeholder 4"/>
          <p:cNvSpPr>
            <a:spLocks noGrp="1"/>
          </p:cNvSpPr>
          <p:nvPr>
            <p:ph type="sldNum" sz="quarter" idx="12"/>
          </p:nvPr>
        </p:nvSpPr>
        <p:spPr/>
        <p:txBody>
          <a:bodyPr/>
          <a:lstStyle/>
          <a:p>
            <a:fld id="{56AC564F-EEF6-42A1-885B-BCC2528F4403}" type="slidenum">
              <a:rPr lang="en-GB" sz="1000" smtClean="0"/>
              <a:t>5</a:t>
            </a:fld>
            <a:endParaRPr lang="en-GB" sz="1000" dirty="0"/>
          </a:p>
        </p:txBody>
      </p:sp>
      <p:sp>
        <p:nvSpPr>
          <p:cNvPr id="6" name="Date Placeholder 5"/>
          <p:cNvSpPr>
            <a:spLocks noGrp="1"/>
          </p:cNvSpPr>
          <p:nvPr>
            <p:ph type="dt" sz="half" idx="10"/>
          </p:nvPr>
        </p:nvSpPr>
        <p:spPr/>
        <p:txBody>
          <a:bodyPr/>
          <a:lstStyle/>
          <a:p>
            <a:fld id="{0C9E3B0A-BFD2-4F11-B28C-9B5E460A6D0E}" type="datetime1">
              <a:rPr lang="ro-RO" smtClean="0"/>
              <a:t>04.04.2015</a:t>
            </a:fld>
            <a:endParaRPr lang="ro-RO"/>
          </a:p>
        </p:txBody>
      </p:sp>
    </p:spTree>
    <p:extLst>
      <p:ext uri="{BB962C8B-B14F-4D97-AF65-F5344CB8AC3E}">
        <p14:creationId xmlns:p14="http://schemas.microsoft.com/office/powerpoint/2010/main" val="214774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7886700" cy="549275"/>
          </a:xfrm>
        </p:spPr>
        <p:txBody>
          <a:bodyPr>
            <a:noAutofit/>
          </a:bodyPr>
          <a:lstStyle/>
          <a:p>
            <a:pPr>
              <a:spcBef>
                <a:spcPts val="4200"/>
              </a:spcBef>
            </a:pPr>
            <a:r>
              <a:rPr lang="ro-RO" sz="2200" b="1" dirty="0">
                <a:latin typeface="Arial Black" pitchFamily="34" charset="0"/>
              </a:rPr>
              <a:t>Conceptul de ficțiune euristică </a:t>
            </a:r>
            <a:r>
              <a:rPr lang="ro-RO" sz="2200" b="1" dirty="0" smtClean="0">
                <a:latin typeface="Arial Black" pitchFamily="34" charset="0"/>
              </a:rPr>
              <a:t>metodologică </a:t>
            </a:r>
            <a:r>
              <a:rPr lang="ro-RO" sz="2200" b="1" dirty="0" smtClean="0">
                <a:solidFill>
                  <a:srgbClr val="00B0F0"/>
                </a:solidFill>
                <a:latin typeface="Arial Black" panose="020B0A04020102020204" pitchFamily="34" charset="0"/>
              </a:rPr>
              <a:t>(2/</a:t>
            </a:r>
            <a:r>
              <a:rPr lang="ro-RO" sz="2200" b="1" dirty="0">
                <a:solidFill>
                  <a:srgbClr val="00B0F0"/>
                </a:solidFill>
                <a:latin typeface="Arial Black" panose="020B0A04020102020204" pitchFamily="34" charset="0"/>
              </a:rPr>
              <a:t>3</a:t>
            </a:r>
            <a:r>
              <a:rPr lang="ro-RO" sz="2200" b="1" dirty="0" smtClean="0">
                <a:solidFill>
                  <a:srgbClr val="00B0F0"/>
                </a:solidFill>
                <a:latin typeface="Arial Black" panose="020B0A04020102020204" pitchFamily="34" charset="0"/>
              </a:rPr>
              <a:t>)</a:t>
            </a:r>
            <a:endParaRPr lang="ro-RO" sz="2200" b="1" dirty="0">
              <a:solidFill>
                <a:srgbClr val="00B0F0"/>
              </a:solidFill>
              <a:latin typeface="Arial Black" panose="020B0A04020102020204" pitchFamily="34" charset="0"/>
            </a:endParaRPr>
          </a:p>
        </p:txBody>
      </p:sp>
      <p:sp>
        <p:nvSpPr>
          <p:cNvPr id="3" name="Content Placeholder 2"/>
          <p:cNvSpPr>
            <a:spLocks noGrp="1"/>
          </p:cNvSpPr>
          <p:nvPr>
            <p:ph idx="1"/>
          </p:nvPr>
        </p:nvSpPr>
        <p:spPr>
          <a:xfrm>
            <a:off x="393405" y="1484784"/>
            <a:ext cx="8325293" cy="4896544"/>
          </a:xfrm>
        </p:spPr>
        <p:txBody>
          <a:bodyPr>
            <a:normAutofit/>
          </a:bodyPr>
          <a:lstStyle/>
          <a:p>
            <a:pPr>
              <a:spcBef>
                <a:spcPts val="600"/>
              </a:spcBef>
              <a:buClr>
                <a:schemeClr val="tx1"/>
              </a:buClr>
            </a:pPr>
            <a:r>
              <a:rPr lang="ro-RO" sz="2000" b="1" dirty="0" smtClean="0">
                <a:solidFill>
                  <a:srgbClr val="0070C0"/>
                </a:solidFill>
              </a:rPr>
              <a:t>Operaționalizarea FEM</a:t>
            </a:r>
            <a:r>
              <a:rPr lang="ro-RO" sz="2000" b="1" dirty="0" smtClean="0"/>
              <a:t>:</a:t>
            </a:r>
          </a:p>
          <a:p>
            <a:pPr lvl="1">
              <a:spcBef>
                <a:spcPts val="600"/>
              </a:spcBef>
              <a:buClr>
                <a:schemeClr val="tx1"/>
              </a:buClr>
              <a:buFont typeface="Wingdings" panose="05000000000000000000" pitchFamily="2" charset="2"/>
              <a:buChar char="ü"/>
            </a:pPr>
            <a:r>
              <a:rPr lang="ro-RO" sz="1800" b="1" u="sng" dirty="0"/>
              <a:t>p</a:t>
            </a:r>
            <a:r>
              <a:rPr lang="ro-RO" sz="1800" b="1" u="sng" dirty="0" smtClean="0"/>
              <a:t>asul 1</a:t>
            </a:r>
            <a:r>
              <a:rPr lang="ro-RO" sz="1800" b="1" dirty="0" smtClean="0"/>
              <a:t>: </a:t>
            </a:r>
            <a:r>
              <a:rPr lang="ro-RO" sz="1800" b="1" dirty="0" smtClean="0">
                <a:solidFill>
                  <a:schemeClr val="accent2">
                    <a:lumMod val="75000"/>
                  </a:schemeClr>
                </a:solidFill>
              </a:rPr>
              <a:t>fixarea intențională a obiectului cunoașterii (obiectului cognitiv)</a:t>
            </a:r>
          </a:p>
          <a:p>
            <a:pPr lvl="2">
              <a:spcBef>
                <a:spcPts val="600"/>
              </a:spcBef>
              <a:buClr>
                <a:schemeClr val="tx1"/>
              </a:buClr>
              <a:buFont typeface="Wingdings" panose="05000000000000000000" pitchFamily="2" charset="2"/>
              <a:buChar char="Ø"/>
            </a:pPr>
            <a:r>
              <a:rPr lang="ro-RO" sz="1700" b="1" dirty="0"/>
              <a:t>s</a:t>
            </a:r>
            <a:r>
              <a:rPr lang="ro-RO" sz="1700" b="1" dirty="0" smtClean="0"/>
              <a:t>electarea nominală a obiectului cognitiv (</a:t>
            </a:r>
            <a:r>
              <a:rPr lang="ro-RO" sz="1700" b="1" dirty="0" err="1" smtClean="0"/>
              <a:t>fenomeului</a:t>
            </a:r>
            <a:r>
              <a:rPr lang="ro-RO" sz="1700" b="1" dirty="0" smtClean="0"/>
              <a:t>)</a:t>
            </a:r>
          </a:p>
          <a:p>
            <a:pPr lvl="2">
              <a:spcBef>
                <a:spcPts val="600"/>
              </a:spcBef>
              <a:buClr>
                <a:schemeClr val="tx1"/>
              </a:buClr>
              <a:buFont typeface="Wingdings" panose="05000000000000000000" pitchFamily="2" charset="2"/>
              <a:buChar char="Ø"/>
            </a:pPr>
            <a:r>
              <a:rPr lang="ro-RO" sz="1700" b="1" dirty="0"/>
              <a:t>i</a:t>
            </a:r>
            <a:r>
              <a:rPr lang="ro-RO" sz="1700" b="1" dirty="0" smtClean="0"/>
              <a:t>nventarea FEM care va fi aplicată obiectului cognitiv</a:t>
            </a:r>
          </a:p>
          <a:p>
            <a:pPr marL="914400" lvl="2" indent="0">
              <a:spcBef>
                <a:spcPts val="600"/>
              </a:spcBef>
              <a:buClr>
                <a:schemeClr val="tx1"/>
              </a:buClr>
              <a:buNone/>
            </a:pPr>
            <a:r>
              <a:rPr lang="ro-RO" sz="1700" b="1" u="sng" dirty="0" smtClean="0">
                <a:solidFill>
                  <a:srgbClr val="FF0000"/>
                </a:solidFill>
              </a:rPr>
              <a:t>NB</a:t>
            </a:r>
            <a:r>
              <a:rPr lang="ro-RO" sz="1700" b="1" dirty="0" smtClean="0"/>
              <a:t>: inventarea FEM este făcută, de regulă, </a:t>
            </a:r>
            <a:r>
              <a:rPr lang="ro-RO" sz="1700" b="1" i="1" dirty="0" smtClean="0"/>
              <a:t>aprioric</a:t>
            </a:r>
            <a:r>
              <a:rPr lang="ro-RO" sz="1700" b="1" dirty="0" smtClean="0"/>
              <a:t> (cel mult bazată pe abducție)</a:t>
            </a:r>
          </a:p>
          <a:p>
            <a:pPr lvl="1">
              <a:spcBef>
                <a:spcPts val="900"/>
              </a:spcBef>
              <a:buClr>
                <a:schemeClr val="tx1"/>
              </a:buClr>
              <a:buFont typeface="Wingdings" panose="05000000000000000000" pitchFamily="2" charset="2"/>
              <a:buChar char="ü"/>
            </a:pPr>
            <a:r>
              <a:rPr lang="ro-RO" sz="1800" b="1" u="sng" dirty="0" smtClean="0"/>
              <a:t>pasul 2</a:t>
            </a:r>
            <a:r>
              <a:rPr lang="ro-RO" sz="1800" b="1" dirty="0" smtClean="0"/>
              <a:t>: </a:t>
            </a:r>
            <a:r>
              <a:rPr lang="ro-RO" sz="1800" b="1" dirty="0" smtClean="0">
                <a:solidFill>
                  <a:schemeClr val="accent2">
                    <a:lumMod val="75000"/>
                  </a:schemeClr>
                </a:solidFill>
              </a:rPr>
              <a:t>deconstrucția metodologică a obiectului cognitiv</a:t>
            </a:r>
          </a:p>
          <a:p>
            <a:pPr lvl="2">
              <a:spcBef>
                <a:spcPts val="600"/>
              </a:spcBef>
              <a:buClr>
                <a:schemeClr val="tx1"/>
              </a:buClr>
              <a:buFont typeface="Wingdings" panose="05000000000000000000" pitchFamily="2" charset="2"/>
              <a:buChar char="Ø"/>
            </a:pPr>
            <a:r>
              <a:rPr lang="ro-RO" sz="1700" b="1" dirty="0"/>
              <a:t>a</a:t>
            </a:r>
            <a:r>
              <a:rPr lang="ro-RO" sz="1700" b="1" dirty="0" smtClean="0"/>
              <a:t>plicarea FEM și obținerea răspunsului obiectului cognitiv la interogarea FEM</a:t>
            </a:r>
          </a:p>
          <a:p>
            <a:pPr marL="914400" lvl="2" indent="0">
              <a:spcBef>
                <a:spcPts val="600"/>
              </a:spcBef>
              <a:buClr>
                <a:schemeClr val="tx1"/>
              </a:buClr>
              <a:buNone/>
            </a:pPr>
            <a:r>
              <a:rPr lang="ro-RO" sz="1700" b="1" u="sng" dirty="0">
                <a:solidFill>
                  <a:srgbClr val="FF0000"/>
                </a:solidFill>
              </a:rPr>
              <a:t>NB1</a:t>
            </a:r>
            <a:r>
              <a:rPr lang="ro-RO" sz="1700" b="1" dirty="0"/>
              <a:t>: în fond, </a:t>
            </a:r>
            <a:r>
              <a:rPr lang="ro-RO" sz="1700" b="1" dirty="0" smtClean="0"/>
              <a:t>aplicarea FEM </a:t>
            </a:r>
            <a:r>
              <a:rPr lang="ro-RO" sz="1700" b="1" dirty="0"/>
              <a:t>este un mod de </a:t>
            </a:r>
            <a:r>
              <a:rPr lang="ro-RO" sz="1700" b="1" i="1" dirty="0"/>
              <a:t>interogare</a:t>
            </a:r>
            <a:r>
              <a:rPr lang="ro-RO" sz="1700" b="1" dirty="0"/>
              <a:t> a obiectului cognitiv</a:t>
            </a:r>
          </a:p>
          <a:p>
            <a:pPr marL="914400" lvl="2" indent="0">
              <a:spcBef>
                <a:spcPts val="600"/>
              </a:spcBef>
              <a:buClr>
                <a:schemeClr val="tx1"/>
              </a:buClr>
              <a:buNone/>
            </a:pPr>
            <a:r>
              <a:rPr lang="ro-RO" sz="1700" b="1" u="sng" dirty="0">
                <a:solidFill>
                  <a:srgbClr val="FF0000"/>
                </a:solidFill>
              </a:rPr>
              <a:t>NB2</a:t>
            </a:r>
            <a:r>
              <a:rPr lang="ro-RO" sz="1700" b="1" dirty="0"/>
              <a:t>: </a:t>
            </a:r>
            <a:r>
              <a:rPr lang="ro-RO" sz="1700" b="1" dirty="0" smtClean="0"/>
              <a:t>o interogare </a:t>
            </a:r>
            <a:r>
              <a:rPr lang="ro-RO" sz="1700" b="1" dirty="0"/>
              <a:t>exhaustivă reprezintă conținutul </a:t>
            </a:r>
            <a:r>
              <a:rPr lang="ro-RO" sz="1700" b="1" i="1" dirty="0"/>
              <a:t>problematizării</a:t>
            </a:r>
          </a:p>
          <a:p>
            <a:pPr lvl="2">
              <a:spcBef>
                <a:spcPts val="600"/>
              </a:spcBef>
              <a:buClr>
                <a:schemeClr val="tx1"/>
              </a:buClr>
              <a:buFont typeface="Wingdings" panose="05000000000000000000" pitchFamily="2" charset="2"/>
              <a:buChar char="Ø"/>
            </a:pPr>
            <a:r>
              <a:rPr lang="ro-RO" sz="1700" b="1" dirty="0"/>
              <a:t>t</a:t>
            </a:r>
            <a:r>
              <a:rPr lang="ro-RO" sz="1700" b="1" dirty="0" smtClean="0"/>
              <a:t>rasarea descompunerilor logice ale obiectului cognitiv</a:t>
            </a:r>
          </a:p>
          <a:p>
            <a:pPr lvl="3">
              <a:spcBef>
                <a:spcPts val="600"/>
              </a:spcBef>
              <a:buClr>
                <a:schemeClr val="tx1"/>
              </a:buClr>
              <a:buFont typeface="Wingdings" panose="05000000000000000000" pitchFamily="2" charset="2"/>
              <a:buChar char="§"/>
            </a:pPr>
            <a:r>
              <a:rPr lang="ro-RO" sz="1600" b="1" dirty="0"/>
              <a:t>p</a:t>
            </a:r>
            <a:r>
              <a:rPr lang="ro-RO" sz="1600" b="1" dirty="0" smtClean="0"/>
              <a:t>atru descompuneri: a) cauzale; b) structurale; c) funcționale; d) temporale </a:t>
            </a:r>
          </a:p>
          <a:p>
            <a:pPr lvl="1">
              <a:spcBef>
                <a:spcPts val="900"/>
              </a:spcBef>
              <a:buClr>
                <a:schemeClr val="tx1"/>
              </a:buClr>
              <a:buFont typeface="Wingdings" panose="05000000000000000000" pitchFamily="2" charset="2"/>
              <a:buChar char="ü"/>
            </a:pPr>
            <a:r>
              <a:rPr lang="ro-RO" sz="1800" b="1" u="sng" dirty="0"/>
              <a:t>p</a:t>
            </a:r>
            <a:r>
              <a:rPr lang="ro-RO" sz="1800" b="1" u="sng" dirty="0" smtClean="0"/>
              <a:t>asul 3</a:t>
            </a:r>
            <a:r>
              <a:rPr lang="ro-RO" sz="1800" b="1" dirty="0" smtClean="0"/>
              <a:t>: </a:t>
            </a:r>
            <a:r>
              <a:rPr lang="ro-RO" sz="1800" b="1" dirty="0" smtClean="0">
                <a:solidFill>
                  <a:schemeClr val="accent2">
                    <a:lumMod val="75000"/>
                  </a:schemeClr>
                </a:solidFill>
              </a:rPr>
              <a:t>derivarea (deducerea) conceptului aferent obiectului cognitiv</a:t>
            </a:r>
          </a:p>
          <a:p>
            <a:pPr lvl="2">
              <a:spcBef>
                <a:spcPts val="600"/>
              </a:spcBef>
              <a:buClr>
                <a:schemeClr val="tx1"/>
              </a:buClr>
              <a:buFont typeface="Wingdings" panose="05000000000000000000" pitchFamily="2" charset="2"/>
              <a:buChar char="Ø"/>
            </a:pPr>
            <a:r>
              <a:rPr lang="ro-RO" sz="1700" b="1" dirty="0"/>
              <a:t>r</a:t>
            </a:r>
            <a:r>
              <a:rPr lang="ro-RO" sz="1700" b="1" dirty="0" smtClean="0"/>
              <a:t>econstrucția obiectului cognitiv, bazată pe rezultatul deconstrucției</a:t>
            </a:r>
          </a:p>
          <a:p>
            <a:pPr lvl="2">
              <a:spcBef>
                <a:spcPts val="600"/>
              </a:spcBef>
              <a:buClr>
                <a:schemeClr val="tx1"/>
              </a:buClr>
              <a:buFont typeface="Wingdings" panose="05000000000000000000" pitchFamily="2" charset="2"/>
              <a:buChar char="Ø"/>
            </a:pPr>
            <a:r>
              <a:rPr lang="ro-RO" sz="1700" b="1" dirty="0" smtClean="0"/>
              <a:t>„alegerea” conceptului care poate susține reconstrucția metodologică</a:t>
            </a:r>
          </a:p>
        </p:txBody>
      </p:sp>
      <p:sp>
        <p:nvSpPr>
          <p:cNvPr id="4" name="Footer Placeholder 3"/>
          <p:cNvSpPr>
            <a:spLocks noGrp="1"/>
          </p:cNvSpPr>
          <p:nvPr>
            <p:ph type="ftr" sz="quarter" idx="11"/>
          </p:nvPr>
        </p:nvSpPr>
        <p:spPr>
          <a:xfrm>
            <a:off x="2771800" y="6356350"/>
            <a:ext cx="3600400" cy="365125"/>
          </a:xfrm>
        </p:spPr>
        <p:txBody>
          <a:bodyPr/>
          <a:lstStyle/>
          <a:p>
            <a:r>
              <a:rPr lang="en-US" sz="1000" smtClean="0"/>
              <a:t>E. Dinga - READ - Conferința 2: Ceteris paribus</a:t>
            </a:r>
            <a:endParaRPr lang="ro-RO" sz="1000" dirty="0"/>
          </a:p>
        </p:txBody>
      </p:sp>
      <p:sp>
        <p:nvSpPr>
          <p:cNvPr id="5" name="Slide Number Placeholder 4"/>
          <p:cNvSpPr>
            <a:spLocks noGrp="1"/>
          </p:cNvSpPr>
          <p:nvPr>
            <p:ph type="sldNum" sz="quarter" idx="12"/>
          </p:nvPr>
        </p:nvSpPr>
        <p:spPr/>
        <p:txBody>
          <a:bodyPr/>
          <a:lstStyle/>
          <a:p>
            <a:fld id="{56AC564F-EEF6-42A1-885B-BCC2528F4403}" type="slidenum">
              <a:rPr lang="en-GB" sz="1000" smtClean="0"/>
              <a:t>6</a:t>
            </a:fld>
            <a:endParaRPr lang="en-GB" sz="1000" dirty="0"/>
          </a:p>
        </p:txBody>
      </p:sp>
      <p:sp>
        <p:nvSpPr>
          <p:cNvPr id="6" name="Date Placeholder 5"/>
          <p:cNvSpPr>
            <a:spLocks noGrp="1"/>
          </p:cNvSpPr>
          <p:nvPr>
            <p:ph type="dt" sz="half" idx="10"/>
          </p:nvPr>
        </p:nvSpPr>
        <p:spPr/>
        <p:txBody>
          <a:bodyPr/>
          <a:lstStyle/>
          <a:p>
            <a:fld id="{0C9E3B0A-BFD2-4F11-B28C-9B5E460A6D0E}" type="datetime1">
              <a:rPr lang="ro-RO" smtClean="0"/>
              <a:t>04.04.2015</a:t>
            </a:fld>
            <a:endParaRPr lang="ro-RO"/>
          </a:p>
        </p:txBody>
      </p:sp>
    </p:spTree>
    <p:extLst>
      <p:ext uri="{BB962C8B-B14F-4D97-AF65-F5344CB8AC3E}">
        <p14:creationId xmlns:p14="http://schemas.microsoft.com/office/powerpoint/2010/main" val="1586523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 calcmode="lin" valueType="num">
                                      <p:cBhvr additive="base">
                                        <p:cTn id="51"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 calcmode="lin" valueType="num">
                                      <p:cBhvr additive="base">
                                        <p:cTn id="57" dur="500" fill="hold"/>
                                        <p:tgtEl>
                                          <p:spTgt spid="3">
                                            <p:txEl>
                                              <p:pRg st="11" end="11"/>
                                            </p:txEl>
                                          </p:spTgt>
                                        </p:tgtEl>
                                        <p:attrNameLst>
                                          <p:attrName>ppt_x</p:attrName>
                                        </p:attrNameLst>
                                      </p:cBhvr>
                                      <p:tavLst>
                                        <p:tav tm="0">
                                          <p:val>
                                            <p:strVal val="0-#ppt_w/2"/>
                                          </p:val>
                                        </p:tav>
                                        <p:tav tm="100000">
                                          <p:val>
                                            <p:strVal val="#ppt_x"/>
                                          </p:val>
                                        </p:tav>
                                      </p:tavLst>
                                    </p:anim>
                                    <p:anim calcmode="lin" valueType="num">
                                      <p:cBhvr additive="base">
                                        <p:cTn id="58" dur="500" fill="hold"/>
                                        <p:tgtEl>
                                          <p:spTgt spid="3">
                                            <p:txEl>
                                              <p:pRg st="11" end="11"/>
                                            </p:txEl>
                                          </p:spTgt>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 calcmode="lin" valueType="num">
                                      <p:cBhvr additive="base">
                                        <p:cTn id="61" dur="500" fill="hold"/>
                                        <p:tgtEl>
                                          <p:spTgt spid="3">
                                            <p:txEl>
                                              <p:pRg st="12" end="12"/>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
                                            <p:txEl>
                                              <p:pRg st="12" end="12"/>
                                            </p:txEl>
                                          </p:spTgt>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3">
                                            <p:txEl>
                                              <p:pRg st="13" end="13"/>
                                            </p:txEl>
                                          </p:spTgt>
                                        </p:tgtEl>
                                        <p:attrNameLst>
                                          <p:attrName>style.visibility</p:attrName>
                                        </p:attrNameLst>
                                      </p:cBhvr>
                                      <p:to>
                                        <p:strVal val="visible"/>
                                      </p:to>
                                    </p:set>
                                    <p:anim calcmode="lin" valueType="num">
                                      <p:cBhvr additive="base">
                                        <p:cTn id="65" dur="500" fill="hold"/>
                                        <p:tgtEl>
                                          <p:spTgt spid="3">
                                            <p:txEl>
                                              <p:pRg st="13" end="13"/>
                                            </p:txEl>
                                          </p:spTgt>
                                        </p:tgtEl>
                                        <p:attrNameLst>
                                          <p:attrName>ppt_x</p:attrName>
                                        </p:attrNameLst>
                                      </p:cBhvr>
                                      <p:tavLst>
                                        <p:tav tm="0">
                                          <p:val>
                                            <p:strVal val="0-#ppt_w/2"/>
                                          </p:val>
                                        </p:tav>
                                        <p:tav tm="100000">
                                          <p:val>
                                            <p:strVal val="#ppt_x"/>
                                          </p:val>
                                        </p:tav>
                                      </p:tavLst>
                                    </p:anim>
                                    <p:anim calcmode="lin" valueType="num">
                                      <p:cBhvr additive="base">
                                        <p:cTn id="66" dur="500" fill="hold"/>
                                        <p:tgtEl>
                                          <p:spTgt spid="3">
                                            <p:txEl>
                                              <p:pRg st="13" end="1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3"/>
            <a:ext cx="7886700" cy="432048"/>
          </a:xfrm>
        </p:spPr>
        <p:txBody>
          <a:bodyPr>
            <a:noAutofit/>
          </a:bodyPr>
          <a:lstStyle/>
          <a:p>
            <a:pPr>
              <a:spcBef>
                <a:spcPts val="4200"/>
              </a:spcBef>
            </a:pPr>
            <a:r>
              <a:rPr lang="ro-RO" sz="2200" b="1" dirty="0">
                <a:latin typeface="Arial Black" pitchFamily="34" charset="0"/>
              </a:rPr>
              <a:t>Conceptul de ficțiune euristică </a:t>
            </a:r>
            <a:r>
              <a:rPr lang="ro-RO" sz="2200" b="1" dirty="0" smtClean="0">
                <a:latin typeface="Arial Black" pitchFamily="34" charset="0"/>
              </a:rPr>
              <a:t>metodologică </a:t>
            </a:r>
            <a:r>
              <a:rPr lang="ro-RO" sz="2200" b="1" dirty="0" smtClean="0">
                <a:solidFill>
                  <a:srgbClr val="00B0F0"/>
                </a:solidFill>
                <a:latin typeface="Arial Black" panose="020B0A04020102020204" pitchFamily="34" charset="0"/>
              </a:rPr>
              <a:t>(3/</a:t>
            </a:r>
            <a:r>
              <a:rPr lang="ro-RO" sz="2200" b="1" dirty="0">
                <a:solidFill>
                  <a:srgbClr val="00B0F0"/>
                </a:solidFill>
                <a:latin typeface="Arial Black" panose="020B0A04020102020204" pitchFamily="34" charset="0"/>
              </a:rPr>
              <a:t>3</a:t>
            </a:r>
            <a:r>
              <a:rPr lang="ro-RO" sz="2200" b="1" dirty="0" smtClean="0">
                <a:solidFill>
                  <a:srgbClr val="00B0F0"/>
                </a:solidFill>
                <a:latin typeface="Arial Black" panose="020B0A04020102020204" pitchFamily="34" charset="0"/>
              </a:rPr>
              <a:t>)</a:t>
            </a:r>
            <a:endParaRPr lang="ro-RO" sz="2200" b="1" dirty="0">
              <a:solidFill>
                <a:srgbClr val="00B0F0"/>
              </a:solidFill>
              <a:latin typeface="Arial Black" panose="020B0A04020102020204" pitchFamily="34" charset="0"/>
            </a:endParaRPr>
          </a:p>
        </p:txBody>
      </p:sp>
      <p:sp>
        <p:nvSpPr>
          <p:cNvPr id="3" name="Content Placeholder 2"/>
          <p:cNvSpPr>
            <a:spLocks noGrp="1"/>
          </p:cNvSpPr>
          <p:nvPr>
            <p:ph idx="1"/>
          </p:nvPr>
        </p:nvSpPr>
        <p:spPr>
          <a:xfrm>
            <a:off x="393405" y="1340768"/>
            <a:ext cx="8427067" cy="5112568"/>
          </a:xfrm>
        </p:spPr>
        <p:txBody>
          <a:bodyPr>
            <a:normAutofit/>
          </a:bodyPr>
          <a:lstStyle/>
          <a:p>
            <a:pPr>
              <a:lnSpc>
                <a:spcPct val="110000"/>
              </a:lnSpc>
              <a:spcBef>
                <a:spcPts val="700"/>
              </a:spcBef>
              <a:buClr>
                <a:schemeClr val="tx1"/>
              </a:buClr>
            </a:pPr>
            <a:r>
              <a:rPr lang="ro-RO" sz="2000" b="1" dirty="0" smtClean="0">
                <a:solidFill>
                  <a:srgbClr val="0070C0"/>
                </a:solidFill>
              </a:rPr>
              <a:t>Tipologia FEM</a:t>
            </a:r>
            <a:r>
              <a:rPr lang="ro-RO" sz="2000" b="1" dirty="0" smtClean="0"/>
              <a:t>:</a:t>
            </a:r>
          </a:p>
          <a:p>
            <a:pPr lvl="1">
              <a:lnSpc>
                <a:spcPct val="110000"/>
              </a:lnSpc>
              <a:spcBef>
                <a:spcPts val="700"/>
              </a:spcBef>
              <a:buClr>
                <a:schemeClr val="tx1"/>
              </a:buClr>
              <a:buFont typeface="Wingdings" panose="05000000000000000000" pitchFamily="2" charset="2"/>
              <a:buChar char="ü"/>
            </a:pPr>
            <a:r>
              <a:rPr lang="ro-RO" sz="1800" b="1" dirty="0">
                <a:solidFill>
                  <a:schemeClr val="accent2">
                    <a:lumMod val="75000"/>
                  </a:schemeClr>
                </a:solidFill>
              </a:rPr>
              <a:t>d</a:t>
            </a:r>
            <a:r>
              <a:rPr lang="ro-RO" sz="1800" b="1" dirty="0" smtClean="0">
                <a:solidFill>
                  <a:schemeClr val="accent2">
                    <a:lumMod val="75000"/>
                  </a:schemeClr>
                </a:solidFill>
              </a:rPr>
              <a:t>upă efectul metodologic:</a:t>
            </a:r>
          </a:p>
          <a:p>
            <a:pPr lvl="2">
              <a:lnSpc>
                <a:spcPct val="110000"/>
              </a:lnSpc>
              <a:spcBef>
                <a:spcPts val="700"/>
              </a:spcBef>
              <a:buClr>
                <a:schemeClr val="tx1"/>
              </a:buClr>
              <a:buFont typeface="Wingdings" panose="05000000000000000000" pitchFamily="2" charset="2"/>
              <a:buChar char="Ø"/>
            </a:pPr>
            <a:r>
              <a:rPr lang="ro-RO" sz="1700" b="1" dirty="0" smtClean="0"/>
              <a:t>FEM de reducere (FEM-R)</a:t>
            </a:r>
            <a:r>
              <a:rPr lang="ro-RO" sz="1800" b="1" dirty="0"/>
              <a:t> (</a:t>
            </a:r>
            <a:r>
              <a:rPr lang="ro-RO" sz="1800" b="1" dirty="0">
                <a:solidFill>
                  <a:srgbClr val="7030A0"/>
                </a:solidFill>
              </a:rPr>
              <a:t>ex</a:t>
            </a:r>
            <a:r>
              <a:rPr lang="ro-RO" sz="1800" b="1" dirty="0"/>
              <a:t>: </a:t>
            </a:r>
            <a:r>
              <a:rPr lang="ro-RO" sz="1800" b="1" dirty="0" smtClean="0"/>
              <a:t>orice FEM de reducționism)</a:t>
            </a:r>
            <a:endParaRPr lang="ro-RO" sz="1700" b="1" dirty="0" smtClean="0"/>
          </a:p>
          <a:p>
            <a:pPr lvl="3">
              <a:lnSpc>
                <a:spcPct val="110000"/>
              </a:lnSpc>
              <a:spcBef>
                <a:spcPts val="700"/>
              </a:spcBef>
              <a:buClr>
                <a:schemeClr val="tx1"/>
              </a:buClr>
              <a:buFont typeface="Wingdings" panose="05000000000000000000" pitchFamily="2" charset="2"/>
              <a:buChar char="§"/>
            </a:pPr>
            <a:r>
              <a:rPr lang="ro-RO" sz="1600" b="1" dirty="0"/>
              <a:t>reduce gradul de de-contextualizare a </a:t>
            </a:r>
            <a:r>
              <a:rPr lang="ro-RO" sz="1600" b="1" dirty="0" smtClean="0"/>
              <a:t>cercetării</a:t>
            </a:r>
          </a:p>
          <a:p>
            <a:pPr lvl="3">
              <a:lnSpc>
                <a:spcPct val="110000"/>
              </a:lnSpc>
              <a:spcBef>
                <a:spcPts val="700"/>
              </a:spcBef>
              <a:buClr>
                <a:schemeClr val="tx1"/>
              </a:buClr>
              <a:buFont typeface="Wingdings" panose="05000000000000000000" pitchFamily="2" charset="2"/>
              <a:buChar char="§"/>
            </a:pPr>
            <a:r>
              <a:rPr lang="ro-RO" sz="1600" b="1" dirty="0" smtClean="0"/>
              <a:t>reduce ne-localitatea </a:t>
            </a:r>
            <a:r>
              <a:rPr lang="ro-RO" sz="1600" b="1" dirty="0"/>
              <a:t>cercetării</a:t>
            </a:r>
          </a:p>
          <a:p>
            <a:pPr lvl="2">
              <a:lnSpc>
                <a:spcPct val="110000"/>
              </a:lnSpc>
              <a:spcBef>
                <a:spcPts val="700"/>
              </a:spcBef>
              <a:buClr>
                <a:schemeClr val="tx1"/>
              </a:buClr>
              <a:buFont typeface="Wingdings" panose="05000000000000000000" pitchFamily="2" charset="2"/>
              <a:buChar char="Ø"/>
            </a:pPr>
            <a:r>
              <a:rPr lang="ro-RO" sz="1700" b="1" dirty="0" smtClean="0"/>
              <a:t>FEM de extindere (FEM-E</a:t>
            </a:r>
            <a:r>
              <a:rPr lang="ro-RO" sz="1800" b="1" dirty="0" smtClean="0"/>
              <a:t>) </a:t>
            </a:r>
            <a:r>
              <a:rPr lang="ro-RO" sz="1800" b="1" dirty="0"/>
              <a:t>(</a:t>
            </a:r>
            <a:r>
              <a:rPr lang="ro-RO" sz="1800" b="1" dirty="0">
                <a:solidFill>
                  <a:srgbClr val="7030A0"/>
                </a:solidFill>
              </a:rPr>
              <a:t>ex</a:t>
            </a:r>
            <a:r>
              <a:rPr lang="ro-RO" sz="1800" b="1" dirty="0"/>
              <a:t>: </a:t>
            </a:r>
            <a:r>
              <a:rPr lang="ro-RO" sz="1800" b="1" dirty="0" smtClean="0"/>
              <a:t>orice FEM de generalizare)</a:t>
            </a:r>
            <a:endParaRPr lang="ro-RO" sz="1800" b="1" dirty="0"/>
          </a:p>
          <a:p>
            <a:pPr lvl="3">
              <a:lnSpc>
                <a:spcPct val="110000"/>
              </a:lnSpc>
              <a:spcBef>
                <a:spcPts val="700"/>
              </a:spcBef>
              <a:buClr>
                <a:schemeClr val="tx1"/>
              </a:buClr>
              <a:buFont typeface="Wingdings" panose="05000000000000000000" pitchFamily="2" charset="2"/>
              <a:buChar char="§"/>
            </a:pPr>
            <a:r>
              <a:rPr lang="ro-RO" sz="1600" b="1" dirty="0" smtClean="0"/>
              <a:t>crește gradul de de-contextualizare a cercetării</a:t>
            </a:r>
          </a:p>
          <a:p>
            <a:pPr lvl="3">
              <a:lnSpc>
                <a:spcPct val="110000"/>
              </a:lnSpc>
              <a:spcBef>
                <a:spcPts val="700"/>
              </a:spcBef>
              <a:buClr>
                <a:schemeClr val="tx1"/>
              </a:buClr>
              <a:buFont typeface="Wingdings" panose="05000000000000000000" pitchFamily="2" charset="2"/>
              <a:buChar char="§"/>
            </a:pPr>
            <a:r>
              <a:rPr lang="ro-RO" sz="1600" b="1" dirty="0" smtClean="0"/>
              <a:t>crește ne-localitatea cercetării</a:t>
            </a:r>
          </a:p>
          <a:p>
            <a:pPr lvl="1">
              <a:lnSpc>
                <a:spcPct val="110000"/>
              </a:lnSpc>
              <a:spcBef>
                <a:spcPts val="700"/>
              </a:spcBef>
              <a:buClr>
                <a:schemeClr val="tx1"/>
              </a:buClr>
              <a:buFont typeface="Wingdings" panose="05000000000000000000" pitchFamily="2" charset="2"/>
              <a:buChar char="ü"/>
            </a:pPr>
            <a:r>
              <a:rPr lang="ro-RO" sz="1800" b="1" dirty="0" smtClean="0">
                <a:solidFill>
                  <a:schemeClr val="accent2">
                    <a:lumMod val="75000"/>
                  </a:schemeClr>
                </a:solidFill>
              </a:rPr>
              <a:t>după rolul metodologic:</a:t>
            </a:r>
          </a:p>
          <a:p>
            <a:pPr lvl="2">
              <a:lnSpc>
                <a:spcPct val="110000"/>
              </a:lnSpc>
              <a:spcBef>
                <a:spcPts val="700"/>
              </a:spcBef>
              <a:buClr>
                <a:schemeClr val="tx1"/>
              </a:buClr>
              <a:buFont typeface="Wingdings" panose="05000000000000000000" pitchFamily="2" charset="2"/>
              <a:buChar char="Ø"/>
            </a:pPr>
            <a:r>
              <a:rPr lang="ro-RO" sz="1700" b="1" dirty="0" smtClean="0"/>
              <a:t>FEM de sinteză (FEM-S)</a:t>
            </a:r>
            <a:r>
              <a:rPr lang="ro-RO" sz="1800" b="1" dirty="0"/>
              <a:t> (</a:t>
            </a:r>
            <a:r>
              <a:rPr lang="ro-RO" sz="1800" b="1" dirty="0">
                <a:solidFill>
                  <a:srgbClr val="7030A0"/>
                </a:solidFill>
              </a:rPr>
              <a:t>ex</a:t>
            </a:r>
            <a:r>
              <a:rPr lang="ro-RO" sz="1800" b="1" dirty="0"/>
              <a:t>: </a:t>
            </a:r>
            <a:r>
              <a:rPr lang="ro-RO" sz="1800" b="1" dirty="0" smtClean="0"/>
              <a:t>orice FEM privind holismul metodologic)</a:t>
            </a:r>
            <a:endParaRPr lang="ro-RO" sz="1800" b="1" dirty="0"/>
          </a:p>
          <a:p>
            <a:pPr lvl="3">
              <a:lnSpc>
                <a:spcPct val="110000"/>
              </a:lnSpc>
              <a:spcBef>
                <a:spcPts val="700"/>
              </a:spcBef>
              <a:buClr>
                <a:schemeClr val="tx1"/>
              </a:buClr>
              <a:buFont typeface="Wingdings" panose="05000000000000000000" pitchFamily="2" charset="2"/>
              <a:buChar char="§"/>
            </a:pPr>
            <a:r>
              <a:rPr lang="ro-RO" sz="1600" b="1" dirty="0"/>
              <a:t>combină două sau mai multe </a:t>
            </a:r>
            <a:r>
              <a:rPr lang="ro-RO" sz="1600" b="1" dirty="0" smtClean="0"/>
              <a:t>FEM, conjuncte exclusiv</a:t>
            </a:r>
            <a:endParaRPr lang="ro-RO" sz="1700" b="1" dirty="0" smtClean="0"/>
          </a:p>
          <a:p>
            <a:pPr lvl="2">
              <a:lnSpc>
                <a:spcPct val="110000"/>
              </a:lnSpc>
              <a:spcBef>
                <a:spcPts val="700"/>
              </a:spcBef>
              <a:buClr>
                <a:schemeClr val="tx1"/>
              </a:buClr>
              <a:buFont typeface="Wingdings" panose="05000000000000000000" pitchFamily="2" charset="2"/>
              <a:buChar char="Ø"/>
            </a:pPr>
            <a:r>
              <a:rPr lang="ro-RO" sz="1700" b="1" dirty="0" smtClean="0"/>
              <a:t>FEM de analiză (FEM-A) </a:t>
            </a:r>
            <a:r>
              <a:rPr lang="ro-RO" sz="1800" b="1" dirty="0"/>
              <a:t>(</a:t>
            </a:r>
            <a:r>
              <a:rPr lang="ro-RO" sz="1800" b="1" dirty="0">
                <a:solidFill>
                  <a:srgbClr val="7030A0"/>
                </a:solidFill>
              </a:rPr>
              <a:t>ex</a:t>
            </a:r>
            <a:r>
              <a:rPr lang="ro-RO" sz="1800" b="1" dirty="0"/>
              <a:t>: </a:t>
            </a:r>
            <a:r>
              <a:rPr lang="ro-RO" sz="1800" b="1" dirty="0" smtClean="0"/>
              <a:t>orice </a:t>
            </a:r>
            <a:r>
              <a:rPr lang="ro-RO" sz="1800" b="1" dirty="0"/>
              <a:t>FEM privind </a:t>
            </a:r>
            <a:r>
              <a:rPr lang="ro-RO" sz="1800" b="1" dirty="0" smtClean="0"/>
              <a:t>individualismul metodologic)</a:t>
            </a:r>
          </a:p>
          <a:p>
            <a:pPr lvl="3">
              <a:lnSpc>
                <a:spcPct val="110000"/>
              </a:lnSpc>
              <a:spcBef>
                <a:spcPts val="700"/>
              </a:spcBef>
              <a:buClr>
                <a:schemeClr val="tx1"/>
              </a:buClr>
              <a:buFont typeface="Wingdings" panose="05000000000000000000" pitchFamily="2" charset="2"/>
              <a:buChar char="§"/>
            </a:pPr>
            <a:r>
              <a:rPr lang="ro-RO" sz="1600" b="1" dirty="0"/>
              <a:t>d</a:t>
            </a:r>
            <a:r>
              <a:rPr lang="ro-RO" sz="1600" b="1" dirty="0" smtClean="0"/>
              <a:t>escompune o FEM în două sau mai multe, disjuncte exclusiv </a:t>
            </a:r>
          </a:p>
        </p:txBody>
      </p:sp>
      <p:sp>
        <p:nvSpPr>
          <p:cNvPr id="4" name="Footer Placeholder 3"/>
          <p:cNvSpPr>
            <a:spLocks noGrp="1"/>
          </p:cNvSpPr>
          <p:nvPr>
            <p:ph type="ftr" sz="quarter" idx="11"/>
          </p:nvPr>
        </p:nvSpPr>
        <p:spPr>
          <a:xfrm>
            <a:off x="2771800" y="6356350"/>
            <a:ext cx="3600400" cy="365125"/>
          </a:xfrm>
        </p:spPr>
        <p:txBody>
          <a:bodyPr/>
          <a:lstStyle/>
          <a:p>
            <a:r>
              <a:rPr lang="en-US" sz="1000" smtClean="0"/>
              <a:t>E. Dinga - READ - Conferința 2: Ceteris paribus</a:t>
            </a:r>
            <a:endParaRPr lang="ro-RO" sz="1000" dirty="0"/>
          </a:p>
        </p:txBody>
      </p:sp>
      <p:sp>
        <p:nvSpPr>
          <p:cNvPr id="5" name="Slide Number Placeholder 4"/>
          <p:cNvSpPr>
            <a:spLocks noGrp="1"/>
          </p:cNvSpPr>
          <p:nvPr>
            <p:ph type="sldNum" sz="quarter" idx="12"/>
          </p:nvPr>
        </p:nvSpPr>
        <p:spPr/>
        <p:txBody>
          <a:bodyPr/>
          <a:lstStyle/>
          <a:p>
            <a:fld id="{56AC564F-EEF6-42A1-885B-BCC2528F4403}" type="slidenum">
              <a:rPr lang="en-GB" sz="1000" smtClean="0"/>
              <a:t>7</a:t>
            </a:fld>
            <a:endParaRPr lang="en-GB" sz="1000" dirty="0"/>
          </a:p>
        </p:txBody>
      </p:sp>
      <p:sp>
        <p:nvSpPr>
          <p:cNvPr id="6" name="Date Placeholder 5"/>
          <p:cNvSpPr>
            <a:spLocks noGrp="1"/>
          </p:cNvSpPr>
          <p:nvPr>
            <p:ph type="dt" sz="half" idx="10"/>
          </p:nvPr>
        </p:nvSpPr>
        <p:spPr/>
        <p:txBody>
          <a:bodyPr/>
          <a:lstStyle/>
          <a:p>
            <a:fld id="{0C9E3B0A-BFD2-4F11-B28C-9B5E460A6D0E}" type="datetime1">
              <a:rPr lang="ro-RO" smtClean="0"/>
              <a:t>04.04.2015</a:t>
            </a:fld>
            <a:endParaRPr lang="ro-RO"/>
          </a:p>
        </p:txBody>
      </p:sp>
    </p:spTree>
    <p:extLst>
      <p:ext uri="{BB962C8B-B14F-4D97-AF65-F5344CB8AC3E}">
        <p14:creationId xmlns:p14="http://schemas.microsoft.com/office/powerpoint/2010/main" val="282298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3">
                                            <p:txEl>
                                              <p:pRg st="9" end="9"/>
                                            </p:txEl>
                                          </p:spTgt>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 calcmode="lin" valueType="num">
                                      <p:cBhvr additive="base">
                                        <p:cTn id="57"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58"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grpId="0" nodeType="click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 calcmode="lin" valueType="num">
                                      <p:cBhvr additive="base">
                                        <p:cTn id="63" dur="500" fill="hold"/>
                                        <p:tgtEl>
                                          <p:spTgt spid="3">
                                            <p:txEl>
                                              <p:pRg st="11" end="11"/>
                                            </p:tx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3">
                                            <p:txEl>
                                              <p:pRg st="11" end="11"/>
                                            </p:txEl>
                                          </p:spTgt>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fill="hold"/>
                                        <p:tgtEl>
                                          <p:spTgt spid="3">
                                            <p:txEl>
                                              <p:pRg st="12" end="12"/>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217" y="764704"/>
            <a:ext cx="7886700" cy="432048"/>
          </a:xfrm>
        </p:spPr>
        <p:txBody>
          <a:bodyPr>
            <a:noAutofit/>
          </a:bodyPr>
          <a:lstStyle/>
          <a:p>
            <a:pPr>
              <a:spcBef>
                <a:spcPts val="4200"/>
              </a:spcBef>
            </a:pPr>
            <a:r>
              <a:rPr lang="ro-RO" sz="2200" b="1" dirty="0">
                <a:latin typeface="Arial Black" pitchFamily="34" charset="0"/>
              </a:rPr>
              <a:t>Conceptul de </a:t>
            </a:r>
            <a:r>
              <a:rPr lang="ro-RO" sz="2200" b="1" dirty="0" err="1" smtClean="0">
                <a:latin typeface="Arial Black" pitchFamily="34" charset="0"/>
              </a:rPr>
              <a:t>ceteris</a:t>
            </a:r>
            <a:r>
              <a:rPr lang="ro-RO" sz="2200" b="1" dirty="0" smtClean="0">
                <a:latin typeface="Arial Black" pitchFamily="34" charset="0"/>
              </a:rPr>
              <a:t> </a:t>
            </a:r>
            <a:r>
              <a:rPr lang="ro-RO" sz="2200" b="1" dirty="0" err="1" smtClean="0">
                <a:latin typeface="Arial Black" pitchFamily="34" charset="0"/>
              </a:rPr>
              <a:t>paribus</a:t>
            </a:r>
            <a:r>
              <a:rPr lang="ro-RO" sz="2200" b="1" dirty="0" smtClean="0">
                <a:latin typeface="Arial Black" pitchFamily="34" charset="0"/>
              </a:rPr>
              <a:t> (CP) </a:t>
            </a:r>
            <a:r>
              <a:rPr lang="ro-RO" sz="2200" b="1" dirty="0" smtClean="0">
                <a:solidFill>
                  <a:srgbClr val="00B0F0"/>
                </a:solidFill>
                <a:latin typeface="Arial Black" panose="020B0A04020102020204" pitchFamily="34" charset="0"/>
              </a:rPr>
              <a:t>(1/2)</a:t>
            </a:r>
            <a:endParaRPr lang="ro-RO" sz="2200" b="1" dirty="0">
              <a:solidFill>
                <a:srgbClr val="00B0F0"/>
              </a:solidFill>
              <a:latin typeface="Arial Black" panose="020B0A04020102020204" pitchFamily="34" charset="0"/>
            </a:endParaRPr>
          </a:p>
        </p:txBody>
      </p:sp>
      <p:sp>
        <p:nvSpPr>
          <p:cNvPr id="3" name="Content Placeholder 2"/>
          <p:cNvSpPr>
            <a:spLocks noGrp="1"/>
          </p:cNvSpPr>
          <p:nvPr>
            <p:ph idx="1"/>
          </p:nvPr>
        </p:nvSpPr>
        <p:spPr>
          <a:xfrm>
            <a:off x="457200" y="1265543"/>
            <a:ext cx="8325293" cy="5187793"/>
          </a:xfrm>
        </p:spPr>
        <p:txBody>
          <a:bodyPr>
            <a:noAutofit/>
          </a:bodyPr>
          <a:lstStyle/>
          <a:p>
            <a:pPr>
              <a:spcBef>
                <a:spcPts val="600"/>
              </a:spcBef>
              <a:buClr>
                <a:schemeClr val="tx1"/>
              </a:buClr>
            </a:pPr>
            <a:r>
              <a:rPr lang="ro-RO" sz="1800" b="1" dirty="0" err="1">
                <a:solidFill>
                  <a:srgbClr val="0070C0"/>
                </a:solidFill>
              </a:rPr>
              <a:t>c</a:t>
            </a:r>
            <a:r>
              <a:rPr lang="ro-RO" sz="1800" b="1" dirty="0" err="1" smtClean="0">
                <a:solidFill>
                  <a:srgbClr val="0070C0"/>
                </a:solidFill>
              </a:rPr>
              <a:t>eteris</a:t>
            </a:r>
            <a:r>
              <a:rPr lang="ro-RO" sz="1800" b="1" dirty="0" smtClean="0">
                <a:solidFill>
                  <a:srgbClr val="0070C0"/>
                </a:solidFill>
              </a:rPr>
              <a:t> </a:t>
            </a:r>
            <a:r>
              <a:rPr lang="ro-RO" sz="1800" b="1" dirty="0" err="1" smtClean="0">
                <a:solidFill>
                  <a:srgbClr val="0070C0"/>
                </a:solidFill>
              </a:rPr>
              <a:t>paribus</a:t>
            </a:r>
            <a:r>
              <a:rPr lang="ro-RO" sz="1800" b="1" dirty="0" smtClean="0">
                <a:solidFill>
                  <a:srgbClr val="0070C0"/>
                </a:solidFill>
              </a:rPr>
              <a:t> – CP </a:t>
            </a:r>
            <a:r>
              <a:rPr lang="ro-RO" sz="1800" b="1" dirty="0" smtClean="0"/>
              <a:t>(conținut semantic: factorii omiși sunt considerați invarianți, chiar dacă, în realitate, nu sunt); deci, CP este o instanță a condiției „</a:t>
            </a:r>
            <a:r>
              <a:rPr lang="ro-RO" sz="1800" b="1" i="1" dirty="0" smtClean="0">
                <a:solidFill>
                  <a:srgbClr val="FF0000"/>
                </a:solidFill>
              </a:rPr>
              <a:t>ca și cum</a:t>
            </a:r>
            <a:r>
              <a:rPr lang="ro-RO" sz="1800" b="1" dirty="0" smtClean="0"/>
              <a:t>”</a:t>
            </a:r>
            <a:endParaRPr lang="ro-RO" sz="1800" b="1" dirty="0"/>
          </a:p>
          <a:p>
            <a:pPr lvl="1">
              <a:spcBef>
                <a:spcPts val="600"/>
              </a:spcBef>
              <a:buFont typeface="Wingdings" panose="05000000000000000000" pitchFamily="2" charset="2"/>
              <a:buChar char="ü"/>
            </a:pPr>
            <a:r>
              <a:rPr lang="ro-RO" sz="1600" b="1" dirty="0"/>
              <a:t>e</a:t>
            </a:r>
            <a:r>
              <a:rPr lang="ro-RO" sz="1600" b="1" dirty="0" smtClean="0"/>
              <a:t>ste de tipul FEM-R, respectiv de tipul FEM-A (deci de tipul combinat FEM-RA)</a:t>
            </a:r>
          </a:p>
          <a:p>
            <a:pPr lvl="1">
              <a:spcBef>
                <a:spcPts val="600"/>
              </a:spcBef>
              <a:buFont typeface="Wingdings" panose="05000000000000000000" pitchFamily="2" charset="2"/>
              <a:buChar char="ü"/>
            </a:pPr>
            <a:r>
              <a:rPr lang="ro-RO" sz="1600" b="1" dirty="0"/>
              <a:t>e</a:t>
            </a:r>
            <a:r>
              <a:rPr lang="ro-RO" sz="1600" b="1" dirty="0" smtClean="0"/>
              <a:t>ste o FEM variabilă: este construită </a:t>
            </a:r>
            <a:r>
              <a:rPr lang="ro-RO" sz="1600" b="1" i="1" dirty="0" smtClean="0"/>
              <a:t>ad </a:t>
            </a:r>
            <a:r>
              <a:rPr lang="ro-RO" sz="1600" b="1" i="1" dirty="0" err="1" smtClean="0"/>
              <a:t>hoc</a:t>
            </a:r>
            <a:r>
              <a:rPr lang="ro-RO" sz="1600" b="1" dirty="0" smtClean="0"/>
              <a:t>, în funcție de scopul cercetării</a:t>
            </a:r>
          </a:p>
          <a:p>
            <a:pPr lvl="1">
              <a:spcBef>
                <a:spcPts val="600"/>
              </a:spcBef>
              <a:buFont typeface="Wingdings" panose="05000000000000000000" pitchFamily="2" charset="2"/>
              <a:buChar char="ü"/>
            </a:pPr>
            <a:r>
              <a:rPr lang="ro-RO" sz="1600" b="1" dirty="0" smtClean="0"/>
              <a:t>reprezintă o </a:t>
            </a:r>
            <a:r>
              <a:rPr lang="ro-RO" sz="1600" b="1" u="sng" dirty="0" smtClean="0"/>
              <a:t>tăietură metodologică</a:t>
            </a:r>
          </a:p>
          <a:p>
            <a:pPr lvl="2">
              <a:spcBef>
                <a:spcPts val="600"/>
              </a:spcBef>
              <a:buFont typeface="Wingdings" panose="05000000000000000000" pitchFamily="2" charset="2"/>
              <a:buChar char="Ø"/>
            </a:pPr>
            <a:r>
              <a:rPr lang="ro-RO" sz="1500" b="1" dirty="0"/>
              <a:t>p</a:t>
            </a:r>
            <a:r>
              <a:rPr lang="ro-RO" sz="1500" b="1" dirty="0" smtClean="0"/>
              <a:t>rin aplicare se reduce numărul de dimensiuni ale fenomenului studiat exact cu numărul de condiții (de regulă, factori cauzali) omise</a:t>
            </a:r>
          </a:p>
          <a:p>
            <a:pPr lvl="2">
              <a:spcBef>
                <a:spcPts val="600"/>
              </a:spcBef>
              <a:buFont typeface="Wingdings" panose="05000000000000000000" pitchFamily="2" charset="2"/>
              <a:buChar char="Ø"/>
            </a:pPr>
            <a:r>
              <a:rPr lang="ro-RO" sz="1500" b="1" dirty="0" smtClean="0"/>
              <a:t>prin aplicarea CP se studiază, </a:t>
            </a:r>
            <a:r>
              <a:rPr lang="ro-RO" sz="1500" b="1" dirty="0"/>
              <a:t>de fapt, </a:t>
            </a:r>
            <a:r>
              <a:rPr lang="ro-RO" sz="1500" b="1" dirty="0" smtClean="0"/>
              <a:t>o </a:t>
            </a:r>
            <a:r>
              <a:rPr lang="ro-RO" sz="1500" b="1" i="1" dirty="0" smtClean="0"/>
              <a:t>proiecție</a:t>
            </a:r>
            <a:r>
              <a:rPr lang="ro-RO" sz="1500" b="1" dirty="0" smtClean="0"/>
              <a:t> a fenomenului originar pe un spațiu cu numărul de dimensiuni egal cu numărul condițiilor reținute din numărul total de condiții</a:t>
            </a:r>
          </a:p>
          <a:p>
            <a:pPr>
              <a:spcBef>
                <a:spcPts val="600"/>
              </a:spcBef>
            </a:pPr>
            <a:r>
              <a:rPr lang="ro-RO" sz="1800" b="1" dirty="0">
                <a:solidFill>
                  <a:srgbClr val="0070C0"/>
                </a:solidFill>
              </a:rPr>
              <a:t>d</a:t>
            </a:r>
            <a:r>
              <a:rPr lang="ro-RO" sz="1800" b="1" dirty="0" smtClean="0">
                <a:solidFill>
                  <a:srgbClr val="0070C0"/>
                </a:solidFill>
              </a:rPr>
              <a:t>eosebiri</a:t>
            </a:r>
            <a:r>
              <a:rPr lang="ro-RO" sz="1800" b="1" dirty="0" smtClean="0"/>
              <a:t> între CP aplicat în științele naturii și CP aplicat în științele sociale</a:t>
            </a:r>
          </a:p>
          <a:p>
            <a:pPr lvl="1">
              <a:spcBef>
                <a:spcPts val="600"/>
              </a:spcBef>
              <a:buFont typeface="Wingdings" panose="05000000000000000000" pitchFamily="2" charset="2"/>
              <a:buChar char="ü"/>
            </a:pPr>
            <a:r>
              <a:rPr lang="ro-RO" sz="1600" b="1" i="1" dirty="0"/>
              <a:t>ș</a:t>
            </a:r>
            <a:r>
              <a:rPr lang="ro-RO" sz="1600" b="1" i="1" dirty="0" smtClean="0"/>
              <a:t>tiințele naturii </a:t>
            </a:r>
            <a:r>
              <a:rPr lang="ro-RO" sz="1600" b="1" dirty="0" smtClean="0"/>
              <a:t>studiază domenii care nu conțin subiecți culturali (dotați cu </a:t>
            </a:r>
            <a:r>
              <a:rPr lang="ro-RO" sz="1600" b="1" dirty="0" err="1" smtClean="0"/>
              <a:t>conștiență</a:t>
            </a:r>
            <a:r>
              <a:rPr lang="ro-RO" sz="1600" b="1" dirty="0" smtClean="0"/>
              <a:t>, deci cu liber-arbitru): aceste domenii sunt dominate de </a:t>
            </a:r>
            <a:r>
              <a:rPr lang="ro-RO" sz="1600" b="1" u="sng" dirty="0" smtClean="0"/>
              <a:t>necesitate</a:t>
            </a:r>
          </a:p>
          <a:p>
            <a:pPr lvl="2">
              <a:spcBef>
                <a:spcPts val="600"/>
              </a:spcBef>
              <a:buFont typeface="Wingdings" panose="05000000000000000000" pitchFamily="2" charset="2"/>
              <a:buChar char="Ø"/>
            </a:pPr>
            <a:r>
              <a:rPr lang="ro-RO" sz="1500" b="1" dirty="0" smtClean="0"/>
              <a:t>CP este </a:t>
            </a:r>
            <a:r>
              <a:rPr lang="ro-RO" sz="1500" b="1" dirty="0" smtClean="0">
                <a:solidFill>
                  <a:srgbClr val="FF0000"/>
                </a:solidFill>
              </a:rPr>
              <a:t>reversibilă</a:t>
            </a:r>
            <a:r>
              <a:rPr lang="ro-RO" sz="1500" b="1" dirty="0" smtClean="0"/>
              <a:t>: după obținerea conceptului căutat, condițiile omise pot fi recuperate, fără o compromitere a conceptului deja obținut</a:t>
            </a:r>
          </a:p>
          <a:p>
            <a:pPr lvl="1">
              <a:spcBef>
                <a:spcPts val="600"/>
              </a:spcBef>
              <a:buFont typeface="Wingdings" panose="05000000000000000000" pitchFamily="2" charset="2"/>
              <a:buChar char="ü"/>
            </a:pPr>
            <a:r>
              <a:rPr lang="ro-RO" sz="1600" b="1" i="1" dirty="0"/>
              <a:t>ș</a:t>
            </a:r>
            <a:r>
              <a:rPr lang="ro-RO" sz="1600" b="1" i="1" dirty="0" smtClean="0"/>
              <a:t>tiințele sociale </a:t>
            </a:r>
            <a:r>
              <a:rPr lang="ro-RO" sz="1600" b="1" dirty="0" smtClean="0"/>
              <a:t>(inclusiv științele omului) studiază domenii care conțin subiecți culturali: aceste domenii sunt dominate de </a:t>
            </a:r>
            <a:r>
              <a:rPr lang="ro-RO" sz="1600" b="1" u="sng" dirty="0" smtClean="0"/>
              <a:t>contingență</a:t>
            </a:r>
          </a:p>
          <a:p>
            <a:pPr lvl="2">
              <a:spcBef>
                <a:spcPts val="600"/>
              </a:spcBef>
              <a:buFont typeface="Wingdings" panose="05000000000000000000" pitchFamily="2" charset="2"/>
              <a:buChar char="Ø"/>
            </a:pPr>
            <a:r>
              <a:rPr lang="ro-RO" sz="1500" b="1" dirty="0" smtClean="0"/>
              <a:t>CP este </a:t>
            </a:r>
            <a:r>
              <a:rPr lang="ro-RO" sz="1500" b="1" dirty="0" smtClean="0">
                <a:solidFill>
                  <a:srgbClr val="FF0000"/>
                </a:solidFill>
              </a:rPr>
              <a:t>ireversibilă</a:t>
            </a:r>
            <a:r>
              <a:rPr lang="ro-RO" sz="1500" b="1" dirty="0"/>
              <a:t>: după obținerea conceptului căutat, condițiile omise </a:t>
            </a:r>
            <a:r>
              <a:rPr lang="ro-RO" sz="1500" b="1" dirty="0" smtClean="0"/>
              <a:t>nu mai pot </a:t>
            </a:r>
            <a:r>
              <a:rPr lang="ro-RO" sz="1500" b="1" dirty="0"/>
              <a:t>fi recuperate, fără o compromitere a conceptului deja </a:t>
            </a:r>
            <a:r>
              <a:rPr lang="ro-RO" sz="1500" b="1" dirty="0" smtClean="0"/>
              <a:t>obținut</a:t>
            </a:r>
          </a:p>
        </p:txBody>
      </p:sp>
      <p:sp>
        <p:nvSpPr>
          <p:cNvPr id="4" name="Footer Placeholder 3"/>
          <p:cNvSpPr>
            <a:spLocks noGrp="1"/>
          </p:cNvSpPr>
          <p:nvPr>
            <p:ph type="ftr" sz="quarter" idx="11"/>
          </p:nvPr>
        </p:nvSpPr>
        <p:spPr>
          <a:xfrm>
            <a:off x="2771800" y="6356350"/>
            <a:ext cx="3600400" cy="365125"/>
          </a:xfrm>
        </p:spPr>
        <p:txBody>
          <a:bodyPr/>
          <a:lstStyle/>
          <a:p>
            <a:r>
              <a:rPr lang="en-US" sz="1000" smtClean="0"/>
              <a:t>E. Dinga - READ - Conferința 2: Ceteris paribus</a:t>
            </a:r>
            <a:endParaRPr lang="ro-RO" sz="1000" dirty="0"/>
          </a:p>
        </p:txBody>
      </p:sp>
      <p:sp>
        <p:nvSpPr>
          <p:cNvPr id="5" name="Slide Number Placeholder 4"/>
          <p:cNvSpPr>
            <a:spLocks noGrp="1"/>
          </p:cNvSpPr>
          <p:nvPr>
            <p:ph type="sldNum" sz="quarter" idx="12"/>
          </p:nvPr>
        </p:nvSpPr>
        <p:spPr/>
        <p:txBody>
          <a:bodyPr/>
          <a:lstStyle/>
          <a:p>
            <a:fld id="{56AC564F-EEF6-42A1-885B-BCC2528F4403}" type="slidenum">
              <a:rPr lang="en-GB" sz="1000" smtClean="0"/>
              <a:t>8</a:t>
            </a:fld>
            <a:endParaRPr lang="en-GB" sz="1000" dirty="0"/>
          </a:p>
        </p:txBody>
      </p:sp>
      <p:sp>
        <p:nvSpPr>
          <p:cNvPr id="6" name="Date Placeholder 5"/>
          <p:cNvSpPr>
            <a:spLocks noGrp="1"/>
          </p:cNvSpPr>
          <p:nvPr>
            <p:ph type="dt" sz="half" idx="10"/>
          </p:nvPr>
        </p:nvSpPr>
        <p:spPr/>
        <p:txBody>
          <a:bodyPr/>
          <a:lstStyle/>
          <a:p>
            <a:fld id="{0C9E3B0A-BFD2-4F11-B28C-9B5E460A6D0E}" type="datetime1">
              <a:rPr lang="ro-RO" smtClean="0"/>
              <a:t>04.04.2015</a:t>
            </a:fld>
            <a:endParaRPr lang="ro-RO"/>
          </a:p>
        </p:txBody>
      </p:sp>
    </p:spTree>
    <p:extLst>
      <p:ext uri="{BB962C8B-B14F-4D97-AF65-F5344CB8AC3E}">
        <p14:creationId xmlns:p14="http://schemas.microsoft.com/office/powerpoint/2010/main" val="853485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 calcmode="lin" valueType="num">
                                      <p:cBhvr additive="base">
                                        <p:cTn id="59"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7886700" cy="549275"/>
          </a:xfrm>
        </p:spPr>
        <p:txBody>
          <a:bodyPr>
            <a:noAutofit/>
          </a:bodyPr>
          <a:lstStyle/>
          <a:p>
            <a:pPr>
              <a:spcBef>
                <a:spcPts val="4200"/>
              </a:spcBef>
            </a:pPr>
            <a:r>
              <a:rPr lang="ro-RO" sz="2200" b="1" dirty="0">
                <a:latin typeface="Arial Black" pitchFamily="34" charset="0"/>
              </a:rPr>
              <a:t>Conceptul de </a:t>
            </a:r>
            <a:r>
              <a:rPr lang="ro-RO" sz="2200" b="1" dirty="0" err="1" smtClean="0">
                <a:latin typeface="Arial Black" pitchFamily="34" charset="0"/>
              </a:rPr>
              <a:t>ceteris</a:t>
            </a:r>
            <a:r>
              <a:rPr lang="ro-RO" sz="2200" b="1" dirty="0" smtClean="0">
                <a:latin typeface="Arial Black" pitchFamily="34" charset="0"/>
              </a:rPr>
              <a:t> </a:t>
            </a:r>
            <a:r>
              <a:rPr lang="ro-RO" sz="2200" b="1" dirty="0" err="1" smtClean="0">
                <a:latin typeface="Arial Black" pitchFamily="34" charset="0"/>
              </a:rPr>
              <a:t>paribus</a:t>
            </a:r>
            <a:r>
              <a:rPr lang="ro-RO" sz="2200" b="1" dirty="0" smtClean="0">
                <a:latin typeface="Arial Black" pitchFamily="34" charset="0"/>
              </a:rPr>
              <a:t> (CP) </a:t>
            </a:r>
            <a:r>
              <a:rPr lang="ro-RO" sz="2200" b="1" dirty="0" smtClean="0">
                <a:solidFill>
                  <a:srgbClr val="00B0F0"/>
                </a:solidFill>
                <a:latin typeface="Arial Black" panose="020B0A04020102020204" pitchFamily="34" charset="0"/>
              </a:rPr>
              <a:t>(2/2)</a:t>
            </a:r>
            <a:endParaRPr lang="ro-RO" sz="2200" b="1" dirty="0">
              <a:solidFill>
                <a:srgbClr val="00B0F0"/>
              </a:solidFill>
              <a:latin typeface="Arial Black" panose="020B0A04020102020204" pitchFamily="34" charset="0"/>
            </a:endParaRPr>
          </a:p>
        </p:txBody>
      </p:sp>
      <p:sp>
        <p:nvSpPr>
          <p:cNvPr id="4" name="Footer Placeholder 3"/>
          <p:cNvSpPr>
            <a:spLocks noGrp="1"/>
          </p:cNvSpPr>
          <p:nvPr>
            <p:ph type="ftr" sz="quarter" idx="11"/>
          </p:nvPr>
        </p:nvSpPr>
        <p:spPr>
          <a:xfrm>
            <a:off x="2771800" y="6356350"/>
            <a:ext cx="3600400" cy="365125"/>
          </a:xfrm>
        </p:spPr>
        <p:txBody>
          <a:bodyPr/>
          <a:lstStyle/>
          <a:p>
            <a:r>
              <a:rPr lang="en-US" sz="1000" smtClean="0"/>
              <a:t>E. Dinga - READ - Conferința 2: Ceteris paribus</a:t>
            </a:r>
            <a:endParaRPr lang="ro-RO" sz="1000" dirty="0"/>
          </a:p>
        </p:txBody>
      </p:sp>
      <p:sp>
        <p:nvSpPr>
          <p:cNvPr id="5" name="Slide Number Placeholder 4"/>
          <p:cNvSpPr>
            <a:spLocks noGrp="1"/>
          </p:cNvSpPr>
          <p:nvPr>
            <p:ph type="sldNum" sz="quarter" idx="12"/>
          </p:nvPr>
        </p:nvSpPr>
        <p:spPr/>
        <p:txBody>
          <a:bodyPr/>
          <a:lstStyle/>
          <a:p>
            <a:fld id="{56AC564F-EEF6-42A1-885B-BCC2528F4403}" type="slidenum">
              <a:rPr lang="en-GB" sz="1000" smtClean="0"/>
              <a:t>9</a:t>
            </a:fld>
            <a:endParaRPr lang="en-GB" sz="1000" dirty="0"/>
          </a:p>
        </p:txBody>
      </p:sp>
      <p:sp>
        <p:nvSpPr>
          <p:cNvPr id="6" name="Date Placeholder 5"/>
          <p:cNvSpPr>
            <a:spLocks noGrp="1"/>
          </p:cNvSpPr>
          <p:nvPr>
            <p:ph type="dt" sz="half" idx="10"/>
          </p:nvPr>
        </p:nvSpPr>
        <p:spPr/>
        <p:txBody>
          <a:bodyPr/>
          <a:lstStyle/>
          <a:p>
            <a:fld id="{0C9E3B0A-BFD2-4F11-B28C-9B5E460A6D0E}" type="datetime1">
              <a:rPr lang="ro-RO" smtClean="0"/>
              <a:t>04.04.2015</a:t>
            </a:fld>
            <a:endParaRPr lang="ro-RO"/>
          </a:p>
        </p:txBody>
      </p:sp>
      <p:graphicFrame>
        <p:nvGraphicFramePr>
          <p:cNvPr id="9" name="Object 8"/>
          <p:cNvGraphicFramePr>
            <a:graphicFrameLocks noChangeAspect="1"/>
          </p:cNvGraphicFramePr>
          <p:nvPr>
            <p:extLst>
              <p:ext uri="{D42A27DB-BD31-4B8C-83A1-F6EECF244321}">
                <p14:modId xmlns:p14="http://schemas.microsoft.com/office/powerpoint/2010/main" val="3394783058"/>
              </p:ext>
            </p:extLst>
          </p:nvPr>
        </p:nvGraphicFramePr>
        <p:xfrm>
          <a:off x="320675" y="1544435"/>
          <a:ext cx="8502650" cy="4653467"/>
        </p:xfrm>
        <a:graphic>
          <a:graphicData uri="http://schemas.openxmlformats.org/presentationml/2006/ole">
            <mc:AlternateContent xmlns:mc="http://schemas.openxmlformats.org/markup-compatibility/2006">
              <mc:Choice xmlns:v="urn:schemas-microsoft-com:vml" Requires="v">
                <p:oleObj spid="_x0000_s1313" name="PHOTO-PAINT" r:id="rId3" imgW="8777880" imgH="4803480" progId="CorelPHOTOPAINT.Image.17">
                  <p:embed/>
                </p:oleObj>
              </mc:Choice>
              <mc:Fallback>
                <p:oleObj name="PHOTO-PAINT" r:id="rId3" imgW="8777880" imgH="4803480" progId="CorelPHOTOPAINT.Image.17">
                  <p:embed/>
                  <p:pic>
                    <p:nvPicPr>
                      <p:cNvPr id="0" name=""/>
                      <p:cNvPicPr/>
                      <p:nvPr/>
                    </p:nvPicPr>
                    <p:blipFill>
                      <a:blip r:embed="rId4"/>
                      <a:stretch>
                        <a:fillRect/>
                      </a:stretch>
                    </p:blipFill>
                    <p:spPr>
                      <a:xfrm>
                        <a:off x="320675" y="1544435"/>
                        <a:ext cx="8502650" cy="4653467"/>
                      </a:xfrm>
                      <a:prstGeom prst="rect">
                        <a:avLst/>
                      </a:prstGeom>
                    </p:spPr>
                  </p:pic>
                </p:oleObj>
              </mc:Fallback>
            </mc:AlternateContent>
          </a:graphicData>
        </a:graphic>
      </p:graphicFrame>
    </p:spTree>
    <p:extLst>
      <p:ext uri="{BB962C8B-B14F-4D97-AF65-F5344CB8AC3E}">
        <p14:creationId xmlns:p14="http://schemas.microsoft.com/office/powerpoint/2010/main" val="4164893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748593"/>
            <a:ext cx="8568952" cy="448159"/>
          </a:xfrm>
        </p:spPr>
        <p:txBody>
          <a:bodyPr>
            <a:noAutofit/>
          </a:bodyPr>
          <a:lstStyle/>
          <a:p>
            <a:pPr>
              <a:spcBef>
                <a:spcPts val="4200"/>
              </a:spcBef>
            </a:pPr>
            <a:r>
              <a:rPr lang="ro-RO" sz="2000" b="1" dirty="0" smtClean="0">
                <a:latin typeface="Arial Black" pitchFamily="34" charset="0"/>
              </a:rPr>
              <a:t>Analiza calitativă a conceptului CP </a:t>
            </a:r>
            <a:r>
              <a:rPr lang="ro-RO" sz="2000" b="1" dirty="0" smtClean="0">
                <a:solidFill>
                  <a:srgbClr val="00B0F0"/>
                </a:solidFill>
                <a:latin typeface="Arial Black" panose="020B0A04020102020204" pitchFamily="34" charset="0"/>
              </a:rPr>
              <a:t>(1/3)</a:t>
            </a:r>
            <a:endParaRPr lang="ro-RO" sz="2000" b="1" dirty="0">
              <a:solidFill>
                <a:srgbClr val="00B0F0"/>
              </a:solidFill>
              <a:latin typeface="Arial Black" panose="020B0A04020102020204" pitchFamily="34" charset="0"/>
            </a:endParaRPr>
          </a:p>
        </p:txBody>
      </p:sp>
      <p:sp>
        <p:nvSpPr>
          <p:cNvPr id="3" name="Content Placeholder 2"/>
          <p:cNvSpPr>
            <a:spLocks noGrp="1"/>
          </p:cNvSpPr>
          <p:nvPr>
            <p:ph idx="1"/>
          </p:nvPr>
        </p:nvSpPr>
        <p:spPr>
          <a:xfrm>
            <a:off x="179512" y="1196752"/>
            <a:ext cx="8784975" cy="5256584"/>
          </a:xfrm>
        </p:spPr>
        <p:txBody>
          <a:bodyPr>
            <a:noAutofit/>
          </a:bodyPr>
          <a:lstStyle/>
          <a:p>
            <a:pPr>
              <a:spcBef>
                <a:spcPts val="200"/>
              </a:spcBef>
              <a:buClr>
                <a:schemeClr val="tx1"/>
              </a:buClr>
            </a:pPr>
            <a:r>
              <a:rPr lang="ro-RO" sz="1800" b="1" dirty="0">
                <a:solidFill>
                  <a:srgbClr val="0070C0"/>
                </a:solidFill>
              </a:rPr>
              <a:t>g</a:t>
            </a:r>
            <a:r>
              <a:rPr lang="ro-RO" sz="1800" b="1" dirty="0" smtClean="0">
                <a:solidFill>
                  <a:srgbClr val="0070C0"/>
                </a:solidFill>
              </a:rPr>
              <a:t>eneza </a:t>
            </a:r>
            <a:r>
              <a:rPr lang="ro-RO" sz="1800" b="1" dirty="0" smtClean="0"/>
              <a:t>condiției CP: </a:t>
            </a:r>
          </a:p>
          <a:p>
            <a:pPr lvl="1">
              <a:spcBef>
                <a:spcPts val="200"/>
              </a:spcBef>
              <a:buFont typeface="Wingdings" panose="05000000000000000000" pitchFamily="2" charset="2"/>
              <a:buChar char="ü"/>
            </a:pPr>
            <a:r>
              <a:rPr lang="ro-RO" sz="1600" b="1" dirty="0"/>
              <a:t>e</a:t>
            </a:r>
            <a:r>
              <a:rPr lang="ro-RO" sz="1600" b="1" dirty="0" smtClean="0"/>
              <a:t>xistența unei ipoteze/conjecturi</a:t>
            </a:r>
          </a:p>
          <a:p>
            <a:pPr marL="457200" lvl="1" indent="0">
              <a:spcBef>
                <a:spcPts val="200"/>
              </a:spcBef>
              <a:buNone/>
            </a:pPr>
            <a:r>
              <a:rPr lang="ro-RO" sz="1500" b="1" u="sng" dirty="0" smtClean="0">
                <a:solidFill>
                  <a:srgbClr val="FF0000"/>
                </a:solidFill>
              </a:rPr>
              <a:t>NB1</a:t>
            </a:r>
            <a:r>
              <a:rPr lang="ro-RO" sz="1500" b="1" dirty="0" smtClean="0"/>
              <a:t>: prin </a:t>
            </a:r>
            <a:r>
              <a:rPr lang="ro-RO" sz="1500" b="1" u="sng" dirty="0" smtClean="0"/>
              <a:t>ipoteză</a:t>
            </a:r>
            <a:r>
              <a:rPr lang="ro-RO" sz="1500" b="1" dirty="0" smtClean="0"/>
              <a:t> se înțelege descrierea unei cauzalități care generează un rezultat cunoscut/acceptat (pe baza paradigmei – în sensul lui </a:t>
            </a:r>
            <a:r>
              <a:rPr lang="ro-RO" sz="1500" b="1" i="1" dirty="0" err="1" smtClean="0">
                <a:solidFill>
                  <a:srgbClr val="00B050"/>
                </a:solidFill>
              </a:rPr>
              <a:t>Kuhn</a:t>
            </a:r>
            <a:r>
              <a:rPr lang="ro-RO" sz="1500" b="1" dirty="0" smtClean="0">
                <a:solidFill>
                  <a:srgbClr val="00B050"/>
                </a:solidFill>
              </a:rPr>
              <a:t> </a:t>
            </a:r>
            <a:r>
              <a:rPr lang="ro-RO" sz="1500" b="1" dirty="0" smtClean="0"/>
              <a:t>– domeniului în cauză)</a:t>
            </a:r>
          </a:p>
          <a:p>
            <a:pPr marL="457200" lvl="1" indent="0">
              <a:spcBef>
                <a:spcPts val="200"/>
              </a:spcBef>
              <a:buNone/>
            </a:pPr>
            <a:r>
              <a:rPr lang="ro-RO" sz="1500" b="1" u="sng" dirty="0" smtClean="0">
                <a:solidFill>
                  <a:srgbClr val="FF0000"/>
                </a:solidFill>
              </a:rPr>
              <a:t>NB2</a:t>
            </a:r>
            <a:r>
              <a:rPr lang="ro-RO" sz="1500" b="1" dirty="0" smtClean="0"/>
              <a:t>: </a:t>
            </a:r>
            <a:r>
              <a:rPr lang="ro-RO" sz="1500" b="1" u="sng" dirty="0" smtClean="0"/>
              <a:t>conjectura</a:t>
            </a:r>
            <a:r>
              <a:rPr lang="ro-RO" sz="1500" b="1" dirty="0" smtClean="0"/>
              <a:t> este o ipoteză care se reduce la enunțarea rezultatului</a:t>
            </a:r>
          </a:p>
          <a:p>
            <a:pPr lvl="1">
              <a:spcBef>
                <a:spcPts val="200"/>
              </a:spcBef>
              <a:buFont typeface="Wingdings" panose="05000000000000000000" pitchFamily="2" charset="2"/>
              <a:buChar char="ü"/>
            </a:pPr>
            <a:r>
              <a:rPr lang="ro-RO" sz="1600" b="1" dirty="0"/>
              <a:t>i</a:t>
            </a:r>
            <a:r>
              <a:rPr lang="ro-RO" sz="1600" b="1" dirty="0" smtClean="0"/>
              <a:t>poteze diferite (dar privind același rezultat) reclamă condiții CP diferite</a:t>
            </a:r>
          </a:p>
          <a:p>
            <a:pPr lvl="2">
              <a:spcBef>
                <a:spcPts val="200"/>
              </a:spcBef>
              <a:buFont typeface="Wingdings" panose="05000000000000000000" pitchFamily="2" charset="2"/>
              <a:buChar char="Ø"/>
            </a:pPr>
            <a:r>
              <a:rPr lang="ro-RO" sz="1500" b="1" dirty="0"/>
              <a:t>d</a:t>
            </a:r>
            <a:r>
              <a:rPr lang="ro-RO" sz="1500" b="1" dirty="0" smtClean="0"/>
              <a:t>e aici, caracterul </a:t>
            </a:r>
            <a:r>
              <a:rPr lang="ro-RO" sz="1500" b="1" i="1" dirty="0" smtClean="0"/>
              <a:t>ad </a:t>
            </a:r>
            <a:r>
              <a:rPr lang="ro-RO" sz="1500" b="1" i="1" dirty="0" err="1" smtClean="0"/>
              <a:t>hoc</a:t>
            </a:r>
            <a:r>
              <a:rPr lang="ro-RO" sz="1500" b="1" i="1" dirty="0" smtClean="0"/>
              <a:t> </a:t>
            </a:r>
            <a:r>
              <a:rPr lang="ro-RO" sz="1500" b="1" dirty="0" smtClean="0"/>
              <a:t>al condiției CP</a:t>
            </a:r>
          </a:p>
          <a:p>
            <a:pPr lvl="1">
              <a:spcBef>
                <a:spcPts val="200"/>
              </a:spcBef>
              <a:buFont typeface="Wingdings" panose="05000000000000000000" pitchFamily="2" charset="2"/>
              <a:buChar char="ü"/>
            </a:pPr>
            <a:r>
              <a:rPr lang="ro-RO" sz="1600" b="1" dirty="0"/>
              <a:t>i</a:t>
            </a:r>
            <a:r>
              <a:rPr lang="ro-RO" sz="1600" b="1" dirty="0" smtClean="0"/>
              <a:t>poteza joacă, față de condiția CP, </a:t>
            </a:r>
            <a:r>
              <a:rPr lang="ro-RO" sz="1600" b="1" i="1" dirty="0" smtClean="0"/>
              <a:t>rolul</a:t>
            </a:r>
            <a:r>
              <a:rPr lang="ro-RO" sz="1600" b="1" dirty="0" smtClean="0"/>
              <a:t> unui model de raționalitate (fără a fi, propriu-zis, un model de raționalitate)</a:t>
            </a:r>
          </a:p>
          <a:p>
            <a:pPr lvl="2">
              <a:spcBef>
                <a:spcPts val="200"/>
              </a:spcBef>
              <a:buFont typeface="Wingdings" panose="05000000000000000000" pitchFamily="2" charset="2"/>
              <a:buChar char="Ø"/>
            </a:pPr>
            <a:r>
              <a:rPr lang="ro-RO" sz="1500" b="1" dirty="0"/>
              <a:t>c</a:t>
            </a:r>
            <a:r>
              <a:rPr lang="ro-RO" sz="1500" b="1" dirty="0" smtClean="0"/>
              <a:t>ondiția CP rezultă cu necesitate logică din ipoteză</a:t>
            </a:r>
          </a:p>
          <a:p>
            <a:pPr>
              <a:spcBef>
                <a:spcPts val="200"/>
              </a:spcBef>
              <a:buClr>
                <a:schemeClr val="tx1"/>
              </a:buClr>
            </a:pPr>
            <a:r>
              <a:rPr lang="ro-RO" sz="1800" b="1" dirty="0">
                <a:solidFill>
                  <a:srgbClr val="0070C0"/>
                </a:solidFill>
              </a:rPr>
              <a:t>u</a:t>
            </a:r>
            <a:r>
              <a:rPr lang="ro-RO" sz="1800" b="1" dirty="0" smtClean="0">
                <a:solidFill>
                  <a:srgbClr val="0070C0"/>
                </a:solidFill>
              </a:rPr>
              <a:t>tilitatea </a:t>
            </a:r>
            <a:r>
              <a:rPr lang="ro-RO" sz="1800" b="1" dirty="0" smtClean="0"/>
              <a:t>condiției CP:</a:t>
            </a:r>
          </a:p>
          <a:p>
            <a:pPr lvl="1">
              <a:spcBef>
                <a:spcPts val="200"/>
              </a:spcBef>
              <a:buFont typeface="Wingdings" panose="05000000000000000000" pitchFamily="2" charset="2"/>
              <a:buChar char="ü"/>
            </a:pPr>
            <a:r>
              <a:rPr lang="ro-RO" sz="1600" b="1" i="1" dirty="0"/>
              <a:t>c</a:t>
            </a:r>
            <a:r>
              <a:rPr lang="ro-RO" sz="1600" b="1" i="1" dirty="0" smtClean="0"/>
              <a:t>rește acuratețea </a:t>
            </a:r>
            <a:r>
              <a:rPr lang="ro-RO" sz="1600" b="1" dirty="0" smtClean="0"/>
              <a:t>testării</a:t>
            </a:r>
            <a:r>
              <a:rPr lang="ro-RO" sz="1600" b="1" i="1" dirty="0" smtClean="0"/>
              <a:t> </a:t>
            </a:r>
            <a:r>
              <a:rPr lang="ro-RO" sz="1600" b="1" dirty="0" smtClean="0"/>
              <a:t>metodologice</a:t>
            </a:r>
          </a:p>
          <a:p>
            <a:pPr lvl="2">
              <a:spcBef>
                <a:spcPts val="200"/>
              </a:spcBef>
              <a:buFont typeface="Wingdings" panose="05000000000000000000" pitchFamily="2" charset="2"/>
              <a:buChar char="Ø"/>
            </a:pPr>
            <a:r>
              <a:rPr lang="ro-RO" sz="1500" b="1" dirty="0"/>
              <a:t>p</a:t>
            </a:r>
            <a:r>
              <a:rPr lang="ro-RO" sz="1500" b="1" dirty="0" smtClean="0"/>
              <a:t>rin eliminarea (sau, cel puțin, limitarea) explicațiilor alternative, care ar fi putut să se „ascundă” în factorii cauzali omiși</a:t>
            </a:r>
          </a:p>
          <a:p>
            <a:pPr lvl="1">
              <a:spcBef>
                <a:spcPts val="200"/>
              </a:spcBef>
              <a:buFont typeface="Wingdings" panose="05000000000000000000" pitchFamily="2" charset="2"/>
              <a:buChar char="ü"/>
            </a:pPr>
            <a:r>
              <a:rPr lang="ro-RO" sz="1600" b="1" i="1" dirty="0" smtClean="0"/>
              <a:t>simplifică</a:t>
            </a:r>
            <a:r>
              <a:rPr lang="ro-RO" sz="1600" b="1" dirty="0" smtClean="0"/>
              <a:t> identificarea („descoperirea”) conceptului asociat fenomenului</a:t>
            </a:r>
          </a:p>
          <a:p>
            <a:pPr lvl="2">
              <a:spcBef>
                <a:spcPts val="200"/>
              </a:spcBef>
              <a:buFont typeface="Wingdings" panose="05000000000000000000" pitchFamily="2" charset="2"/>
              <a:buChar char="Ø"/>
            </a:pPr>
            <a:r>
              <a:rPr lang="ro-RO" sz="1500" b="1" dirty="0"/>
              <a:t>p</a:t>
            </a:r>
            <a:r>
              <a:rPr lang="ro-RO" sz="1500" b="1" dirty="0" smtClean="0"/>
              <a:t>rin probarea cauzalității „de bază” (dominante, conducătoare) implicate de factorii cauzali reținuți</a:t>
            </a:r>
          </a:p>
          <a:p>
            <a:pPr lvl="1">
              <a:spcBef>
                <a:spcPts val="200"/>
              </a:spcBef>
              <a:buFont typeface="Wingdings" panose="05000000000000000000" pitchFamily="2" charset="2"/>
              <a:buChar char="ü"/>
            </a:pPr>
            <a:r>
              <a:rPr lang="ro-RO" sz="1600" b="1" i="1" dirty="0"/>
              <a:t>s</a:t>
            </a:r>
            <a:r>
              <a:rPr lang="ro-RO" sz="1600" b="1" i="1" dirty="0" smtClean="0"/>
              <a:t>chițează </a:t>
            </a:r>
            <a:r>
              <a:rPr lang="ro-RO" sz="1600" b="1" dirty="0" smtClean="0"/>
              <a:t>modelarea posibilă a fenomenului</a:t>
            </a:r>
          </a:p>
          <a:p>
            <a:pPr lvl="2">
              <a:spcBef>
                <a:spcPts val="200"/>
              </a:spcBef>
              <a:buFont typeface="Wingdings" panose="05000000000000000000" pitchFamily="2" charset="2"/>
              <a:buChar char="Ø"/>
            </a:pPr>
            <a:r>
              <a:rPr lang="ro-RO" sz="1500" b="1" dirty="0"/>
              <a:t>î</a:t>
            </a:r>
            <a:r>
              <a:rPr lang="ro-RO" sz="1500" b="1" dirty="0" smtClean="0"/>
              <a:t>ntrucât modelul unui fenomen trebuie să fie, prin definiție, mai simplu epistemologic decât fenomenul modelat</a:t>
            </a:r>
          </a:p>
        </p:txBody>
      </p:sp>
      <p:sp>
        <p:nvSpPr>
          <p:cNvPr id="4" name="Footer Placeholder 3"/>
          <p:cNvSpPr>
            <a:spLocks noGrp="1"/>
          </p:cNvSpPr>
          <p:nvPr>
            <p:ph type="ftr" sz="quarter" idx="11"/>
          </p:nvPr>
        </p:nvSpPr>
        <p:spPr>
          <a:xfrm>
            <a:off x="2771800" y="6356350"/>
            <a:ext cx="3600400" cy="365125"/>
          </a:xfrm>
        </p:spPr>
        <p:txBody>
          <a:bodyPr/>
          <a:lstStyle/>
          <a:p>
            <a:r>
              <a:rPr lang="en-US" sz="1000" dirty="0" smtClean="0"/>
              <a:t>E. Dinga - READ - </a:t>
            </a:r>
            <a:r>
              <a:rPr lang="en-US" sz="1000" dirty="0" err="1" smtClean="0"/>
              <a:t>Conferința</a:t>
            </a:r>
            <a:r>
              <a:rPr lang="en-US" sz="1000" dirty="0" smtClean="0"/>
              <a:t> 2: Ceteris paribus</a:t>
            </a:r>
            <a:endParaRPr lang="ro-RO" sz="1000" dirty="0"/>
          </a:p>
        </p:txBody>
      </p:sp>
      <p:sp>
        <p:nvSpPr>
          <p:cNvPr id="5" name="Slide Number Placeholder 4"/>
          <p:cNvSpPr>
            <a:spLocks noGrp="1"/>
          </p:cNvSpPr>
          <p:nvPr>
            <p:ph type="sldNum" sz="quarter" idx="12"/>
          </p:nvPr>
        </p:nvSpPr>
        <p:spPr/>
        <p:txBody>
          <a:bodyPr/>
          <a:lstStyle/>
          <a:p>
            <a:fld id="{56AC564F-EEF6-42A1-885B-BCC2528F4403}" type="slidenum">
              <a:rPr lang="en-GB" sz="1000" smtClean="0"/>
              <a:t>10</a:t>
            </a:fld>
            <a:endParaRPr lang="en-GB" sz="1000" dirty="0"/>
          </a:p>
        </p:txBody>
      </p:sp>
      <p:sp>
        <p:nvSpPr>
          <p:cNvPr id="6" name="Date Placeholder 5"/>
          <p:cNvSpPr>
            <a:spLocks noGrp="1"/>
          </p:cNvSpPr>
          <p:nvPr>
            <p:ph type="dt" sz="half" idx="10"/>
          </p:nvPr>
        </p:nvSpPr>
        <p:spPr/>
        <p:txBody>
          <a:bodyPr/>
          <a:lstStyle/>
          <a:p>
            <a:fld id="{0C9E3B0A-BFD2-4F11-B28C-9B5E460A6D0E}" type="datetime1">
              <a:rPr lang="ro-RO" smtClean="0"/>
              <a:t>04.04.2015</a:t>
            </a:fld>
            <a:endParaRPr lang="ro-RO"/>
          </a:p>
        </p:txBody>
      </p:sp>
    </p:spTree>
    <p:extLst>
      <p:ext uri="{BB962C8B-B14F-4D97-AF65-F5344CB8AC3E}">
        <p14:creationId xmlns:p14="http://schemas.microsoft.com/office/powerpoint/2010/main" val="263956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3">
                                            <p:txEl>
                                              <p:pRg st="9" end="9"/>
                                            </p:txEl>
                                          </p:spTgt>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 calcmode="lin" valueType="num">
                                      <p:cBhvr additive="base">
                                        <p:cTn id="57"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58"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grpId="0" nodeType="click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 calcmode="lin" valueType="num">
                                      <p:cBhvr additive="base">
                                        <p:cTn id="63" dur="500" fill="hold"/>
                                        <p:tgtEl>
                                          <p:spTgt spid="3">
                                            <p:txEl>
                                              <p:pRg st="11" end="11"/>
                                            </p:tx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3">
                                            <p:txEl>
                                              <p:pRg st="11" end="11"/>
                                            </p:txEl>
                                          </p:spTgt>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fill="hold"/>
                                        <p:tgtEl>
                                          <p:spTgt spid="3">
                                            <p:txEl>
                                              <p:pRg st="12" end="12"/>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
                                            <p:txEl>
                                              <p:pRg st="13" end="13"/>
                                            </p:txEl>
                                          </p:spTgt>
                                        </p:tgtEl>
                                        <p:attrNameLst>
                                          <p:attrName>style.visibility</p:attrName>
                                        </p:attrNameLst>
                                      </p:cBhvr>
                                      <p:to>
                                        <p:strVal val="visible"/>
                                      </p:to>
                                    </p:set>
                                    <p:anim calcmode="lin" valueType="num">
                                      <p:cBhvr additive="base">
                                        <p:cTn id="73" dur="500" fill="hold"/>
                                        <p:tgtEl>
                                          <p:spTgt spid="3">
                                            <p:txEl>
                                              <p:pRg st="13" end="13"/>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3">
                                            <p:txEl>
                                              <p:pRg st="13" end="13"/>
                                            </p:txEl>
                                          </p:spTgt>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 calcmode="lin" valueType="num">
                                      <p:cBhvr additive="base">
                                        <p:cTn id="77" dur="500" fill="hold"/>
                                        <p:tgtEl>
                                          <p:spTgt spid="3">
                                            <p:txEl>
                                              <p:pRg st="14" end="14"/>
                                            </p:txEl>
                                          </p:spTgt>
                                        </p:tgtEl>
                                        <p:attrNameLst>
                                          <p:attrName>ppt_x</p:attrName>
                                        </p:attrNameLst>
                                      </p:cBhvr>
                                      <p:tavLst>
                                        <p:tav tm="0">
                                          <p:val>
                                            <p:strVal val="0-#ppt_w/2"/>
                                          </p:val>
                                        </p:tav>
                                        <p:tav tm="100000">
                                          <p:val>
                                            <p:strVal val="#ppt_x"/>
                                          </p:val>
                                        </p:tav>
                                      </p:tavLst>
                                    </p:anim>
                                    <p:anim calcmode="lin" valueType="num">
                                      <p:cBhvr additive="base">
                                        <p:cTn id="78" dur="500" fill="hold"/>
                                        <p:tgtEl>
                                          <p:spTgt spid="3">
                                            <p:txEl>
                                              <p:pRg st="14" end="1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201" y="764704"/>
            <a:ext cx="8496944" cy="504056"/>
          </a:xfrm>
        </p:spPr>
        <p:txBody>
          <a:bodyPr>
            <a:noAutofit/>
          </a:bodyPr>
          <a:lstStyle/>
          <a:p>
            <a:pPr>
              <a:spcBef>
                <a:spcPts val="4200"/>
              </a:spcBef>
            </a:pPr>
            <a:r>
              <a:rPr lang="ro-RO" sz="2000" b="1" dirty="0">
                <a:latin typeface="Arial Black" pitchFamily="34" charset="0"/>
              </a:rPr>
              <a:t>Analiza calitativă a conceptului </a:t>
            </a:r>
            <a:r>
              <a:rPr lang="ro-RO" sz="2000" b="1" dirty="0" smtClean="0">
                <a:latin typeface="Arial Black" pitchFamily="34" charset="0"/>
              </a:rPr>
              <a:t>CP </a:t>
            </a:r>
            <a:r>
              <a:rPr lang="ro-RO" sz="2000" b="1" dirty="0" smtClean="0">
                <a:solidFill>
                  <a:srgbClr val="00B0F0"/>
                </a:solidFill>
                <a:latin typeface="Arial Black" panose="020B0A04020102020204" pitchFamily="34" charset="0"/>
              </a:rPr>
              <a:t>(2/3</a:t>
            </a:r>
            <a:r>
              <a:rPr lang="ro-RO" sz="2000" b="1" dirty="0">
                <a:solidFill>
                  <a:srgbClr val="00B0F0"/>
                </a:solidFill>
                <a:latin typeface="Arial Black" panose="020B0A04020102020204" pitchFamily="34" charset="0"/>
              </a:rPr>
              <a:t>)</a:t>
            </a:r>
          </a:p>
        </p:txBody>
      </p:sp>
      <p:sp>
        <p:nvSpPr>
          <p:cNvPr id="3" name="Content Placeholder 2"/>
          <p:cNvSpPr>
            <a:spLocks noGrp="1"/>
          </p:cNvSpPr>
          <p:nvPr>
            <p:ph idx="1"/>
          </p:nvPr>
        </p:nvSpPr>
        <p:spPr>
          <a:xfrm>
            <a:off x="393405" y="1268760"/>
            <a:ext cx="8325293" cy="5112568"/>
          </a:xfrm>
        </p:spPr>
        <p:txBody>
          <a:bodyPr>
            <a:normAutofit fontScale="92500"/>
          </a:bodyPr>
          <a:lstStyle/>
          <a:p>
            <a:pPr>
              <a:spcBef>
                <a:spcPts val="600"/>
              </a:spcBef>
              <a:buClr>
                <a:schemeClr val="tx1"/>
              </a:buClr>
            </a:pPr>
            <a:r>
              <a:rPr lang="ro-RO" sz="1800" b="1" dirty="0">
                <a:solidFill>
                  <a:srgbClr val="0070C0"/>
                </a:solidFill>
              </a:rPr>
              <a:t>r</a:t>
            </a:r>
            <a:r>
              <a:rPr lang="ro-RO" sz="1800" b="1" dirty="0" smtClean="0">
                <a:solidFill>
                  <a:srgbClr val="0070C0"/>
                </a:solidFill>
              </a:rPr>
              <a:t>iscurile </a:t>
            </a:r>
            <a:r>
              <a:rPr lang="ro-RO" sz="1800" b="1" dirty="0" smtClean="0"/>
              <a:t>utilizării condiției </a:t>
            </a:r>
            <a:r>
              <a:rPr lang="ro-RO" sz="1800" b="1" dirty="0"/>
              <a:t>CP: </a:t>
            </a:r>
            <a:endParaRPr lang="ro-RO" sz="1800" b="1" dirty="0" smtClean="0"/>
          </a:p>
          <a:p>
            <a:pPr lvl="1">
              <a:spcBef>
                <a:spcPts val="600"/>
              </a:spcBef>
              <a:buFont typeface="Wingdings" panose="05000000000000000000" pitchFamily="2" charset="2"/>
              <a:buChar char="ü"/>
            </a:pPr>
            <a:r>
              <a:rPr lang="ro-RO" sz="1700" b="1" i="1" dirty="0"/>
              <a:t>e</a:t>
            </a:r>
            <a:r>
              <a:rPr lang="ro-RO" sz="1700" b="1" i="1" dirty="0" smtClean="0"/>
              <a:t>xtinde </a:t>
            </a:r>
            <a:r>
              <a:rPr lang="ro-RO" sz="1700" b="1" u="sng" dirty="0" smtClean="0"/>
              <a:t>spectrul </a:t>
            </a:r>
            <a:r>
              <a:rPr lang="ro-RO" sz="1700" b="1" u="sng" dirty="0"/>
              <a:t>interpretativ </a:t>
            </a:r>
            <a:r>
              <a:rPr lang="ro-RO" sz="1700" b="1" dirty="0"/>
              <a:t>al testării metodologice</a:t>
            </a:r>
          </a:p>
          <a:p>
            <a:pPr lvl="2">
              <a:spcBef>
                <a:spcPts val="600"/>
              </a:spcBef>
              <a:buFont typeface="Wingdings" panose="05000000000000000000" pitchFamily="2" charset="2"/>
              <a:buChar char="Ø"/>
            </a:pPr>
            <a:r>
              <a:rPr lang="ro-RO" sz="1600" b="1" dirty="0"/>
              <a:t>c</a:t>
            </a:r>
            <a:r>
              <a:rPr lang="ro-RO" sz="1600" b="1" dirty="0" smtClean="0"/>
              <a:t>oroborarea sau falsificarea </a:t>
            </a:r>
            <a:r>
              <a:rPr lang="ro-RO" sz="1600" b="1" dirty="0"/>
              <a:t>de tip </a:t>
            </a:r>
            <a:r>
              <a:rPr lang="ro-RO" sz="1600" b="1" i="1" dirty="0">
                <a:solidFill>
                  <a:srgbClr val="00B050"/>
                </a:solidFill>
              </a:rPr>
              <a:t>Popper</a:t>
            </a:r>
            <a:r>
              <a:rPr lang="ro-RO" sz="1600" b="1" dirty="0"/>
              <a:t> devine mai </a:t>
            </a:r>
            <a:r>
              <a:rPr lang="ro-RO" sz="1600" b="1" dirty="0" smtClean="0"/>
              <a:t>problematică (mai contestabilă)</a:t>
            </a:r>
          </a:p>
          <a:p>
            <a:pPr lvl="3">
              <a:spcBef>
                <a:spcPts val="600"/>
              </a:spcBef>
              <a:buFont typeface="Wingdings" panose="05000000000000000000" pitchFamily="2" charset="2"/>
              <a:buChar char="§"/>
            </a:pPr>
            <a:r>
              <a:rPr lang="ro-RO" sz="1500" b="1" u="sng" dirty="0"/>
              <a:t>c</a:t>
            </a:r>
            <a:r>
              <a:rPr lang="ro-RO" sz="1500" b="1" u="sng" dirty="0" smtClean="0"/>
              <a:t>auza</a:t>
            </a:r>
            <a:r>
              <a:rPr lang="ro-RO" sz="1500" b="1" dirty="0" smtClean="0"/>
              <a:t>: avocații și adversarii ipotezei care a generat condiția CP nu vor cădea de acord asupra justificării alegerii factorilor cauzali omiși; de asemenea, nu vor cădea de acord asupra relevanței testării </a:t>
            </a:r>
            <a:r>
              <a:rPr lang="ro-RO" sz="1500" b="1" dirty="0" err="1" smtClean="0"/>
              <a:t>factuale</a:t>
            </a:r>
            <a:r>
              <a:rPr lang="ro-RO" sz="1500" b="1" dirty="0" smtClean="0"/>
              <a:t>, tot pe baza semnificării diferite pe care ei o acordă factorilor cauzali omiși</a:t>
            </a:r>
            <a:endParaRPr lang="ro-RO" sz="1500" b="1" dirty="0"/>
          </a:p>
          <a:p>
            <a:pPr lvl="1">
              <a:spcBef>
                <a:spcPts val="600"/>
              </a:spcBef>
              <a:buFont typeface="Wingdings" panose="05000000000000000000" pitchFamily="2" charset="2"/>
              <a:buChar char="ü"/>
            </a:pPr>
            <a:r>
              <a:rPr lang="ro-RO" sz="1700" b="1" dirty="0" smtClean="0"/>
              <a:t>„</a:t>
            </a:r>
            <a:r>
              <a:rPr lang="ro-RO" sz="1700" b="1" i="1" dirty="0" smtClean="0"/>
              <a:t>rupe</a:t>
            </a:r>
            <a:r>
              <a:rPr lang="ro-RO" sz="1700" b="1" dirty="0" smtClean="0"/>
              <a:t>”, în mod ireversibil, </a:t>
            </a:r>
            <a:r>
              <a:rPr lang="ro-RO" sz="1700" b="1" u="sng" dirty="0" smtClean="0"/>
              <a:t>țesătura cauzală </a:t>
            </a:r>
            <a:r>
              <a:rPr lang="ro-RO" sz="1700" b="1" dirty="0" smtClean="0"/>
              <a:t>și condițională a fenomenului studiat</a:t>
            </a:r>
          </a:p>
          <a:p>
            <a:pPr lvl="2">
              <a:spcBef>
                <a:spcPts val="600"/>
              </a:spcBef>
              <a:buFont typeface="Wingdings" panose="05000000000000000000" pitchFamily="2" charset="2"/>
              <a:buChar char="Ø"/>
            </a:pPr>
            <a:r>
              <a:rPr lang="ro-RO" sz="1600" b="1" dirty="0"/>
              <a:t>d</a:t>
            </a:r>
            <a:r>
              <a:rPr lang="ro-RO" sz="1600" b="1" dirty="0" smtClean="0"/>
              <a:t>e fapt, prin aplicarea condiției CP, se cercetează, pur și simplu, un alt fenomen decât cel intenționat (sau, în cel mai bun caz, o versiune ireductibilă a acestuia)</a:t>
            </a:r>
          </a:p>
          <a:p>
            <a:pPr lvl="2">
              <a:spcBef>
                <a:spcPts val="600"/>
              </a:spcBef>
              <a:buFont typeface="Wingdings" panose="05000000000000000000" pitchFamily="2" charset="2"/>
              <a:buChar char="Ø"/>
            </a:pPr>
            <a:r>
              <a:rPr lang="ro-RO" sz="1600" b="1" dirty="0" smtClean="0"/>
              <a:t>există, aici, o sugestie interesantă de </a:t>
            </a:r>
            <a:r>
              <a:rPr lang="ro-RO" sz="1600" b="1" i="1" dirty="0" smtClean="0"/>
              <a:t>entropie</a:t>
            </a:r>
            <a:r>
              <a:rPr lang="ro-RO" sz="1600" b="1" dirty="0" smtClean="0"/>
              <a:t> sui generis (am putea s-o numim entropie metodologică), a condiției CP</a:t>
            </a:r>
          </a:p>
          <a:p>
            <a:pPr lvl="1">
              <a:spcBef>
                <a:spcPts val="600"/>
              </a:spcBef>
              <a:buFont typeface="Wingdings" panose="05000000000000000000" pitchFamily="2" charset="2"/>
              <a:buChar char="ü"/>
            </a:pPr>
            <a:r>
              <a:rPr lang="ro-RO" sz="1700" b="1" i="1" dirty="0" smtClean="0"/>
              <a:t>generează</a:t>
            </a:r>
            <a:r>
              <a:rPr lang="ro-RO" sz="1700" b="1" dirty="0" smtClean="0"/>
              <a:t>, în mod contingent, o </a:t>
            </a:r>
            <a:r>
              <a:rPr lang="ro-RO" sz="1700" b="1" u="sng" dirty="0" smtClean="0"/>
              <a:t>inducție</a:t>
            </a:r>
            <a:r>
              <a:rPr lang="ro-RO" sz="1700" b="1" dirty="0" smtClean="0"/>
              <a:t> sui generis, catastrofală pentru cunoaștere</a:t>
            </a:r>
          </a:p>
          <a:p>
            <a:pPr lvl="2">
              <a:spcBef>
                <a:spcPts val="600"/>
              </a:spcBef>
              <a:buFont typeface="Wingdings" panose="05000000000000000000" pitchFamily="2" charset="2"/>
              <a:buChar char="Ø"/>
            </a:pPr>
            <a:r>
              <a:rPr lang="ro-RO" sz="1600" b="1" dirty="0"/>
              <a:t>a</a:t>
            </a:r>
            <a:r>
              <a:rPr lang="ro-RO" sz="1600" b="1" dirty="0" smtClean="0"/>
              <a:t>plicarea repetată a condiției CP conduce la generalizări „ilegale”</a:t>
            </a:r>
          </a:p>
          <a:p>
            <a:pPr lvl="1">
              <a:spcBef>
                <a:spcPts val="600"/>
              </a:spcBef>
              <a:buFont typeface="Wingdings" panose="05000000000000000000" pitchFamily="2" charset="2"/>
              <a:buChar char="ü"/>
            </a:pPr>
            <a:r>
              <a:rPr lang="ro-RO" sz="1700" b="1" i="1" dirty="0"/>
              <a:t>d</a:t>
            </a:r>
            <a:r>
              <a:rPr lang="ro-RO" sz="1700" b="1" i="1" dirty="0" smtClean="0"/>
              <a:t>istruge</a:t>
            </a:r>
            <a:r>
              <a:rPr lang="ro-RO" sz="1700" b="1" dirty="0" smtClean="0"/>
              <a:t> </a:t>
            </a:r>
            <a:r>
              <a:rPr lang="ro-RO" sz="1700" b="1" u="sng" dirty="0" smtClean="0"/>
              <a:t>simetria</a:t>
            </a:r>
            <a:r>
              <a:rPr lang="ro-RO" sz="1700" b="1" dirty="0" smtClean="0"/>
              <a:t> dintre explicație și predicție</a:t>
            </a:r>
          </a:p>
          <a:p>
            <a:pPr lvl="2">
              <a:spcBef>
                <a:spcPts val="600"/>
              </a:spcBef>
              <a:buFont typeface="Wingdings" panose="05000000000000000000" pitchFamily="2" charset="2"/>
              <a:buChar char="Ø"/>
            </a:pPr>
            <a:r>
              <a:rPr lang="ro-RO" sz="1600" b="1" dirty="0"/>
              <a:t>r</a:t>
            </a:r>
            <a:r>
              <a:rPr lang="ro-RO" sz="1600" b="1" dirty="0" smtClean="0"/>
              <a:t>ezultatul obținut prin aplicarea condiției CP nu este unul proiectabil (or, non-</a:t>
            </a:r>
            <a:r>
              <a:rPr lang="ro-RO" sz="1600" b="1" dirty="0" err="1" smtClean="0"/>
              <a:t>proiectabilitatea</a:t>
            </a:r>
            <a:r>
              <a:rPr lang="ro-RO" sz="1600" b="1" dirty="0" smtClean="0"/>
              <a:t> compromite predicția – </a:t>
            </a:r>
            <a:r>
              <a:rPr lang="ro-RO" sz="1600" b="1" i="1" dirty="0" err="1" smtClean="0">
                <a:solidFill>
                  <a:srgbClr val="00B050"/>
                </a:solidFill>
              </a:rPr>
              <a:t>Goodman</a:t>
            </a:r>
            <a:r>
              <a:rPr lang="ro-RO" sz="1600" b="1" dirty="0" smtClean="0"/>
              <a:t>, </a:t>
            </a:r>
            <a:r>
              <a:rPr lang="ro-RO" sz="1600" b="1" i="1" dirty="0" err="1" smtClean="0">
                <a:solidFill>
                  <a:srgbClr val="00B050"/>
                </a:solidFill>
              </a:rPr>
              <a:t>Quine</a:t>
            </a:r>
            <a:r>
              <a:rPr lang="ro-RO" sz="1600" b="1" dirty="0" smtClean="0"/>
              <a:t>)</a:t>
            </a:r>
          </a:p>
          <a:p>
            <a:pPr marL="914400" lvl="2" indent="0">
              <a:spcBef>
                <a:spcPts val="600"/>
              </a:spcBef>
              <a:buNone/>
            </a:pPr>
            <a:r>
              <a:rPr lang="ro-RO" sz="1600" b="1" u="sng" dirty="0" smtClean="0">
                <a:solidFill>
                  <a:srgbClr val="FF0000"/>
                </a:solidFill>
              </a:rPr>
              <a:t>NB</a:t>
            </a:r>
            <a:r>
              <a:rPr lang="ro-RO" sz="1600" b="1" dirty="0" smtClean="0"/>
              <a:t>: un rezultat este proiectabil dacă este o bază sigură pentru inducția „de bun simț”</a:t>
            </a:r>
            <a:endParaRPr lang="ro-RO" sz="1600" b="1" dirty="0"/>
          </a:p>
        </p:txBody>
      </p:sp>
      <p:sp>
        <p:nvSpPr>
          <p:cNvPr id="4" name="Footer Placeholder 3"/>
          <p:cNvSpPr>
            <a:spLocks noGrp="1"/>
          </p:cNvSpPr>
          <p:nvPr>
            <p:ph type="ftr" sz="quarter" idx="11"/>
          </p:nvPr>
        </p:nvSpPr>
        <p:spPr>
          <a:xfrm>
            <a:off x="2771800" y="6356350"/>
            <a:ext cx="3600400" cy="365125"/>
          </a:xfrm>
        </p:spPr>
        <p:txBody>
          <a:bodyPr/>
          <a:lstStyle/>
          <a:p>
            <a:r>
              <a:rPr lang="en-US" sz="1000" smtClean="0"/>
              <a:t>E. Dinga - READ - Conferința 2: Ceteris paribus</a:t>
            </a:r>
            <a:endParaRPr lang="ro-RO" sz="1000" dirty="0"/>
          </a:p>
        </p:txBody>
      </p:sp>
      <p:sp>
        <p:nvSpPr>
          <p:cNvPr id="5" name="Slide Number Placeholder 4"/>
          <p:cNvSpPr>
            <a:spLocks noGrp="1"/>
          </p:cNvSpPr>
          <p:nvPr>
            <p:ph type="sldNum" sz="quarter" idx="12"/>
          </p:nvPr>
        </p:nvSpPr>
        <p:spPr/>
        <p:txBody>
          <a:bodyPr/>
          <a:lstStyle/>
          <a:p>
            <a:fld id="{56AC564F-EEF6-42A1-885B-BCC2528F4403}" type="slidenum">
              <a:rPr lang="en-GB" sz="1000" smtClean="0"/>
              <a:t>11</a:t>
            </a:fld>
            <a:endParaRPr lang="en-GB" sz="1000" dirty="0"/>
          </a:p>
        </p:txBody>
      </p:sp>
      <p:sp>
        <p:nvSpPr>
          <p:cNvPr id="6" name="Date Placeholder 5"/>
          <p:cNvSpPr>
            <a:spLocks noGrp="1"/>
          </p:cNvSpPr>
          <p:nvPr>
            <p:ph type="dt" sz="half" idx="10"/>
          </p:nvPr>
        </p:nvSpPr>
        <p:spPr/>
        <p:txBody>
          <a:bodyPr/>
          <a:lstStyle/>
          <a:p>
            <a:fld id="{0C9E3B0A-BFD2-4F11-B28C-9B5E460A6D0E}" type="datetime1">
              <a:rPr lang="ro-RO" smtClean="0"/>
              <a:t>04.04.2015</a:t>
            </a:fld>
            <a:endParaRPr lang="ro-RO"/>
          </a:p>
        </p:txBody>
      </p:sp>
    </p:spTree>
    <p:extLst>
      <p:ext uri="{BB962C8B-B14F-4D97-AF65-F5344CB8AC3E}">
        <p14:creationId xmlns:p14="http://schemas.microsoft.com/office/powerpoint/2010/main" val="411921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3">
                                            <p:txEl>
                                              <p:pRg st="11" end="11"/>
                                            </p:txEl>
                                          </p:spTgt>
                                        </p:tgtEl>
                                        <p:attrNameLst>
                                          <p:attrName>style.visibility</p:attrName>
                                        </p:attrNameLst>
                                      </p:cBhvr>
                                      <p:to>
                                        <p:strVal val="visible"/>
                                      </p:to>
                                    </p:set>
                                    <p:anim calcmode="lin" valueType="num">
                                      <p:cBhvr additive="base">
                                        <p:cTn id="59" dur="500" fill="hold"/>
                                        <p:tgtEl>
                                          <p:spTgt spid="3">
                                            <p:txEl>
                                              <p:pRg st="11" end="11"/>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3">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575" y="764705"/>
            <a:ext cx="8568952" cy="504056"/>
          </a:xfrm>
        </p:spPr>
        <p:txBody>
          <a:bodyPr>
            <a:noAutofit/>
          </a:bodyPr>
          <a:lstStyle/>
          <a:p>
            <a:pPr>
              <a:spcBef>
                <a:spcPts val="4200"/>
              </a:spcBef>
            </a:pPr>
            <a:r>
              <a:rPr lang="ro-RO" sz="2000" b="1" dirty="0">
                <a:latin typeface="Arial Black" pitchFamily="34" charset="0"/>
              </a:rPr>
              <a:t>Analiza calitativă a conceptului </a:t>
            </a:r>
            <a:r>
              <a:rPr lang="ro-RO" sz="2000" b="1" dirty="0" smtClean="0">
                <a:latin typeface="Arial Black" pitchFamily="34" charset="0"/>
              </a:rPr>
              <a:t>CP </a:t>
            </a:r>
            <a:r>
              <a:rPr lang="ro-RO" sz="2000" b="1" dirty="0" smtClean="0">
                <a:solidFill>
                  <a:srgbClr val="00B0F0"/>
                </a:solidFill>
                <a:latin typeface="Arial Black" panose="020B0A04020102020204" pitchFamily="34" charset="0"/>
              </a:rPr>
              <a:t>(3/3</a:t>
            </a:r>
            <a:r>
              <a:rPr lang="ro-RO" sz="2000" b="1" dirty="0">
                <a:solidFill>
                  <a:srgbClr val="00B0F0"/>
                </a:solidFill>
                <a:latin typeface="Arial Black" panose="020B0A04020102020204" pitchFamily="34" charset="0"/>
              </a:rPr>
              <a: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93405" y="1268761"/>
                <a:ext cx="8325293" cy="5112567"/>
              </a:xfrm>
            </p:spPr>
            <p:txBody>
              <a:bodyPr>
                <a:normAutofit/>
              </a:bodyPr>
              <a:lstStyle/>
              <a:p>
                <a:pPr>
                  <a:spcBef>
                    <a:spcPts val="700"/>
                  </a:spcBef>
                  <a:buClr>
                    <a:schemeClr val="tx1"/>
                  </a:buClr>
                </a:pPr>
                <a:r>
                  <a:rPr lang="ro-RO" sz="1800" b="1" dirty="0" smtClean="0">
                    <a:solidFill>
                      <a:srgbClr val="0070C0"/>
                    </a:solidFill>
                  </a:rPr>
                  <a:t>o formalizare conceptuală </a:t>
                </a:r>
                <a:r>
                  <a:rPr lang="ro-RO" sz="1800" b="1" dirty="0" smtClean="0"/>
                  <a:t>a </a:t>
                </a:r>
                <a:r>
                  <a:rPr lang="ro-RO" sz="1800" b="1" dirty="0"/>
                  <a:t>condiției CP: </a:t>
                </a:r>
              </a:p>
              <a:p>
                <a:pPr lvl="1">
                  <a:spcBef>
                    <a:spcPts val="700"/>
                  </a:spcBef>
                  <a:buFont typeface="Wingdings" panose="05000000000000000000" pitchFamily="2" charset="2"/>
                  <a:buChar char="ü"/>
                </a:pPr>
                <a:r>
                  <a:rPr lang="ro-RO" sz="1700" b="1" dirty="0"/>
                  <a:t>f</a:t>
                </a:r>
                <a:r>
                  <a:rPr lang="ro-RO" sz="1700" b="1" dirty="0" smtClean="0"/>
                  <a:t>ie un fenomen </a:t>
                </a:r>
                <a14:m>
                  <m:oMath xmlns:m="http://schemas.openxmlformats.org/officeDocument/2006/math">
                    <m:r>
                      <a:rPr lang="ro-RO" sz="1700" b="1" i="1" smtClean="0">
                        <a:latin typeface="Cambria Math" panose="02040503050406030204" pitchFamily="18" charset="0"/>
                      </a:rPr>
                      <m:t>𝑭</m:t>
                    </m:r>
                  </m:oMath>
                </a14:m>
                <a:r>
                  <a:rPr lang="ro-RO" sz="1700" b="1" dirty="0" smtClean="0"/>
                  <a:t>, care depinde cauzal de un număr de </a:t>
                </a:r>
                <a14:m>
                  <m:oMath xmlns:m="http://schemas.openxmlformats.org/officeDocument/2006/math">
                    <m:r>
                      <a:rPr lang="ro-RO" sz="1700" b="1" i="1" smtClean="0">
                        <a:latin typeface="Cambria Math" panose="02040503050406030204" pitchFamily="18" charset="0"/>
                      </a:rPr>
                      <m:t>𝒏</m:t>
                    </m:r>
                  </m:oMath>
                </a14:m>
                <a:r>
                  <a:rPr lang="ro-RO" sz="1700" b="1" dirty="0" smtClean="0"/>
                  <a:t> factori, </a:t>
                </a:r>
                <a14:m>
                  <m:oMath xmlns:m="http://schemas.openxmlformats.org/officeDocument/2006/math">
                    <m:sSub>
                      <m:sSubPr>
                        <m:ctrlPr>
                          <a:rPr lang="ro-RO" sz="1700" b="1" i="1" smtClean="0">
                            <a:latin typeface="Cambria Math" panose="02040503050406030204" pitchFamily="18" charset="0"/>
                          </a:rPr>
                        </m:ctrlPr>
                      </m:sSubPr>
                      <m:e>
                        <m:r>
                          <a:rPr lang="ro-RO" sz="1700" b="1" i="1" smtClean="0">
                            <a:latin typeface="Cambria Math" panose="02040503050406030204" pitchFamily="18" charset="0"/>
                          </a:rPr>
                          <m:t>𝒇</m:t>
                        </m:r>
                      </m:e>
                      <m:sub>
                        <m:r>
                          <a:rPr lang="ro-RO" sz="1700" b="1" i="1" smtClean="0">
                            <a:latin typeface="Cambria Math" panose="02040503050406030204" pitchFamily="18" charset="0"/>
                          </a:rPr>
                          <m:t>𝒊</m:t>
                        </m:r>
                      </m:sub>
                    </m:sSub>
                  </m:oMath>
                </a14:m>
                <a:r>
                  <a:rPr lang="ro-RO" sz="1700" b="1" dirty="0" smtClean="0"/>
                  <a:t>, cu </a:t>
                </a:r>
                <a14:m>
                  <m:oMath xmlns:m="http://schemas.openxmlformats.org/officeDocument/2006/math">
                    <m:r>
                      <a:rPr lang="ro-RO" sz="1700" b="1" i="1" smtClean="0">
                        <a:latin typeface="Cambria Math" panose="02040503050406030204" pitchFamily="18" charset="0"/>
                      </a:rPr>
                      <m:t>𝒊</m:t>
                    </m:r>
                    <m:r>
                      <a:rPr lang="ro-RO" sz="1700" b="1" i="1" smtClean="0">
                        <a:latin typeface="Cambria Math" panose="02040503050406030204" pitchFamily="18" charset="0"/>
                      </a:rPr>
                      <m:t>=</m:t>
                    </m:r>
                    <m:acc>
                      <m:accPr>
                        <m:chr m:val="̅"/>
                        <m:ctrlPr>
                          <a:rPr lang="ro-RO" sz="1700" b="1" i="1" smtClean="0">
                            <a:latin typeface="Cambria Math" panose="02040503050406030204" pitchFamily="18" charset="0"/>
                          </a:rPr>
                        </m:ctrlPr>
                      </m:accPr>
                      <m:e>
                        <m:r>
                          <a:rPr lang="ro-RO" sz="1700" b="1" i="1" smtClean="0">
                            <a:latin typeface="Cambria Math" panose="02040503050406030204" pitchFamily="18" charset="0"/>
                          </a:rPr>
                          <m:t>𝟏</m:t>
                        </m:r>
                        <m:r>
                          <a:rPr lang="ro-RO" sz="1700" b="1" i="1" smtClean="0">
                            <a:latin typeface="Cambria Math" panose="02040503050406030204" pitchFamily="18" charset="0"/>
                          </a:rPr>
                          <m:t>,</m:t>
                        </m:r>
                        <m:r>
                          <a:rPr lang="ro-RO" sz="1700" b="1" i="1" smtClean="0">
                            <a:latin typeface="Cambria Math" panose="02040503050406030204" pitchFamily="18" charset="0"/>
                          </a:rPr>
                          <m:t>𝒏</m:t>
                        </m:r>
                      </m:e>
                    </m:acc>
                  </m:oMath>
                </a14:m>
                <a:endParaRPr lang="ro-RO" sz="1700" b="1" dirty="0" smtClean="0"/>
              </a:p>
              <a:p>
                <a:pPr lvl="1">
                  <a:spcBef>
                    <a:spcPts val="700"/>
                  </a:spcBef>
                  <a:buFont typeface="Wingdings" panose="05000000000000000000" pitchFamily="2" charset="2"/>
                  <a:buChar char="ü"/>
                </a:pPr>
                <a:r>
                  <a:rPr lang="ro-RO" sz="1700" b="1" dirty="0"/>
                  <a:t>f</a:t>
                </a:r>
                <a:r>
                  <a:rPr lang="ro-RO" sz="1700" b="1" dirty="0" smtClean="0"/>
                  <a:t>ie o ipoteză/conjectură cu privire la o anumită stare a lui </a:t>
                </a:r>
                <a14:m>
                  <m:oMath xmlns:m="http://schemas.openxmlformats.org/officeDocument/2006/math">
                    <m:r>
                      <a:rPr lang="ro-RO" sz="1700" b="1" i="1">
                        <a:latin typeface="Cambria Math" panose="02040503050406030204" pitchFamily="18" charset="0"/>
                      </a:rPr>
                      <m:t>𝑭</m:t>
                    </m:r>
                  </m:oMath>
                </a14:m>
                <a:r>
                  <a:rPr lang="ro-RO" sz="1700" b="1" dirty="0" smtClean="0"/>
                  <a:t> (adică cu privire la un rezultat de cunoaștere privind </a:t>
                </a:r>
                <a14:m>
                  <m:oMath xmlns:m="http://schemas.openxmlformats.org/officeDocument/2006/math">
                    <m:r>
                      <a:rPr lang="ro-RO" sz="1700" b="1" i="1">
                        <a:latin typeface="Cambria Math" panose="02040503050406030204" pitchFamily="18" charset="0"/>
                      </a:rPr>
                      <m:t>𝑭</m:t>
                    </m:r>
                  </m:oMath>
                </a14:m>
                <a:r>
                  <a:rPr lang="ro-RO" sz="1700" b="1" dirty="0" smtClean="0"/>
                  <a:t>), </a:t>
                </a:r>
                <a14:m>
                  <m:oMath xmlns:m="http://schemas.openxmlformats.org/officeDocument/2006/math">
                    <m:r>
                      <a:rPr lang="ro-RO" sz="1700" b="1" i="1" smtClean="0">
                        <a:latin typeface="Cambria Math" panose="02040503050406030204" pitchFamily="18" charset="0"/>
                      </a:rPr>
                      <m:t>𝑯</m:t>
                    </m:r>
                  </m:oMath>
                </a14:m>
                <a:endParaRPr lang="ro-RO" sz="1700" b="1" dirty="0" smtClean="0"/>
              </a:p>
              <a:p>
                <a:pPr lvl="1">
                  <a:spcBef>
                    <a:spcPts val="700"/>
                  </a:spcBef>
                  <a:buFont typeface="Wingdings" panose="05000000000000000000" pitchFamily="2" charset="2"/>
                  <a:buChar char="ü"/>
                </a:pPr>
                <a:r>
                  <a:rPr lang="ro-RO" sz="1700" b="1" dirty="0"/>
                  <a:t>f</a:t>
                </a:r>
                <a:r>
                  <a:rPr lang="ro-RO" sz="1700" b="1" dirty="0" smtClean="0"/>
                  <a:t>ie un număr </a:t>
                </a:r>
                <a14:m>
                  <m:oMath xmlns:m="http://schemas.openxmlformats.org/officeDocument/2006/math">
                    <m:r>
                      <a:rPr lang="ro-RO" sz="1700" b="1" i="1" smtClean="0">
                        <a:latin typeface="Cambria Math" panose="02040503050406030204" pitchFamily="18" charset="0"/>
                      </a:rPr>
                      <m:t>𝒌</m:t>
                    </m:r>
                  </m:oMath>
                </a14:m>
                <a:r>
                  <a:rPr lang="ro-RO" sz="1700" b="1" dirty="0" smtClean="0"/>
                  <a:t> de factori cauzali pe care ipoteza/conjectura </a:t>
                </a:r>
                <a:r>
                  <a:rPr lang="ro-RO" sz="1700" b="1" dirty="0"/>
                  <a:t>î</a:t>
                </a:r>
                <a:r>
                  <a:rPr lang="ro-RO" sz="1700" b="1" dirty="0" smtClean="0"/>
                  <a:t>i consideră constanți, deci a nu intra </a:t>
                </a:r>
                <a:r>
                  <a:rPr lang="ro-RO" sz="1700" b="1" dirty="0"/>
                  <a:t>î</a:t>
                </a:r>
                <a:r>
                  <a:rPr lang="ro-RO" sz="1700" b="1" dirty="0" smtClean="0"/>
                  <a:t>n cauzalitatea „de bază” a fenomenului </a:t>
                </a:r>
                <a14:m>
                  <m:oMath xmlns:m="http://schemas.openxmlformats.org/officeDocument/2006/math">
                    <m:r>
                      <a:rPr lang="ro-RO" sz="1700" b="1" i="1">
                        <a:latin typeface="Cambria Math" panose="02040503050406030204" pitchFamily="18" charset="0"/>
                      </a:rPr>
                      <m:t>𝑭</m:t>
                    </m:r>
                  </m:oMath>
                </a14:m>
                <a:endParaRPr lang="ro-RO" sz="1700" b="1" dirty="0" smtClean="0"/>
              </a:p>
              <a:p>
                <a:pPr lvl="1">
                  <a:spcBef>
                    <a:spcPts val="700"/>
                  </a:spcBef>
                  <a:buFont typeface="Wingdings" panose="05000000000000000000" pitchFamily="2" charset="2"/>
                  <a:buChar char="ü"/>
                </a:pPr>
                <a:r>
                  <a:rPr lang="ro-RO" sz="1700" b="1" dirty="0"/>
                  <a:t>a</a:t>
                </a:r>
                <a:r>
                  <a:rPr lang="ro-RO" sz="1700" b="1" dirty="0" smtClean="0"/>
                  <a:t>tunci, condiția </a:t>
                </a:r>
                <a14:m>
                  <m:oMath xmlns:m="http://schemas.openxmlformats.org/officeDocument/2006/math">
                    <m:r>
                      <a:rPr lang="ro-RO" sz="1700" b="1" i="1" smtClean="0">
                        <a:latin typeface="Cambria Math" panose="02040503050406030204" pitchFamily="18" charset="0"/>
                      </a:rPr>
                      <m:t>𝑪𝑷</m:t>
                    </m:r>
                  </m:oMath>
                </a14:m>
                <a:r>
                  <a:rPr lang="ro-RO" sz="1700" b="1" dirty="0" smtClean="0"/>
                  <a:t> asociată ipotezei/conjecturii este </a:t>
                </a:r>
                <a14:m>
                  <m:oMath xmlns:m="http://schemas.openxmlformats.org/officeDocument/2006/math">
                    <m:r>
                      <a:rPr lang="ro-RO" sz="1700" b="1" i="1" smtClean="0">
                        <a:latin typeface="Cambria Math" panose="02040503050406030204" pitchFamily="18" charset="0"/>
                      </a:rPr>
                      <m:t>𝑪𝑷</m:t>
                    </m:r>
                    <m:r>
                      <a:rPr lang="ro-RO" sz="1700" b="1" i="1" smtClean="0">
                        <a:latin typeface="Cambria Math" panose="02040503050406030204" pitchFamily="18" charset="0"/>
                      </a:rPr>
                      <m:t>=</m:t>
                    </m:r>
                    <m:r>
                      <a:rPr lang="ro-RO" sz="1700" b="1" i="1" smtClean="0">
                        <a:latin typeface="Cambria Math" panose="02040503050406030204" pitchFamily="18" charset="0"/>
                      </a:rPr>
                      <m:t>𝒉</m:t>
                    </m:r>
                    <m:r>
                      <a:rPr lang="ro-RO" sz="1700" b="1" i="1" smtClean="0">
                        <a:latin typeface="Cambria Math" panose="02040503050406030204" pitchFamily="18" charset="0"/>
                      </a:rPr>
                      <m:t> (</m:t>
                    </m:r>
                    <m:sSub>
                      <m:sSubPr>
                        <m:ctrlPr>
                          <a:rPr lang="ro-RO" sz="1700" b="1" i="1" smtClean="0">
                            <a:latin typeface="Cambria Math" panose="02040503050406030204" pitchFamily="18" charset="0"/>
                          </a:rPr>
                        </m:ctrlPr>
                      </m:sSubPr>
                      <m:e>
                        <m:r>
                          <a:rPr lang="ro-RO" sz="1700" b="1" i="1" smtClean="0">
                            <a:latin typeface="Cambria Math" panose="02040503050406030204" pitchFamily="18" charset="0"/>
                          </a:rPr>
                          <m:t>𝒇</m:t>
                        </m:r>
                      </m:e>
                      <m:sub>
                        <m:r>
                          <a:rPr lang="ro-RO" sz="1700" b="1" i="1" smtClean="0">
                            <a:latin typeface="Cambria Math" panose="02040503050406030204" pitchFamily="18" charset="0"/>
                          </a:rPr>
                          <m:t>𝟏</m:t>
                        </m:r>
                      </m:sub>
                    </m:sSub>
                    <m:r>
                      <a:rPr lang="ro-RO" sz="1700" b="1" i="1" smtClean="0">
                        <a:latin typeface="Cambria Math" panose="02040503050406030204" pitchFamily="18" charset="0"/>
                      </a:rPr>
                      <m:t>, </m:t>
                    </m:r>
                    <m:sSub>
                      <m:sSubPr>
                        <m:ctrlPr>
                          <a:rPr lang="ro-RO" sz="1700" b="1" i="1" smtClean="0">
                            <a:latin typeface="Cambria Math" panose="02040503050406030204" pitchFamily="18" charset="0"/>
                          </a:rPr>
                        </m:ctrlPr>
                      </m:sSubPr>
                      <m:e>
                        <m:r>
                          <a:rPr lang="ro-RO" sz="1700" b="1" i="1" smtClean="0">
                            <a:latin typeface="Cambria Math" panose="02040503050406030204" pitchFamily="18" charset="0"/>
                          </a:rPr>
                          <m:t>𝒇</m:t>
                        </m:r>
                      </m:e>
                      <m:sub>
                        <m:r>
                          <a:rPr lang="ro-RO" sz="1700" b="1" i="1" smtClean="0">
                            <a:latin typeface="Cambria Math" panose="02040503050406030204" pitchFamily="18" charset="0"/>
                          </a:rPr>
                          <m:t>𝟐</m:t>
                        </m:r>
                      </m:sub>
                    </m:sSub>
                    <m:r>
                      <a:rPr lang="ro-RO" sz="1700" b="1" i="1" smtClean="0">
                        <a:latin typeface="Cambria Math" panose="02040503050406030204" pitchFamily="18" charset="0"/>
                      </a:rPr>
                      <m:t>,…, </m:t>
                    </m:r>
                    <m:sSub>
                      <m:sSubPr>
                        <m:ctrlPr>
                          <a:rPr lang="ro-RO" sz="1700" b="1" i="1" smtClean="0">
                            <a:latin typeface="Cambria Math" panose="02040503050406030204" pitchFamily="18" charset="0"/>
                          </a:rPr>
                        </m:ctrlPr>
                      </m:sSubPr>
                      <m:e>
                        <m:r>
                          <a:rPr lang="ro-RO" sz="1700" b="1" i="1" smtClean="0">
                            <a:latin typeface="Cambria Math" panose="02040503050406030204" pitchFamily="18" charset="0"/>
                          </a:rPr>
                          <m:t>𝒇</m:t>
                        </m:r>
                      </m:e>
                      <m:sub>
                        <m:r>
                          <a:rPr lang="ro-RO" sz="1700" b="1" i="1" smtClean="0">
                            <a:latin typeface="Cambria Math" panose="02040503050406030204" pitchFamily="18" charset="0"/>
                          </a:rPr>
                          <m:t>𝒏</m:t>
                        </m:r>
                        <m:r>
                          <a:rPr lang="ro-RO" sz="1700" b="1" i="1" smtClean="0">
                            <a:latin typeface="Cambria Math" panose="02040503050406030204" pitchFamily="18" charset="0"/>
                          </a:rPr>
                          <m:t>−</m:t>
                        </m:r>
                        <m:r>
                          <a:rPr lang="ro-RO" sz="1700" b="1" i="1" smtClean="0">
                            <a:latin typeface="Cambria Math" panose="02040503050406030204" pitchFamily="18" charset="0"/>
                          </a:rPr>
                          <m:t>𝒌</m:t>
                        </m:r>
                      </m:sub>
                    </m:sSub>
                    <m:r>
                      <a:rPr lang="ro-RO" sz="1700" b="1" i="1" smtClean="0">
                        <a:latin typeface="Cambria Math" panose="02040503050406030204" pitchFamily="18" charset="0"/>
                      </a:rPr>
                      <m:t>)</m:t>
                    </m:r>
                  </m:oMath>
                </a14:m>
                <a:r>
                  <a:rPr lang="ro-RO" sz="1700" b="1" dirty="0" smtClean="0"/>
                  <a:t>, după o reordonare a factorilor cauzali rămași după omiterea celor </a:t>
                </a:r>
                <a14:m>
                  <m:oMath xmlns:m="http://schemas.openxmlformats.org/officeDocument/2006/math">
                    <m:r>
                      <a:rPr lang="ro-RO" sz="1700" b="1" i="1" smtClean="0">
                        <a:latin typeface="Cambria Math" panose="02040503050406030204" pitchFamily="18" charset="0"/>
                      </a:rPr>
                      <m:t>𝒌</m:t>
                    </m:r>
                  </m:oMath>
                </a14:m>
                <a:r>
                  <a:rPr lang="ro-RO" sz="1700" b="1" dirty="0" smtClean="0"/>
                  <a:t> factori</a:t>
                </a:r>
              </a:p>
              <a:p>
                <a:pPr lvl="1">
                  <a:spcBef>
                    <a:spcPts val="700"/>
                  </a:spcBef>
                  <a:buFont typeface="Wingdings" panose="05000000000000000000" pitchFamily="2" charset="2"/>
                  <a:buChar char="ü"/>
                </a:pPr>
                <a:r>
                  <a:rPr lang="ro-RO" sz="1700" b="1" dirty="0"/>
                  <a:t>f</a:t>
                </a:r>
                <a:r>
                  <a:rPr lang="ro-RO" sz="1700" b="1" dirty="0" smtClean="0"/>
                  <a:t>ie </a:t>
                </a:r>
                <a14:m>
                  <m:oMath xmlns:m="http://schemas.openxmlformats.org/officeDocument/2006/math">
                    <m:r>
                      <a:rPr lang="ro-RO" sz="1700" b="1" i="1" smtClean="0">
                        <a:latin typeface="Cambria Math" panose="02040503050406030204" pitchFamily="18" charset="0"/>
                      </a:rPr>
                      <m:t>𝑹</m:t>
                    </m:r>
                    <m:d>
                      <m:dPr>
                        <m:ctrlPr>
                          <a:rPr lang="ro-RO" sz="1700" b="1" i="1" smtClean="0">
                            <a:latin typeface="Cambria Math" panose="02040503050406030204" pitchFamily="18" charset="0"/>
                          </a:rPr>
                        </m:ctrlPr>
                      </m:dPr>
                      <m:e>
                        <m:r>
                          <a:rPr lang="ro-RO" sz="1700" b="1" i="1" smtClean="0">
                            <a:latin typeface="Cambria Math" panose="02040503050406030204" pitchFamily="18" charset="0"/>
                          </a:rPr>
                          <m:t>𝑯</m:t>
                        </m:r>
                        <m:r>
                          <a:rPr lang="ro-RO" sz="1700" b="1" i="1" smtClean="0">
                            <a:latin typeface="Cambria Math" panose="02040503050406030204" pitchFamily="18" charset="0"/>
                          </a:rPr>
                          <m:t>,</m:t>
                        </m:r>
                        <m:r>
                          <a:rPr lang="ro-RO" sz="1700" b="1" i="1" smtClean="0">
                            <a:latin typeface="Cambria Math" panose="02040503050406030204" pitchFamily="18" charset="0"/>
                          </a:rPr>
                          <m:t>𝑪𝑷</m:t>
                        </m:r>
                        <m:d>
                          <m:dPr>
                            <m:ctrlPr>
                              <a:rPr lang="ro-RO" sz="1700" b="1" i="1" smtClean="0">
                                <a:latin typeface="Cambria Math" panose="02040503050406030204" pitchFamily="18" charset="0"/>
                              </a:rPr>
                            </m:ctrlPr>
                          </m:dPr>
                          <m:e>
                            <m:r>
                              <a:rPr lang="ro-RO" sz="1700" b="1" i="1" smtClean="0">
                                <a:latin typeface="Cambria Math" panose="02040503050406030204" pitchFamily="18" charset="0"/>
                              </a:rPr>
                              <m:t>𝑯</m:t>
                            </m:r>
                          </m:e>
                        </m:d>
                      </m:e>
                    </m:d>
                  </m:oMath>
                </a14:m>
                <a:r>
                  <a:rPr lang="ro-RO" sz="1700" b="1" dirty="0" smtClean="0"/>
                  <a:t> rezultatul „prezis” de ipoteza </a:t>
                </a:r>
                <a14:m>
                  <m:oMath xmlns:m="http://schemas.openxmlformats.org/officeDocument/2006/math">
                    <m:r>
                      <a:rPr lang="ro-RO" sz="1700" b="1" i="1" smtClean="0">
                        <a:latin typeface="Cambria Math" panose="02040503050406030204" pitchFamily="18" charset="0"/>
                      </a:rPr>
                      <m:t>𝑯</m:t>
                    </m:r>
                  </m:oMath>
                </a14:m>
                <a:r>
                  <a:rPr lang="ro-RO" sz="1700" b="1" dirty="0" smtClean="0"/>
                  <a:t> și obținut prin aplicarea condiției </a:t>
                </a:r>
                <a14:m>
                  <m:oMath xmlns:m="http://schemas.openxmlformats.org/officeDocument/2006/math">
                    <m:r>
                      <a:rPr lang="ro-RO" sz="1700" b="1" i="1" smtClean="0">
                        <a:latin typeface="Cambria Math" panose="02040503050406030204" pitchFamily="18" charset="0"/>
                      </a:rPr>
                      <m:t>𝑪𝑷</m:t>
                    </m:r>
                    <m:d>
                      <m:dPr>
                        <m:ctrlPr>
                          <a:rPr lang="ro-RO" sz="1700" b="1" i="1" smtClean="0">
                            <a:latin typeface="Cambria Math" panose="02040503050406030204" pitchFamily="18" charset="0"/>
                          </a:rPr>
                        </m:ctrlPr>
                      </m:dPr>
                      <m:e>
                        <m:r>
                          <a:rPr lang="ro-RO" sz="1700" b="1" i="1" smtClean="0">
                            <a:latin typeface="Cambria Math" panose="02040503050406030204" pitchFamily="18" charset="0"/>
                          </a:rPr>
                          <m:t>𝑯</m:t>
                        </m:r>
                      </m:e>
                    </m:d>
                  </m:oMath>
                </a14:m>
                <a:r>
                  <a:rPr lang="ro-RO" sz="1700" b="1" dirty="0" smtClean="0"/>
                  <a:t>; evident </a:t>
                </a:r>
                <a14:m>
                  <m:oMath xmlns:m="http://schemas.openxmlformats.org/officeDocument/2006/math">
                    <m:r>
                      <a:rPr lang="ro-RO" sz="1700" b="1" i="1">
                        <a:latin typeface="Cambria Math" panose="02040503050406030204" pitchFamily="18" charset="0"/>
                      </a:rPr>
                      <m:t>𝑹</m:t>
                    </m:r>
                    <m:d>
                      <m:dPr>
                        <m:ctrlPr>
                          <a:rPr lang="ro-RO" sz="1700" b="1" i="1">
                            <a:latin typeface="Cambria Math" panose="02040503050406030204" pitchFamily="18" charset="0"/>
                          </a:rPr>
                        </m:ctrlPr>
                      </m:dPr>
                      <m:e>
                        <m:r>
                          <a:rPr lang="ro-RO" sz="1700" b="1" i="1">
                            <a:latin typeface="Cambria Math" panose="02040503050406030204" pitchFamily="18" charset="0"/>
                          </a:rPr>
                          <m:t>𝑯</m:t>
                        </m:r>
                        <m:r>
                          <a:rPr lang="ro-RO" sz="1700" b="1" i="1">
                            <a:latin typeface="Cambria Math" panose="02040503050406030204" pitchFamily="18" charset="0"/>
                          </a:rPr>
                          <m:t>,</m:t>
                        </m:r>
                        <m:r>
                          <a:rPr lang="ro-RO" sz="1700" b="1" i="1">
                            <a:latin typeface="Cambria Math" panose="02040503050406030204" pitchFamily="18" charset="0"/>
                          </a:rPr>
                          <m:t>𝑪𝑷</m:t>
                        </m:r>
                        <m:d>
                          <m:dPr>
                            <m:ctrlPr>
                              <a:rPr lang="ro-RO" sz="1700" b="1" i="1">
                                <a:latin typeface="Cambria Math" panose="02040503050406030204" pitchFamily="18" charset="0"/>
                              </a:rPr>
                            </m:ctrlPr>
                          </m:dPr>
                          <m:e>
                            <m:r>
                              <a:rPr lang="ro-RO" sz="1700" b="1" i="1">
                                <a:latin typeface="Cambria Math" panose="02040503050406030204" pitchFamily="18" charset="0"/>
                              </a:rPr>
                              <m:t>𝑯</m:t>
                            </m:r>
                          </m:e>
                        </m:d>
                      </m:e>
                    </m:d>
                    <m:r>
                      <a:rPr lang="ro-RO" sz="1700" b="1" i="1" smtClean="0">
                        <a:latin typeface="Cambria Math" panose="02040503050406030204" pitchFamily="18" charset="0"/>
                      </a:rPr>
                      <m:t>=</m:t>
                    </m:r>
                    <m:r>
                      <a:rPr lang="ro-RO" sz="1700" b="1" i="1" smtClean="0">
                        <a:latin typeface="Cambria Math" panose="02040503050406030204" pitchFamily="18" charset="0"/>
                      </a:rPr>
                      <m:t>𝒈</m:t>
                    </m:r>
                    <m:d>
                      <m:dPr>
                        <m:ctrlPr>
                          <a:rPr lang="ro-RO" sz="1700" b="1" i="1" smtClean="0">
                            <a:latin typeface="Cambria Math" panose="02040503050406030204" pitchFamily="18" charset="0"/>
                          </a:rPr>
                        </m:ctrlPr>
                      </m:dPr>
                      <m:e>
                        <m:sSub>
                          <m:sSubPr>
                            <m:ctrlPr>
                              <a:rPr lang="ro-RO" sz="1700" b="1" i="1">
                                <a:latin typeface="Cambria Math" panose="02040503050406030204" pitchFamily="18" charset="0"/>
                              </a:rPr>
                            </m:ctrlPr>
                          </m:sSubPr>
                          <m:e>
                            <m:r>
                              <a:rPr lang="ro-RO" sz="1700" b="1" i="1">
                                <a:latin typeface="Cambria Math" panose="02040503050406030204" pitchFamily="18" charset="0"/>
                              </a:rPr>
                              <m:t>𝒇</m:t>
                            </m:r>
                          </m:e>
                          <m:sub>
                            <m:r>
                              <a:rPr lang="ro-RO" sz="1700" b="1" i="1">
                                <a:latin typeface="Cambria Math" panose="02040503050406030204" pitchFamily="18" charset="0"/>
                              </a:rPr>
                              <m:t>𝟏</m:t>
                            </m:r>
                          </m:sub>
                        </m:sSub>
                        <m:r>
                          <a:rPr lang="ro-RO" sz="1700" b="1" i="1">
                            <a:latin typeface="Cambria Math" panose="02040503050406030204" pitchFamily="18" charset="0"/>
                          </a:rPr>
                          <m:t>, </m:t>
                        </m:r>
                        <m:sSub>
                          <m:sSubPr>
                            <m:ctrlPr>
                              <a:rPr lang="ro-RO" sz="1700" b="1" i="1">
                                <a:latin typeface="Cambria Math" panose="02040503050406030204" pitchFamily="18" charset="0"/>
                              </a:rPr>
                            </m:ctrlPr>
                          </m:sSubPr>
                          <m:e>
                            <m:r>
                              <a:rPr lang="ro-RO" sz="1700" b="1" i="1">
                                <a:latin typeface="Cambria Math" panose="02040503050406030204" pitchFamily="18" charset="0"/>
                              </a:rPr>
                              <m:t>𝒇</m:t>
                            </m:r>
                          </m:e>
                          <m:sub>
                            <m:r>
                              <a:rPr lang="ro-RO" sz="1700" b="1" i="1">
                                <a:latin typeface="Cambria Math" panose="02040503050406030204" pitchFamily="18" charset="0"/>
                              </a:rPr>
                              <m:t>𝟐</m:t>
                            </m:r>
                          </m:sub>
                        </m:sSub>
                        <m:r>
                          <a:rPr lang="ro-RO" sz="1700" b="1" i="1">
                            <a:latin typeface="Cambria Math" panose="02040503050406030204" pitchFamily="18" charset="0"/>
                          </a:rPr>
                          <m:t>,…, </m:t>
                        </m:r>
                        <m:sSub>
                          <m:sSubPr>
                            <m:ctrlPr>
                              <a:rPr lang="ro-RO" sz="1700" b="1" i="1">
                                <a:latin typeface="Cambria Math" panose="02040503050406030204" pitchFamily="18" charset="0"/>
                              </a:rPr>
                            </m:ctrlPr>
                          </m:sSubPr>
                          <m:e>
                            <m:r>
                              <a:rPr lang="ro-RO" sz="1700" b="1" i="1">
                                <a:latin typeface="Cambria Math" panose="02040503050406030204" pitchFamily="18" charset="0"/>
                              </a:rPr>
                              <m:t>𝒇</m:t>
                            </m:r>
                          </m:e>
                          <m:sub>
                            <m:r>
                              <a:rPr lang="ro-RO" sz="1700" b="1" i="1">
                                <a:latin typeface="Cambria Math" panose="02040503050406030204" pitchFamily="18" charset="0"/>
                              </a:rPr>
                              <m:t>𝒏</m:t>
                            </m:r>
                            <m:r>
                              <a:rPr lang="ro-RO" sz="1700" b="1" i="1">
                                <a:latin typeface="Cambria Math" panose="02040503050406030204" pitchFamily="18" charset="0"/>
                              </a:rPr>
                              <m:t>−</m:t>
                            </m:r>
                            <m:r>
                              <a:rPr lang="ro-RO" sz="1700" b="1" i="1">
                                <a:latin typeface="Cambria Math" panose="02040503050406030204" pitchFamily="18" charset="0"/>
                              </a:rPr>
                              <m:t>𝒌</m:t>
                            </m:r>
                          </m:sub>
                        </m:sSub>
                      </m:e>
                    </m:d>
                  </m:oMath>
                </a14:m>
                <a:endParaRPr lang="ro-RO" sz="1700" b="1" dirty="0" smtClean="0"/>
              </a:p>
              <a:p>
                <a:pPr lvl="1">
                  <a:spcBef>
                    <a:spcPts val="700"/>
                  </a:spcBef>
                  <a:buFont typeface="Wingdings" panose="05000000000000000000" pitchFamily="2" charset="2"/>
                  <a:buChar char="ü"/>
                </a:pPr>
                <a:r>
                  <a:rPr lang="ro-RO" sz="1700" b="1" dirty="0"/>
                  <a:t>s</a:t>
                </a:r>
                <a:r>
                  <a:rPr lang="ro-RO" sz="1700" b="1" dirty="0" smtClean="0"/>
                  <a:t>ă presupunem că, după obținerea rezultatului </a:t>
                </a:r>
                <a14:m>
                  <m:oMath xmlns:m="http://schemas.openxmlformats.org/officeDocument/2006/math">
                    <m:r>
                      <a:rPr lang="ro-RO" sz="1700" b="1" i="1">
                        <a:latin typeface="Cambria Math" panose="02040503050406030204" pitchFamily="18" charset="0"/>
                      </a:rPr>
                      <m:t>𝑹</m:t>
                    </m:r>
                    <m:d>
                      <m:dPr>
                        <m:ctrlPr>
                          <a:rPr lang="ro-RO" sz="1700" b="1" i="1">
                            <a:latin typeface="Cambria Math" panose="02040503050406030204" pitchFamily="18" charset="0"/>
                          </a:rPr>
                        </m:ctrlPr>
                      </m:dPr>
                      <m:e>
                        <m:r>
                          <a:rPr lang="ro-RO" sz="1700" b="1" i="1">
                            <a:latin typeface="Cambria Math" panose="02040503050406030204" pitchFamily="18" charset="0"/>
                          </a:rPr>
                          <m:t>𝑯</m:t>
                        </m:r>
                        <m:r>
                          <a:rPr lang="ro-RO" sz="1700" b="1" i="1">
                            <a:latin typeface="Cambria Math" panose="02040503050406030204" pitchFamily="18" charset="0"/>
                          </a:rPr>
                          <m:t>,</m:t>
                        </m:r>
                        <m:r>
                          <a:rPr lang="ro-RO" sz="1700" b="1" i="1">
                            <a:latin typeface="Cambria Math" panose="02040503050406030204" pitchFamily="18" charset="0"/>
                          </a:rPr>
                          <m:t>𝑪𝑷</m:t>
                        </m:r>
                        <m:d>
                          <m:dPr>
                            <m:ctrlPr>
                              <a:rPr lang="ro-RO" sz="1700" b="1" i="1">
                                <a:latin typeface="Cambria Math" panose="02040503050406030204" pitchFamily="18" charset="0"/>
                              </a:rPr>
                            </m:ctrlPr>
                          </m:dPr>
                          <m:e>
                            <m:r>
                              <a:rPr lang="ro-RO" sz="1700" b="1" i="1">
                                <a:latin typeface="Cambria Math" panose="02040503050406030204" pitchFamily="18" charset="0"/>
                              </a:rPr>
                              <m:t>𝑯</m:t>
                            </m:r>
                          </m:e>
                        </m:d>
                      </m:e>
                    </m:d>
                  </m:oMath>
                </a14:m>
                <a:r>
                  <a:rPr lang="ro-RO" sz="1700" b="1" dirty="0" smtClean="0"/>
                  <a:t>, se recuperează factorii cauzali omiși</a:t>
                </a:r>
              </a:p>
              <a:p>
                <a:pPr lvl="1">
                  <a:spcBef>
                    <a:spcPts val="700"/>
                  </a:spcBef>
                  <a:buFont typeface="Wingdings" panose="05000000000000000000" pitchFamily="2" charset="2"/>
                  <a:buChar char="ü"/>
                </a:pPr>
                <a:r>
                  <a:rPr lang="ro-RO" sz="1700" b="1" dirty="0" smtClean="0"/>
                  <a:t>Atunci, </a:t>
                </a:r>
                <a14:m>
                  <m:oMath xmlns:m="http://schemas.openxmlformats.org/officeDocument/2006/math">
                    <m:r>
                      <a:rPr lang="ro-RO" sz="1700" b="1" i="1" smtClean="0">
                        <a:latin typeface="Cambria Math" panose="02040503050406030204" pitchFamily="18" charset="0"/>
                      </a:rPr>
                      <m:t>𝑹</m:t>
                    </m:r>
                    <m:d>
                      <m:dPr>
                        <m:ctrlPr>
                          <a:rPr lang="ro-RO" sz="1700" b="1" i="1" smtClean="0">
                            <a:latin typeface="Cambria Math" panose="02040503050406030204" pitchFamily="18" charset="0"/>
                          </a:rPr>
                        </m:ctrlPr>
                      </m:dPr>
                      <m:e>
                        <m:r>
                          <a:rPr lang="ro-RO" sz="1700" b="1" i="1" smtClean="0">
                            <a:latin typeface="Cambria Math" panose="02040503050406030204" pitchFamily="18" charset="0"/>
                          </a:rPr>
                          <m:t>𝑯</m:t>
                        </m:r>
                      </m:e>
                    </m:d>
                    <m:r>
                      <a:rPr lang="ro-RO" sz="1700" b="1" i="1" smtClean="0">
                        <a:latin typeface="Cambria Math" panose="02040503050406030204" pitchFamily="18" charset="0"/>
                      </a:rPr>
                      <m:t>=</m:t>
                    </m:r>
                    <m:acc>
                      <m:accPr>
                        <m:chr m:val="̅"/>
                        <m:ctrlPr>
                          <a:rPr lang="ro-RO" sz="1700" b="1" i="1" smtClean="0">
                            <a:latin typeface="Cambria Math" panose="02040503050406030204" pitchFamily="18" charset="0"/>
                          </a:rPr>
                        </m:ctrlPr>
                      </m:accPr>
                      <m:e>
                        <m:r>
                          <a:rPr lang="ro-RO" sz="1700" b="1" i="1" smtClean="0">
                            <a:latin typeface="Cambria Math" panose="02040503050406030204" pitchFamily="18" charset="0"/>
                          </a:rPr>
                          <m:t>𝒉</m:t>
                        </m:r>
                      </m:e>
                    </m:acc>
                    <m:d>
                      <m:dPr>
                        <m:ctrlPr>
                          <a:rPr lang="ro-RO" sz="1700" b="1" i="1" smtClean="0">
                            <a:latin typeface="Cambria Math" panose="02040503050406030204" pitchFamily="18" charset="0"/>
                          </a:rPr>
                        </m:ctrlPr>
                      </m:dPr>
                      <m:e>
                        <m:sSub>
                          <m:sSubPr>
                            <m:ctrlPr>
                              <a:rPr lang="ro-RO" sz="1700" b="1" i="1" smtClean="0">
                                <a:latin typeface="Cambria Math" panose="02040503050406030204" pitchFamily="18" charset="0"/>
                              </a:rPr>
                            </m:ctrlPr>
                          </m:sSubPr>
                          <m:e>
                            <m:r>
                              <a:rPr lang="ro-RO" sz="1700" b="1" i="1" smtClean="0">
                                <a:latin typeface="Cambria Math" panose="02040503050406030204" pitchFamily="18" charset="0"/>
                              </a:rPr>
                              <m:t>𝒇</m:t>
                            </m:r>
                          </m:e>
                          <m:sub>
                            <m:r>
                              <a:rPr lang="ro-RO" sz="1700" b="1" i="1" smtClean="0">
                                <a:latin typeface="Cambria Math" panose="02040503050406030204" pitchFamily="18" charset="0"/>
                              </a:rPr>
                              <m:t>𝟏</m:t>
                            </m:r>
                          </m:sub>
                        </m:sSub>
                        <m:r>
                          <a:rPr lang="ro-RO" sz="1700" b="1" i="1" smtClean="0">
                            <a:latin typeface="Cambria Math" panose="02040503050406030204" pitchFamily="18" charset="0"/>
                          </a:rPr>
                          <m:t>,</m:t>
                        </m:r>
                        <m:sSub>
                          <m:sSubPr>
                            <m:ctrlPr>
                              <a:rPr lang="ro-RO" sz="1700" b="1" i="1" smtClean="0">
                                <a:latin typeface="Cambria Math" panose="02040503050406030204" pitchFamily="18" charset="0"/>
                              </a:rPr>
                            </m:ctrlPr>
                          </m:sSubPr>
                          <m:e>
                            <m:r>
                              <a:rPr lang="ro-RO" sz="1700" b="1" i="1" smtClean="0">
                                <a:latin typeface="Cambria Math" panose="02040503050406030204" pitchFamily="18" charset="0"/>
                              </a:rPr>
                              <m:t>𝒇</m:t>
                            </m:r>
                          </m:e>
                          <m:sub>
                            <m:r>
                              <a:rPr lang="ro-RO" sz="1700" b="1" i="1" smtClean="0">
                                <a:latin typeface="Cambria Math" panose="02040503050406030204" pitchFamily="18" charset="0"/>
                              </a:rPr>
                              <m:t>𝟐</m:t>
                            </m:r>
                          </m:sub>
                        </m:sSub>
                        <m:r>
                          <a:rPr lang="ro-RO" sz="1700" b="1" i="1" smtClean="0">
                            <a:latin typeface="Cambria Math" panose="02040503050406030204" pitchFamily="18" charset="0"/>
                          </a:rPr>
                          <m:t>,…,</m:t>
                        </m:r>
                        <m:sSub>
                          <m:sSubPr>
                            <m:ctrlPr>
                              <a:rPr lang="ro-RO" sz="1700" b="1" i="1" smtClean="0">
                                <a:latin typeface="Cambria Math" panose="02040503050406030204" pitchFamily="18" charset="0"/>
                              </a:rPr>
                            </m:ctrlPr>
                          </m:sSubPr>
                          <m:e>
                            <m:r>
                              <a:rPr lang="ro-RO" sz="1700" b="1" i="1" smtClean="0">
                                <a:latin typeface="Cambria Math" panose="02040503050406030204" pitchFamily="18" charset="0"/>
                              </a:rPr>
                              <m:t>𝒇</m:t>
                            </m:r>
                          </m:e>
                          <m:sub>
                            <m:r>
                              <a:rPr lang="ro-RO" sz="1700" b="1" i="1" smtClean="0">
                                <a:latin typeface="Cambria Math" panose="02040503050406030204" pitchFamily="18" charset="0"/>
                              </a:rPr>
                              <m:t>𝒏</m:t>
                            </m:r>
                            <m:r>
                              <a:rPr lang="ro-RO" sz="1700" b="1" i="1" smtClean="0">
                                <a:latin typeface="Cambria Math" panose="02040503050406030204" pitchFamily="18" charset="0"/>
                              </a:rPr>
                              <m:t>−(</m:t>
                            </m:r>
                            <m:r>
                              <a:rPr lang="ro-RO" sz="1700" b="1" i="1" smtClean="0">
                                <a:latin typeface="Cambria Math" panose="02040503050406030204" pitchFamily="18" charset="0"/>
                              </a:rPr>
                              <m:t>𝒌</m:t>
                            </m:r>
                            <m:r>
                              <a:rPr lang="ro-RO" sz="1700" b="1" i="1" smtClean="0">
                                <a:latin typeface="Cambria Math" panose="02040503050406030204" pitchFamily="18" charset="0"/>
                              </a:rPr>
                              <m:t>+</m:t>
                            </m:r>
                            <m:r>
                              <a:rPr lang="ro-RO" sz="1700" b="1" i="1" smtClean="0">
                                <a:latin typeface="Cambria Math" panose="02040503050406030204" pitchFamily="18" charset="0"/>
                              </a:rPr>
                              <m:t>𝟏</m:t>
                            </m:r>
                            <m:r>
                              <a:rPr lang="ro-RO" sz="1700" b="1" i="1" smtClean="0">
                                <a:latin typeface="Cambria Math" panose="02040503050406030204" pitchFamily="18" charset="0"/>
                              </a:rPr>
                              <m:t>)</m:t>
                            </m:r>
                          </m:sub>
                        </m:sSub>
                        <m:r>
                          <a:rPr lang="ro-RO" sz="1700" b="1" i="1" smtClean="0">
                            <a:latin typeface="Cambria Math" panose="02040503050406030204" pitchFamily="18" charset="0"/>
                          </a:rPr>
                          <m:t>,</m:t>
                        </m:r>
                        <m:sSub>
                          <m:sSubPr>
                            <m:ctrlPr>
                              <a:rPr lang="ro-RO" sz="1700" b="1" i="1" smtClean="0">
                                <a:latin typeface="Cambria Math" panose="02040503050406030204" pitchFamily="18" charset="0"/>
                              </a:rPr>
                            </m:ctrlPr>
                          </m:sSubPr>
                          <m:e>
                            <m:r>
                              <a:rPr lang="ro-RO" sz="1700" b="1" i="1" smtClean="0">
                                <a:latin typeface="Cambria Math" panose="02040503050406030204" pitchFamily="18" charset="0"/>
                              </a:rPr>
                              <m:t>𝒇</m:t>
                            </m:r>
                          </m:e>
                          <m:sub>
                            <m:r>
                              <a:rPr lang="ro-RO" sz="1700" b="1" i="1" smtClean="0">
                                <a:latin typeface="Cambria Math" panose="02040503050406030204" pitchFamily="18" charset="0"/>
                              </a:rPr>
                              <m:t>𝒏</m:t>
                            </m:r>
                            <m:r>
                              <a:rPr lang="ro-RO" sz="1700" b="1" i="1" smtClean="0">
                                <a:latin typeface="Cambria Math" panose="02040503050406030204" pitchFamily="18" charset="0"/>
                              </a:rPr>
                              <m:t>−</m:t>
                            </m:r>
                            <m:r>
                              <a:rPr lang="ro-RO" sz="1700" b="1" i="1" smtClean="0">
                                <a:latin typeface="Cambria Math" panose="02040503050406030204" pitchFamily="18" charset="0"/>
                              </a:rPr>
                              <m:t>𝒌</m:t>
                            </m:r>
                          </m:sub>
                        </m:sSub>
                        <m:r>
                          <a:rPr lang="ro-RO" sz="1700" b="1" i="1" smtClean="0">
                            <a:latin typeface="Cambria Math" panose="02040503050406030204" pitchFamily="18" charset="0"/>
                          </a:rPr>
                          <m:t>,</m:t>
                        </m:r>
                        <m:sSub>
                          <m:sSubPr>
                            <m:ctrlPr>
                              <a:rPr lang="ro-RO" sz="1700" b="1" i="1" smtClean="0">
                                <a:latin typeface="Cambria Math" panose="02040503050406030204" pitchFamily="18" charset="0"/>
                              </a:rPr>
                            </m:ctrlPr>
                          </m:sSubPr>
                          <m:e>
                            <m:r>
                              <a:rPr lang="ro-RO" sz="1700" b="1" i="1" smtClean="0">
                                <a:latin typeface="Cambria Math" panose="02040503050406030204" pitchFamily="18" charset="0"/>
                              </a:rPr>
                              <m:t>𝒇</m:t>
                            </m:r>
                          </m:e>
                          <m:sub>
                            <m:r>
                              <a:rPr lang="ro-RO" sz="1700" b="1" i="1" smtClean="0">
                                <a:latin typeface="Cambria Math" panose="02040503050406030204" pitchFamily="18" charset="0"/>
                              </a:rPr>
                              <m:t>𝒏</m:t>
                            </m:r>
                            <m:r>
                              <a:rPr lang="ro-RO" sz="1700" b="1" i="1" smtClean="0">
                                <a:latin typeface="Cambria Math" panose="02040503050406030204" pitchFamily="18" charset="0"/>
                              </a:rPr>
                              <m:t>−(</m:t>
                            </m:r>
                            <m:r>
                              <a:rPr lang="ro-RO" sz="1700" b="1" i="1" smtClean="0">
                                <a:latin typeface="Cambria Math" panose="02040503050406030204" pitchFamily="18" charset="0"/>
                              </a:rPr>
                              <m:t>𝒌</m:t>
                            </m:r>
                            <m:r>
                              <a:rPr lang="ro-RO" sz="1700" b="1" i="1" smtClean="0">
                                <a:latin typeface="Cambria Math" panose="02040503050406030204" pitchFamily="18" charset="0"/>
                              </a:rPr>
                              <m:t>−</m:t>
                            </m:r>
                            <m:r>
                              <a:rPr lang="ro-RO" sz="1700" b="1" i="1" smtClean="0">
                                <a:latin typeface="Cambria Math" panose="02040503050406030204" pitchFamily="18" charset="0"/>
                              </a:rPr>
                              <m:t>𝟏</m:t>
                            </m:r>
                            <m:r>
                              <a:rPr lang="ro-RO" sz="1700" b="1" i="1" smtClean="0">
                                <a:latin typeface="Cambria Math" panose="02040503050406030204" pitchFamily="18" charset="0"/>
                              </a:rPr>
                              <m:t>)</m:t>
                            </m:r>
                          </m:sub>
                        </m:sSub>
                        <m:r>
                          <a:rPr lang="ro-RO" sz="1700" b="1" i="1" smtClean="0">
                            <a:latin typeface="Cambria Math" panose="02040503050406030204" pitchFamily="18" charset="0"/>
                          </a:rPr>
                          <m:t>…,</m:t>
                        </m:r>
                        <m:sSub>
                          <m:sSubPr>
                            <m:ctrlPr>
                              <a:rPr lang="ro-RO" sz="1700" b="1" i="1" smtClean="0">
                                <a:latin typeface="Cambria Math" panose="02040503050406030204" pitchFamily="18" charset="0"/>
                              </a:rPr>
                            </m:ctrlPr>
                          </m:sSubPr>
                          <m:e>
                            <m:r>
                              <a:rPr lang="ro-RO" sz="1700" b="1" i="1" smtClean="0">
                                <a:latin typeface="Cambria Math" panose="02040503050406030204" pitchFamily="18" charset="0"/>
                              </a:rPr>
                              <m:t>𝒇</m:t>
                            </m:r>
                          </m:e>
                          <m:sub>
                            <m:r>
                              <a:rPr lang="ro-RO" sz="1700" b="1" i="1" smtClean="0">
                                <a:latin typeface="Cambria Math" panose="02040503050406030204" pitchFamily="18" charset="0"/>
                              </a:rPr>
                              <m:t>𝒏</m:t>
                            </m:r>
                          </m:sub>
                        </m:sSub>
                      </m:e>
                    </m:d>
                  </m:oMath>
                </a14:m>
                <a:r>
                  <a:rPr lang="ro-RO" sz="1700" b="1" dirty="0" smtClean="0"/>
                  <a:t>: iar</a:t>
                </a:r>
              </a:p>
              <a:p>
                <a:pPr lvl="2">
                  <a:spcBef>
                    <a:spcPts val="700"/>
                  </a:spcBef>
                  <a:buFont typeface="Wingdings" panose="05000000000000000000" pitchFamily="2" charset="2"/>
                  <a:buChar char="Ø"/>
                </a:pPr>
                <a14:m>
                  <m:oMath xmlns:m="http://schemas.openxmlformats.org/officeDocument/2006/math">
                    <m:r>
                      <a:rPr lang="ro-RO" sz="1400" b="1" i="1">
                        <a:latin typeface="Cambria Math" panose="02040503050406030204" pitchFamily="18" charset="0"/>
                      </a:rPr>
                      <m:t>𝑹</m:t>
                    </m:r>
                    <m:d>
                      <m:dPr>
                        <m:ctrlPr>
                          <a:rPr lang="ro-RO" sz="1400" b="1" i="1">
                            <a:latin typeface="Cambria Math" panose="02040503050406030204" pitchFamily="18" charset="0"/>
                          </a:rPr>
                        </m:ctrlPr>
                      </m:dPr>
                      <m:e>
                        <m:r>
                          <a:rPr lang="ro-RO" sz="1400" b="1" i="1">
                            <a:latin typeface="Cambria Math" panose="02040503050406030204" pitchFamily="18" charset="0"/>
                          </a:rPr>
                          <m:t>𝑯</m:t>
                        </m:r>
                      </m:e>
                    </m:d>
                    <m:r>
                      <a:rPr lang="ro-RO" sz="1400" b="1" i="1">
                        <a:latin typeface="Cambria Math" panose="02040503050406030204" pitchFamily="18" charset="0"/>
                        <a:ea typeface="Cambria Math" panose="02040503050406030204" pitchFamily="18" charset="0"/>
                      </a:rPr>
                      <m:t>≡</m:t>
                    </m:r>
                    <m:r>
                      <a:rPr lang="ro-RO" sz="1400" b="1" i="1">
                        <a:latin typeface="Cambria Math" panose="02040503050406030204" pitchFamily="18" charset="0"/>
                      </a:rPr>
                      <m:t>𝑹</m:t>
                    </m:r>
                    <m:d>
                      <m:dPr>
                        <m:ctrlPr>
                          <a:rPr lang="ro-RO" sz="1400" b="1" i="1">
                            <a:latin typeface="Cambria Math" panose="02040503050406030204" pitchFamily="18" charset="0"/>
                          </a:rPr>
                        </m:ctrlPr>
                      </m:dPr>
                      <m:e>
                        <m:r>
                          <a:rPr lang="ro-RO" sz="1400" b="1" i="1">
                            <a:latin typeface="Cambria Math" panose="02040503050406030204" pitchFamily="18" charset="0"/>
                          </a:rPr>
                          <m:t>𝑯</m:t>
                        </m:r>
                        <m:r>
                          <a:rPr lang="ro-RO" sz="1400" b="1" i="1">
                            <a:latin typeface="Cambria Math" panose="02040503050406030204" pitchFamily="18" charset="0"/>
                          </a:rPr>
                          <m:t>,</m:t>
                        </m:r>
                        <m:r>
                          <a:rPr lang="ro-RO" sz="1400" b="1" i="1">
                            <a:latin typeface="Cambria Math" panose="02040503050406030204" pitchFamily="18" charset="0"/>
                          </a:rPr>
                          <m:t>𝑪𝑷</m:t>
                        </m:r>
                        <m:d>
                          <m:dPr>
                            <m:ctrlPr>
                              <a:rPr lang="ro-RO" sz="1400" b="1" i="1">
                                <a:latin typeface="Cambria Math" panose="02040503050406030204" pitchFamily="18" charset="0"/>
                              </a:rPr>
                            </m:ctrlPr>
                          </m:dPr>
                          <m:e>
                            <m:r>
                              <a:rPr lang="ro-RO" sz="1400" b="1" i="1">
                                <a:latin typeface="Cambria Math" panose="02040503050406030204" pitchFamily="18" charset="0"/>
                              </a:rPr>
                              <m:t>𝑯</m:t>
                            </m:r>
                          </m:e>
                        </m:d>
                      </m:e>
                    </m:d>
                    <m:r>
                      <a:rPr lang="ro-RO" sz="1400" b="1" i="1" smtClean="0">
                        <a:latin typeface="Cambria Math" panose="02040503050406030204" pitchFamily="18" charset="0"/>
                      </a:rPr>
                      <m:t>+</m:t>
                    </m:r>
                    <m:r>
                      <a:rPr lang="ro-RO" sz="1400" b="1" i="1" smtClean="0">
                        <a:latin typeface="Cambria Math" panose="02040503050406030204" pitchFamily="18" charset="0"/>
                        <a:ea typeface="Cambria Math" panose="02040503050406030204" pitchFamily="18" charset="0"/>
                      </a:rPr>
                      <m:t>∆</m:t>
                    </m:r>
                    <m:d>
                      <m:dPr>
                        <m:ctrlPr>
                          <a:rPr lang="ro-RO" sz="1400" b="1" i="1" smtClean="0">
                            <a:latin typeface="Cambria Math" panose="02040503050406030204" pitchFamily="18" charset="0"/>
                            <a:ea typeface="Cambria Math" panose="02040503050406030204" pitchFamily="18" charset="0"/>
                          </a:rPr>
                        </m:ctrlPr>
                      </m:dPr>
                      <m:e>
                        <m:sSub>
                          <m:sSubPr>
                            <m:ctrlPr>
                              <a:rPr lang="ro-RO" sz="1600" b="1" i="1">
                                <a:latin typeface="Cambria Math" panose="02040503050406030204" pitchFamily="18" charset="0"/>
                              </a:rPr>
                            </m:ctrlPr>
                          </m:sSubPr>
                          <m:e>
                            <m:r>
                              <a:rPr lang="ro-RO" sz="1600" b="1" i="1">
                                <a:latin typeface="Cambria Math" panose="02040503050406030204" pitchFamily="18" charset="0"/>
                              </a:rPr>
                              <m:t>𝒇</m:t>
                            </m:r>
                          </m:e>
                          <m:sub>
                            <m:r>
                              <a:rPr lang="ro-RO" sz="1600" b="1" i="1">
                                <a:latin typeface="Cambria Math" panose="02040503050406030204" pitchFamily="18" charset="0"/>
                              </a:rPr>
                              <m:t>𝒏</m:t>
                            </m:r>
                            <m:r>
                              <a:rPr lang="ro-RO" sz="1600" b="1" i="1">
                                <a:latin typeface="Cambria Math" panose="02040503050406030204" pitchFamily="18" charset="0"/>
                              </a:rPr>
                              <m:t>−(</m:t>
                            </m:r>
                            <m:r>
                              <a:rPr lang="ro-RO" sz="1600" b="1" i="1">
                                <a:latin typeface="Cambria Math" panose="02040503050406030204" pitchFamily="18" charset="0"/>
                              </a:rPr>
                              <m:t>𝒌</m:t>
                            </m:r>
                            <m:r>
                              <a:rPr lang="ro-RO" sz="1600" b="1" i="1">
                                <a:latin typeface="Cambria Math" panose="02040503050406030204" pitchFamily="18" charset="0"/>
                              </a:rPr>
                              <m:t>−</m:t>
                            </m:r>
                            <m:r>
                              <a:rPr lang="ro-RO" sz="1600" b="1" i="1">
                                <a:latin typeface="Cambria Math" panose="02040503050406030204" pitchFamily="18" charset="0"/>
                              </a:rPr>
                              <m:t>𝟏</m:t>
                            </m:r>
                            <m:r>
                              <a:rPr lang="ro-RO" sz="1600" b="1" i="1" smtClean="0">
                                <a:latin typeface="Cambria Math" panose="02040503050406030204" pitchFamily="18" charset="0"/>
                              </a:rPr>
                              <m:t>)</m:t>
                            </m:r>
                          </m:sub>
                        </m:sSub>
                        <m:r>
                          <a:rPr lang="ro-RO" sz="1600" b="1" i="1" smtClean="0">
                            <a:latin typeface="Cambria Math" panose="02040503050406030204" pitchFamily="18" charset="0"/>
                          </a:rPr>
                          <m:t>,</m:t>
                        </m:r>
                        <m:sSub>
                          <m:sSubPr>
                            <m:ctrlPr>
                              <a:rPr lang="ro-RO" sz="1600" b="1" i="1" smtClean="0">
                                <a:latin typeface="Cambria Math" panose="02040503050406030204" pitchFamily="18" charset="0"/>
                              </a:rPr>
                            </m:ctrlPr>
                          </m:sSubPr>
                          <m:e>
                            <m:r>
                              <a:rPr lang="ro-RO" sz="1600" b="1" i="1" smtClean="0">
                                <a:latin typeface="Cambria Math" panose="02040503050406030204" pitchFamily="18" charset="0"/>
                              </a:rPr>
                              <m:t>𝒇</m:t>
                            </m:r>
                          </m:e>
                          <m:sub>
                            <m:r>
                              <a:rPr lang="ro-RO" sz="1600" b="1" i="1" smtClean="0">
                                <a:latin typeface="Cambria Math" panose="02040503050406030204" pitchFamily="18" charset="0"/>
                              </a:rPr>
                              <m:t>𝒏</m:t>
                            </m:r>
                            <m:r>
                              <a:rPr lang="ro-RO" sz="1600" b="1" i="1" smtClean="0">
                                <a:latin typeface="Cambria Math" panose="02040503050406030204" pitchFamily="18" charset="0"/>
                              </a:rPr>
                              <m:t>−(</m:t>
                            </m:r>
                            <m:r>
                              <a:rPr lang="ro-RO" sz="1600" b="1" i="1" smtClean="0">
                                <a:latin typeface="Cambria Math" panose="02040503050406030204" pitchFamily="18" charset="0"/>
                              </a:rPr>
                              <m:t>𝒌</m:t>
                            </m:r>
                            <m:r>
                              <a:rPr lang="ro-RO" sz="1600" b="1" i="1" smtClean="0">
                                <a:latin typeface="Cambria Math" panose="02040503050406030204" pitchFamily="18" charset="0"/>
                              </a:rPr>
                              <m:t>−</m:t>
                            </m:r>
                            <m:r>
                              <a:rPr lang="ro-RO" sz="1600" b="1" i="1" smtClean="0">
                                <a:latin typeface="Cambria Math" panose="02040503050406030204" pitchFamily="18" charset="0"/>
                              </a:rPr>
                              <m:t>𝟐</m:t>
                            </m:r>
                            <m:r>
                              <a:rPr lang="ro-RO" sz="1600" b="1" i="1" smtClean="0">
                                <a:latin typeface="Cambria Math" panose="02040503050406030204" pitchFamily="18" charset="0"/>
                              </a:rPr>
                              <m:t>)</m:t>
                            </m:r>
                          </m:sub>
                        </m:sSub>
                        <m:r>
                          <a:rPr lang="ro-RO" sz="1600" b="1" i="1" smtClean="0">
                            <a:latin typeface="Cambria Math" panose="02040503050406030204" pitchFamily="18" charset="0"/>
                          </a:rPr>
                          <m:t>,</m:t>
                        </m:r>
                        <m:r>
                          <a:rPr lang="ro-RO" sz="1600" b="1" i="1">
                            <a:latin typeface="Cambria Math" panose="02040503050406030204" pitchFamily="18" charset="0"/>
                          </a:rPr>
                          <m:t>…,</m:t>
                        </m:r>
                        <m:sSub>
                          <m:sSubPr>
                            <m:ctrlPr>
                              <a:rPr lang="ro-RO" sz="1600" b="1" i="1">
                                <a:latin typeface="Cambria Math" panose="02040503050406030204" pitchFamily="18" charset="0"/>
                              </a:rPr>
                            </m:ctrlPr>
                          </m:sSubPr>
                          <m:e>
                            <m:r>
                              <a:rPr lang="ro-RO" sz="1600" b="1" i="1">
                                <a:latin typeface="Cambria Math" panose="02040503050406030204" pitchFamily="18" charset="0"/>
                              </a:rPr>
                              <m:t>𝒇</m:t>
                            </m:r>
                          </m:e>
                          <m:sub>
                            <m:r>
                              <a:rPr lang="ro-RO" sz="1600" b="1" i="1">
                                <a:latin typeface="Cambria Math" panose="02040503050406030204" pitchFamily="18" charset="0"/>
                              </a:rPr>
                              <m:t>𝒏</m:t>
                            </m:r>
                          </m:sub>
                        </m:sSub>
                      </m:e>
                    </m:d>
                  </m:oMath>
                </a14:m>
                <a:r>
                  <a:rPr lang="ro-RO" sz="1600" b="1" dirty="0" smtClean="0"/>
                  <a:t> în domeniile științelor naturii</a:t>
                </a:r>
              </a:p>
              <a:p>
                <a:pPr lvl="2">
                  <a:spcBef>
                    <a:spcPts val="700"/>
                  </a:spcBef>
                  <a:buFont typeface="Wingdings" panose="05000000000000000000" pitchFamily="2" charset="2"/>
                  <a:buChar char="Ø"/>
                </a:pPr>
                <a14:m>
                  <m:oMath xmlns:m="http://schemas.openxmlformats.org/officeDocument/2006/math">
                    <m:r>
                      <a:rPr lang="ro-RO" sz="1600" b="1" i="1">
                        <a:latin typeface="Cambria Math" panose="02040503050406030204" pitchFamily="18" charset="0"/>
                      </a:rPr>
                      <m:t>𝑹</m:t>
                    </m:r>
                    <m:d>
                      <m:dPr>
                        <m:ctrlPr>
                          <a:rPr lang="ro-RO" sz="1600" b="1" i="1">
                            <a:latin typeface="Cambria Math" panose="02040503050406030204" pitchFamily="18" charset="0"/>
                          </a:rPr>
                        </m:ctrlPr>
                      </m:dPr>
                      <m:e>
                        <m:r>
                          <a:rPr lang="ro-RO" sz="1600" b="1" i="1">
                            <a:latin typeface="Cambria Math" panose="02040503050406030204" pitchFamily="18" charset="0"/>
                          </a:rPr>
                          <m:t>𝑯</m:t>
                        </m:r>
                      </m:e>
                    </m:d>
                    <m:r>
                      <a:rPr lang="ro-RO" sz="1600" b="1" i="1">
                        <a:latin typeface="Cambria Math" panose="02040503050406030204" pitchFamily="18" charset="0"/>
                        <a:ea typeface="Cambria Math" panose="02040503050406030204" pitchFamily="18" charset="0"/>
                      </a:rPr>
                      <m:t>≢</m:t>
                    </m:r>
                    <m:r>
                      <a:rPr lang="ro-RO" sz="1600" b="1" i="1">
                        <a:latin typeface="Cambria Math" panose="02040503050406030204" pitchFamily="18" charset="0"/>
                      </a:rPr>
                      <m:t>𝑹</m:t>
                    </m:r>
                    <m:d>
                      <m:dPr>
                        <m:ctrlPr>
                          <a:rPr lang="ro-RO" sz="1600" b="1" i="1">
                            <a:latin typeface="Cambria Math" panose="02040503050406030204" pitchFamily="18" charset="0"/>
                          </a:rPr>
                        </m:ctrlPr>
                      </m:dPr>
                      <m:e>
                        <m:r>
                          <a:rPr lang="ro-RO" sz="1600" b="1" i="1">
                            <a:latin typeface="Cambria Math" panose="02040503050406030204" pitchFamily="18" charset="0"/>
                          </a:rPr>
                          <m:t>𝑯</m:t>
                        </m:r>
                        <m:r>
                          <a:rPr lang="ro-RO" sz="1600" b="1" i="1">
                            <a:latin typeface="Cambria Math" panose="02040503050406030204" pitchFamily="18" charset="0"/>
                          </a:rPr>
                          <m:t>,</m:t>
                        </m:r>
                        <m:r>
                          <a:rPr lang="ro-RO" sz="1600" b="1" i="1">
                            <a:latin typeface="Cambria Math" panose="02040503050406030204" pitchFamily="18" charset="0"/>
                          </a:rPr>
                          <m:t>𝑪𝑷</m:t>
                        </m:r>
                        <m:d>
                          <m:dPr>
                            <m:ctrlPr>
                              <a:rPr lang="ro-RO" sz="1600" b="1" i="1">
                                <a:latin typeface="Cambria Math" panose="02040503050406030204" pitchFamily="18" charset="0"/>
                              </a:rPr>
                            </m:ctrlPr>
                          </m:dPr>
                          <m:e>
                            <m:r>
                              <a:rPr lang="ro-RO" sz="1600" b="1" i="1">
                                <a:latin typeface="Cambria Math" panose="02040503050406030204" pitchFamily="18" charset="0"/>
                              </a:rPr>
                              <m:t>𝑯</m:t>
                            </m:r>
                          </m:e>
                        </m:d>
                      </m:e>
                    </m:d>
                  </m:oMath>
                </a14:m>
                <a:r>
                  <a:rPr lang="ro-RO" sz="1600" b="1" dirty="0" smtClean="0"/>
                  <a:t> în domeniile științelor sociale</a:t>
                </a:r>
                <a:endParaRPr lang="ro-RO" sz="16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93405" y="1268761"/>
                <a:ext cx="8325293" cy="5112567"/>
              </a:xfrm>
              <a:blipFill rotWithShape="0">
                <a:blip r:embed="rId2"/>
                <a:stretch>
                  <a:fillRect l="-513" t="-596" r="-513"/>
                </a:stretch>
              </a:blipFill>
            </p:spPr>
            <p:txBody>
              <a:bodyPr/>
              <a:lstStyle/>
              <a:p>
                <a:r>
                  <a:rPr lang="en-GB">
                    <a:noFill/>
                  </a:rPr>
                  <a:t> </a:t>
                </a:r>
              </a:p>
            </p:txBody>
          </p:sp>
        </mc:Fallback>
      </mc:AlternateContent>
      <p:sp>
        <p:nvSpPr>
          <p:cNvPr id="4" name="Footer Placeholder 3"/>
          <p:cNvSpPr>
            <a:spLocks noGrp="1"/>
          </p:cNvSpPr>
          <p:nvPr>
            <p:ph type="ftr" sz="quarter" idx="11"/>
          </p:nvPr>
        </p:nvSpPr>
        <p:spPr>
          <a:xfrm>
            <a:off x="2771800" y="6356350"/>
            <a:ext cx="3600400" cy="365125"/>
          </a:xfrm>
        </p:spPr>
        <p:txBody>
          <a:bodyPr/>
          <a:lstStyle/>
          <a:p>
            <a:r>
              <a:rPr lang="en-US" sz="1000" smtClean="0"/>
              <a:t>E. Dinga - READ - Conferința 2: Ceteris paribus</a:t>
            </a:r>
            <a:endParaRPr lang="ro-RO" sz="1000" dirty="0"/>
          </a:p>
        </p:txBody>
      </p:sp>
      <p:sp>
        <p:nvSpPr>
          <p:cNvPr id="5" name="Slide Number Placeholder 4"/>
          <p:cNvSpPr>
            <a:spLocks noGrp="1"/>
          </p:cNvSpPr>
          <p:nvPr>
            <p:ph type="sldNum" sz="quarter" idx="12"/>
          </p:nvPr>
        </p:nvSpPr>
        <p:spPr/>
        <p:txBody>
          <a:bodyPr/>
          <a:lstStyle/>
          <a:p>
            <a:fld id="{56AC564F-EEF6-42A1-885B-BCC2528F4403}" type="slidenum">
              <a:rPr lang="en-GB" sz="1000" smtClean="0"/>
              <a:t>12</a:t>
            </a:fld>
            <a:endParaRPr lang="en-GB" sz="1000" dirty="0"/>
          </a:p>
        </p:txBody>
      </p:sp>
      <p:sp>
        <p:nvSpPr>
          <p:cNvPr id="6" name="Date Placeholder 5"/>
          <p:cNvSpPr>
            <a:spLocks noGrp="1"/>
          </p:cNvSpPr>
          <p:nvPr>
            <p:ph type="dt" sz="half" idx="10"/>
          </p:nvPr>
        </p:nvSpPr>
        <p:spPr/>
        <p:txBody>
          <a:bodyPr/>
          <a:lstStyle/>
          <a:p>
            <a:fld id="{0C9E3B0A-BFD2-4F11-B28C-9B5E460A6D0E}" type="datetime1">
              <a:rPr lang="ro-RO" smtClean="0"/>
              <a:t>04.04.2015</a:t>
            </a:fld>
            <a:endParaRPr lang="ro-RO"/>
          </a:p>
        </p:txBody>
      </p:sp>
    </p:spTree>
    <p:extLst>
      <p:ext uri="{BB962C8B-B14F-4D97-AF65-F5344CB8AC3E}">
        <p14:creationId xmlns:p14="http://schemas.microsoft.com/office/powerpoint/2010/main" val="413153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 calcmode="lin" valueType="num">
                                      <p:cBhvr additive="base">
                                        <p:cTn id="53"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3">
                                            <p:txEl>
                                              <p:pRg st="8" end="8"/>
                                            </p:txEl>
                                          </p:spTgt>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 calcmode="lin" valueType="num">
                                      <p:cBhvr additive="base">
                                        <p:cTn id="57"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58"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536" y="764704"/>
            <a:ext cx="8640960" cy="432048"/>
          </a:xfrm>
        </p:spPr>
        <p:txBody>
          <a:bodyPr>
            <a:noAutofit/>
          </a:bodyPr>
          <a:lstStyle/>
          <a:p>
            <a:pPr>
              <a:spcBef>
                <a:spcPts val="4200"/>
              </a:spcBef>
            </a:pPr>
            <a:r>
              <a:rPr lang="ro-RO" sz="2000" b="1" dirty="0" smtClean="0">
                <a:latin typeface="Arial Black" pitchFamily="34" charset="0"/>
              </a:rPr>
              <a:t>Minimizarea riscurilor condiției CP în domeniul social</a:t>
            </a:r>
            <a:r>
              <a:rPr lang="ro-RO" sz="2000" b="1" dirty="0" smtClean="0">
                <a:solidFill>
                  <a:srgbClr val="00B0F0"/>
                </a:solidFill>
                <a:latin typeface="Arial Black" pitchFamily="34" charset="0"/>
              </a:rPr>
              <a:t> (1/2)</a:t>
            </a:r>
            <a:endParaRPr lang="ro-RO" sz="2000" b="1" dirty="0">
              <a:solidFill>
                <a:srgbClr val="00B0F0"/>
              </a:solidFill>
              <a:latin typeface="Arial Black" panose="020B0A04020102020204" pitchFamily="34" charset="0"/>
            </a:endParaRPr>
          </a:p>
        </p:txBody>
      </p:sp>
      <p:sp>
        <p:nvSpPr>
          <p:cNvPr id="3" name="Content Placeholder 2"/>
          <p:cNvSpPr>
            <a:spLocks noGrp="1"/>
          </p:cNvSpPr>
          <p:nvPr>
            <p:ph idx="1"/>
          </p:nvPr>
        </p:nvSpPr>
        <p:spPr>
          <a:xfrm>
            <a:off x="251520" y="1268761"/>
            <a:ext cx="8568951" cy="5112568"/>
          </a:xfrm>
        </p:spPr>
        <p:txBody>
          <a:bodyPr>
            <a:normAutofit fontScale="92500" lnSpcReduction="10000"/>
          </a:bodyPr>
          <a:lstStyle/>
          <a:p>
            <a:pPr>
              <a:spcBef>
                <a:spcPts val="700"/>
              </a:spcBef>
              <a:buClr>
                <a:schemeClr val="tx1"/>
              </a:buClr>
              <a:buFont typeface="Wingdings" panose="05000000000000000000" pitchFamily="2" charset="2"/>
              <a:buChar char="ü"/>
            </a:pPr>
            <a:r>
              <a:rPr lang="ro-RO" sz="1900" b="1" u="sng" dirty="0" smtClean="0"/>
              <a:t>limitarea</a:t>
            </a:r>
            <a:r>
              <a:rPr lang="ro-RO" sz="1900" b="1" dirty="0" smtClean="0"/>
              <a:t> „ruperii” sinergiei factorilor cauzali prezumtivi, prin construirea condiției CP</a:t>
            </a:r>
          </a:p>
          <a:p>
            <a:pPr marL="900000" lvl="2">
              <a:spcBef>
                <a:spcPts val="700"/>
              </a:spcBef>
              <a:buFont typeface="Wingdings" panose="05000000000000000000" pitchFamily="2" charset="2"/>
              <a:buChar char="Ø"/>
            </a:pPr>
            <a:r>
              <a:rPr lang="ro-RO" sz="1800" b="1" dirty="0"/>
              <a:t>î</a:t>
            </a:r>
            <a:r>
              <a:rPr lang="ro-RO" sz="1800" b="1" dirty="0" smtClean="0"/>
              <a:t>n domeniul natural, sinergia este întotdeauna predictibilă</a:t>
            </a:r>
          </a:p>
          <a:p>
            <a:pPr marL="1080000" lvl="3">
              <a:spcBef>
                <a:spcPts val="700"/>
              </a:spcBef>
              <a:buFont typeface="Wingdings" panose="05000000000000000000" pitchFamily="2" charset="2"/>
              <a:buChar char="§"/>
            </a:pPr>
            <a:r>
              <a:rPr lang="ro-RO" sz="1700" b="1" dirty="0"/>
              <a:t>p</a:t>
            </a:r>
            <a:r>
              <a:rPr lang="ro-RO" sz="1700" b="1" dirty="0" smtClean="0"/>
              <a:t>redictibilitatea sinergiei este dată de caracterul necesar al acesteia</a:t>
            </a:r>
          </a:p>
          <a:p>
            <a:pPr marL="900000" lvl="2">
              <a:spcBef>
                <a:spcPts val="700"/>
              </a:spcBef>
              <a:buFont typeface="Wingdings" panose="05000000000000000000" pitchFamily="2" charset="2"/>
              <a:buChar char="Ø"/>
            </a:pPr>
            <a:r>
              <a:rPr lang="ro-RO" sz="1800" b="1" dirty="0" smtClean="0"/>
              <a:t>în domeniul social, sinergia este impredictibilă</a:t>
            </a:r>
          </a:p>
          <a:p>
            <a:pPr marL="1080000" lvl="3">
              <a:spcBef>
                <a:spcPts val="700"/>
              </a:spcBef>
              <a:buFont typeface="Wingdings" panose="05000000000000000000" pitchFamily="2" charset="2"/>
              <a:buChar char="§"/>
            </a:pPr>
            <a:r>
              <a:rPr lang="ro-RO" sz="1700" b="1" dirty="0" smtClean="0"/>
              <a:t>impredictibilitatea este dată de contingență (adică de prezența liberului arbitru)</a:t>
            </a:r>
          </a:p>
          <a:p>
            <a:pPr marL="900000" lvl="2">
              <a:spcBef>
                <a:spcPts val="700"/>
              </a:spcBef>
              <a:buFont typeface="Wingdings" panose="05000000000000000000" pitchFamily="2" charset="2"/>
              <a:buChar char="Ø"/>
            </a:pPr>
            <a:r>
              <a:rPr lang="ro-RO" sz="1800" b="1" dirty="0"/>
              <a:t>c</a:t>
            </a:r>
            <a:r>
              <a:rPr lang="ro-RO" sz="1800" b="1" dirty="0" smtClean="0"/>
              <a:t>ontingența este cauza generică a noutății (care este, prin definiție, impredictibilă)</a:t>
            </a:r>
          </a:p>
          <a:p>
            <a:pPr>
              <a:spcBef>
                <a:spcPts val="700"/>
              </a:spcBef>
              <a:buFont typeface="Wingdings" panose="05000000000000000000" pitchFamily="2" charset="2"/>
              <a:buChar char="ü"/>
            </a:pPr>
            <a:r>
              <a:rPr lang="ro-RO" sz="1900" b="1" u="sng" dirty="0" smtClean="0"/>
              <a:t>selectarea</a:t>
            </a:r>
            <a:r>
              <a:rPr lang="ro-RO" sz="1900" b="1" dirty="0" smtClean="0"/>
              <a:t> factorilor </a:t>
            </a:r>
            <a:r>
              <a:rPr lang="ro-RO" sz="1900" b="1" dirty="0"/>
              <a:t>omiși pe baza </a:t>
            </a:r>
            <a:r>
              <a:rPr lang="ro-RO" sz="1900" b="1" dirty="0" smtClean="0"/>
              <a:t>apropierii maxime a acestora de aditivitatea simplă în raport cu factorii reținuți</a:t>
            </a:r>
          </a:p>
          <a:p>
            <a:pPr marL="900000" lvl="2">
              <a:spcBef>
                <a:spcPts val="700"/>
              </a:spcBef>
              <a:buFont typeface="Wingdings" panose="05000000000000000000" pitchFamily="2" charset="2"/>
              <a:buChar char="Ø"/>
            </a:pPr>
            <a:r>
              <a:rPr lang="ro-RO" sz="1800" b="1" dirty="0"/>
              <a:t>î</a:t>
            </a:r>
            <a:r>
              <a:rPr lang="ro-RO" sz="1800" b="1" dirty="0" smtClean="0"/>
              <a:t>n științele naturii, factorii cauzali sunt decompozabili, respectiv </a:t>
            </a:r>
            <a:r>
              <a:rPr lang="ro-RO" sz="1800" b="1" dirty="0" err="1" smtClean="0"/>
              <a:t>recompozabili</a:t>
            </a:r>
            <a:r>
              <a:rPr lang="ro-RO" sz="1800" b="1" dirty="0" smtClean="0"/>
              <a:t> în mod aditiv (</a:t>
            </a:r>
            <a:r>
              <a:rPr lang="ro-RO" sz="1800" b="1" dirty="0" smtClean="0">
                <a:solidFill>
                  <a:srgbClr val="7030A0"/>
                </a:solidFill>
              </a:rPr>
              <a:t>ex</a:t>
            </a:r>
            <a:r>
              <a:rPr lang="ro-RO" sz="1800" b="1" dirty="0" smtClean="0"/>
              <a:t>: omiterea și apoi reintroducerea forței de frecare în ecuațiile de dinamică ale mecanicii clasice)</a:t>
            </a:r>
          </a:p>
          <a:p>
            <a:pPr marL="900000" lvl="2">
              <a:spcBef>
                <a:spcPts val="700"/>
              </a:spcBef>
              <a:buFont typeface="Wingdings" panose="05000000000000000000" pitchFamily="2" charset="2"/>
              <a:buChar char="Ø"/>
            </a:pPr>
            <a:r>
              <a:rPr lang="ro-RO" sz="1800" b="1" dirty="0"/>
              <a:t>î</a:t>
            </a:r>
            <a:r>
              <a:rPr lang="ro-RO" sz="1800" b="1" dirty="0" smtClean="0"/>
              <a:t>n științele sociale, factorii cauzali sunt ne-decompozabili, respectiv ne-</a:t>
            </a:r>
            <a:r>
              <a:rPr lang="ro-RO" sz="1800" b="1" dirty="0" err="1" smtClean="0"/>
              <a:t>recompozabili</a:t>
            </a:r>
            <a:r>
              <a:rPr lang="ro-RO" sz="1800" b="1" dirty="0" smtClean="0"/>
              <a:t> în mod aditiv, ci doar în mod sinergic</a:t>
            </a:r>
          </a:p>
          <a:p>
            <a:pPr marL="1080000" lvl="3">
              <a:spcBef>
                <a:spcPts val="700"/>
              </a:spcBef>
              <a:buFont typeface="Wingdings" panose="05000000000000000000" pitchFamily="2" charset="2"/>
              <a:buChar char="§"/>
            </a:pPr>
            <a:r>
              <a:rPr lang="ro-RO" sz="1700" b="1" dirty="0" smtClean="0"/>
              <a:t>la decompoziție se pierde din cauzalitate mai mult decât pierderea nominală, iar la recompoziție se câștigă în cauzalitate mai mult decât câștigul nominal</a:t>
            </a:r>
          </a:p>
          <a:p>
            <a:pPr marL="1080000" lvl="3">
              <a:spcBef>
                <a:spcPts val="700"/>
              </a:spcBef>
              <a:buFont typeface="Wingdings" panose="05000000000000000000" pitchFamily="2" charset="2"/>
              <a:buChar char="§"/>
            </a:pPr>
            <a:r>
              <a:rPr lang="ro-RO" sz="1700" b="1" dirty="0"/>
              <a:t>c</a:t>
            </a:r>
            <a:r>
              <a:rPr lang="ro-RO" sz="1700" b="1" dirty="0" smtClean="0"/>
              <a:t>âștigul respectiv pierderea marginală de cauzalitate nu sunt simetrice („măsura” lor nu este echivalentă)</a:t>
            </a:r>
          </a:p>
        </p:txBody>
      </p:sp>
      <p:sp>
        <p:nvSpPr>
          <p:cNvPr id="4" name="Footer Placeholder 3"/>
          <p:cNvSpPr>
            <a:spLocks noGrp="1"/>
          </p:cNvSpPr>
          <p:nvPr>
            <p:ph type="ftr" sz="quarter" idx="11"/>
          </p:nvPr>
        </p:nvSpPr>
        <p:spPr>
          <a:xfrm>
            <a:off x="2771800" y="6356350"/>
            <a:ext cx="3600400" cy="365125"/>
          </a:xfrm>
        </p:spPr>
        <p:txBody>
          <a:bodyPr/>
          <a:lstStyle/>
          <a:p>
            <a:r>
              <a:rPr lang="en-US" sz="1000" smtClean="0"/>
              <a:t>E. Dinga - READ - Conferința 2: Ceteris paribus</a:t>
            </a:r>
            <a:endParaRPr lang="ro-RO" sz="1000" dirty="0"/>
          </a:p>
        </p:txBody>
      </p:sp>
      <p:sp>
        <p:nvSpPr>
          <p:cNvPr id="5" name="Slide Number Placeholder 4"/>
          <p:cNvSpPr>
            <a:spLocks noGrp="1"/>
          </p:cNvSpPr>
          <p:nvPr>
            <p:ph type="sldNum" sz="quarter" idx="12"/>
          </p:nvPr>
        </p:nvSpPr>
        <p:spPr/>
        <p:txBody>
          <a:bodyPr/>
          <a:lstStyle/>
          <a:p>
            <a:fld id="{56AC564F-EEF6-42A1-885B-BCC2528F4403}" type="slidenum">
              <a:rPr lang="en-GB" sz="1000" smtClean="0"/>
              <a:t>13</a:t>
            </a:fld>
            <a:endParaRPr lang="en-GB" sz="1000" dirty="0"/>
          </a:p>
        </p:txBody>
      </p:sp>
      <p:sp>
        <p:nvSpPr>
          <p:cNvPr id="6" name="Date Placeholder 5"/>
          <p:cNvSpPr>
            <a:spLocks noGrp="1"/>
          </p:cNvSpPr>
          <p:nvPr>
            <p:ph type="dt" sz="half" idx="10"/>
          </p:nvPr>
        </p:nvSpPr>
        <p:spPr/>
        <p:txBody>
          <a:bodyPr/>
          <a:lstStyle/>
          <a:p>
            <a:fld id="{0C9E3B0A-BFD2-4F11-B28C-9B5E460A6D0E}" type="datetime1">
              <a:rPr lang="ro-RO" smtClean="0"/>
              <a:t>04.04.2015</a:t>
            </a:fld>
            <a:endParaRPr lang="ro-RO"/>
          </a:p>
        </p:txBody>
      </p:sp>
    </p:spTree>
    <p:extLst>
      <p:ext uri="{BB962C8B-B14F-4D97-AF65-F5344CB8AC3E}">
        <p14:creationId xmlns:p14="http://schemas.microsoft.com/office/powerpoint/2010/main" val="4291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 calcmode="lin" valueType="num">
                                      <p:cBhvr additive="base">
                                        <p:cTn id="51"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3">
                                            <p:txEl>
                                              <p:pRg st="8" end="8"/>
                                            </p:txEl>
                                          </p:spTgt>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 calcmode="lin" valueType="num">
                                      <p:cBhvr additive="base">
                                        <p:cTn id="59"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958" y="764704"/>
            <a:ext cx="8640960" cy="432048"/>
          </a:xfrm>
        </p:spPr>
        <p:txBody>
          <a:bodyPr>
            <a:noAutofit/>
          </a:bodyPr>
          <a:lstStyle/>
          <a:p>
            <a:pPr>
              <a:spcBef>
                <a:spcPts val="4200"/>
              </a:spcBef>
            </a:pPr>
            <a:r>
              <a:rPr lang="ro-RO" sz="2000" b="1" dirty="0" smtClean="0">
                <a:latin typeface="Arial Black" pitchFamily="34" charset="0"/>
              </a:rPr>
              <a:t>Minimizarea riscurilor condiției CP în domeniul social </a:t>
            </a:r>
            <a:r>
              <a:rPr lang="ro-RO" sz="2000" b="1" dirty="0" smtClean="0">
                <a:solidFill>
                  <a:srgbClr val="00B0F0"/>
                </a:solidFill>
                <a:latin typeface="Arial Black" pitchFamily="34" charset="0"/>
              </a:rPr>
              <a:t>(2/2)</a:t>
            </a:r>
            <a:endParaRPr lang="ro-RO" sz="2000" b="1" dirty="0">
              <a:solidFill>
                <a:srgbClr val="00B0F0"/>
              </a:solidFill>
              <a:latin typeface="Arial Black" panose="020B0A04020102020204" pitchFamily="34" charset="0"/>
            </a:endParaRPr>
          </a:p>
        </p:txBody>
      </p:sp>
      <p:sp>
        <p:nvSpPr>
          <p:cNvPr id="3" name="Content Placeholder 2"/>
          <p:cNvSpPr>
            <a:spLocks noGrp="1"/>
          </p:cNvSpPr>
          <p:nvPr>
            <p:ph idx="1"/>
          </p:nvPr>
        </p:nvSpPr>
        <p:spPr>
          <a:xfrm>
            <a:off x="251520" y="1268761"/>
            <a:ext cx="8568951" cy="5112568"/>
          </a:xfrm>
        </p:spPr>
        <p:txBody>
          <a:bodyPr>
            <a:normAutofit fontScale="92500"/>
          </a:bodyPr>
          <a:lstStyle/>
          <a:p>
            <a:pPr>
              <a:spcBef>
                <a:spcPts val="600"/>
              </a:spcBef>
              <a:buClr>
                <a:schemeClr val="tx1"/>
              </a:buClr>
              <a:buFont typeface="Wingdings" panose="05000000000000000000" pitchFamily="2" charset="2"/>
              <a:buChar char="ü"/>
            </a:pPr>
            <a:r>
              <a:rPr lang="ro-RO" sz="1800" b="1" u="sng" dirty="0"/>
              <a:t>l</a:t>
            </a:r>
            <a:r>
              <a:rPr lang="ro-RO" sz="1800" b="1" u="sng" dirty="0" smtClean="0"/>
              <a:t>iniarizarea</a:t>
            </a:r>
            <a:r>
              <a:rPr lang="ro-RO" sz="1800" b="1" dirty="0" smtClean="0"/>
              <a:t> prealabilă a relațiilor cauzale ale fenomenului studiat</a:t>
            </a:r>
            <a:endParaRPr lang="ro-RO" sz="1800" b="1" dirty="0"/>
          </a:p>
          <a:p>
            <a:pPr lvl="1">
              <a:spcBef>
                <a:spcPts val="600"/>
              </a:spcBef>
              <a:buClr>
                <a:schemeClr val="tx1"/>
              </a:buClr>
              <a:buFont typeface="Wingdings" panose="05000000000000000000" pitchFamily="2" charset="2"/>
              <a:buChar char="Ø"/>
            </a:pPr>
            <a:r>
              <a:rPr lang="ro-RO" sz="1700" b="1" dirty="0"/>
              <a:t>î</a:t>
            </a:r>
            <a:r>
              <a:rPr lang="ro-RO" sz="1700" b="1" dirty="0" smtClean="0"/>
              <a:t>n domeniile naturale, combinarea factorilor cauzali este liniară</a:t>
            </a:r>
          </a:p>
          <a:p>
            <a:pPr lvl="2">
              <a:spcBef>
                <a:spcPts val="600"/>
              </a:spcBef>
              <a:buClr>
                <a:schemeClr val="tx1"/>
              </a:buClr>
              <a:buFont typeface="Wingdings" panose="05000000000000000000" pitchFamily="2" charset="2"/>
              <a:buChar char="§"/>
            </a:pPr>
            <a:r>
              <a:rPr lang="ro-RO" sz="1600" b="1" dirty="0"/>
              <a:t>d</a:t>
            </a:r>
            <a:r>
              <a:rPr lang="ro-RO" sz="1600" b="1" dirty="0" smtClean="0"/>
              <a:t>e aici, aditivitatea simplă a efectelor reintroducerii factorilor cauzali omiși în CP</a:t>
            </a:r>
          </a:p>
          <a:p>
            <a:pPr marL="914400" lvl="2" indent="0">
              <a:spcBef>
                <a:spcPts val="600"/>
              </a:spcBef>
              <a:buClr>
                <a:schemeClr val="tx1"/>
              </a:buClr>
              <a:buNone/>
            </a:pPr>
            <a:r>
              <a:rPr lang="ro-RO" sz="1600" b="1" u="sng" dirty="0" smtClean="0">
                <a:solidFill>
                  <a:srgbClr val="FF0000"/>
                </a:solidFill>
              </a:rPr>
              <a:t>NB</a:t>
            </a:r>
            <a:r>
              <a:rPr lang="ro-RO" sz="1600" b="1" dirty="0" smtClean="0"/>
              <a:t>: liniaritatea combinării factorilor cauzali nu este echivalentă cu forma liniară a ecuațiilor de dinamică</a:t>
            </a:r>
          </a:p>
          <a:p>
            <a:pPr lvl="1">
              <a:spcBef>
                <a:spcPts val="600"/>
              </a:spcBef>
              <a:buClr>
                <a:schemeClr val="tx1"/>
              </a:buClr>
              <a:buFont typeface="Wingdings" panose="05000000000000000000" pitchFamily="2" charset="2"/>
              <a:buChar char="Ø"/>
            </a:pPr>
            <a:r>
              <a:rPr lang="ro-RO" sz="1700" b="1" dirty="0"/>
              <a:t>î</a:t>
            </a:r>
            <a:r>
              <a:rPr lang="ro-RO" sz="1700" b="1" dirty="0" smtClean="0"/>
              <a:t>n domeniile sociale (științe sociale și științe ale omului sau ale spiritului – </a:t>
            </a:r>
            <a:r>
              <a:rPr lang="ro-RO" sz="1700" b="1" i="1" dirty="0" err="1" smtClean="0">
                <a:solidFill>
                  <a:srgbClr val="00B050"/>
                </a:solidFill>
              </a:rPr>
              <a:t>Gadamer</a:t>
            </a:r>
            <a:r>
              <a:rPr lang="ro-RO" sz="1700" b="1" dirty="0" smtClean="0"/>
              <a:t>), combinarea factorilor cauzali este neliniară</a:t>
            </a:r>
          </a:p>
          <a:p>
            <a:pPr lvl="1">
              <a:spcBef>
                <a:spcPts val="600"/>
              </a:spcBef>
              <a:buClr>
                <a:schemeClr val="tx1"/>
              </a:buClr>
              <a:buFont typeface="Wingdings" panose="05000000000000000000" pitchFamily="2" charset="2"/>
              <a:buChar char="Ø"/>
            </a:pPr>
            <a:r>
              <a:rPr lang="ro-RO" sz="1700" b="1" i="1" dirty="0"/>
              <a:t>s</a:t>
            </a:r>
            <a:r>
              <a:rPr lang="ro-RO" sz="1700" b="1" i="1" dirty="0" smtClean="0"/>
              <a:t>oluția</a:t>
            </a:r>
            <a:r>
              <a:rPr lang="ro-RO" sz="1700" b="1" dirty="0" smtClean="0"/>
              <a:t>: pentru domeniile sociale este necesară liniarizarea prealabilă a relațiilor cauzale</a:t>
            </a:r>
          </a:p>
          <a:p>
            <a:pPr lvl="2">
              <a:spcBef>
                <a:spcPts val="600"/>
              </a:spcBef>
              <a:buClr>
                <a:schemeClr val="tx1"/>
              </a:buClr>
              <a:buFont typeface="Wingdings" panose="05000000000000000000" pitchFamily="2" charset="2"/>
              <a:buChar char="§"/>
            </a:pPr>
            <a:r>
              <a:rPr lang="ro-RO" sz="1600" b="1" dirty="0"/>
              <a:t>a</a:t>
            </a:r>
            <a:r>
              <a:rPr lang="ro-RO" sz="1600" b="1" dirty="0" smtClean="0"/>
              <a:t>tât la nivelul ipotezei generatoare a CP, cât la nivelul condiției CP înseși</a:t>
            </a:r>
          </a:p>
          <a:p>
            <a:pPr marL="914400" lvl="2" indent="0">
              <a:spcBef>
                <a:spcPts val="600"/>
              </a:spcBef>
              <a:buClr>
                <a:schemeClr val="tx1"/>
              </a:buClr>
              <a:buNone/>
            </a:pPr>
            <a:r>
              <a:rPr lang="ro-RO" sz="1600" b="1" u="sng" dirty="0" smtClean="0">
                <a:solidFill>
                  <a:srgbClr val="FF0000"/>
                </a:solidFill>
              </a:rPr>
              <a:t>NB1</a:t>
            </a:r>
            <a:r>
              <a:rPr lang="ro-RO" sz="1600" b="1" dirty="0" smtClean="0"/>
              <a:t>: în practica modelării cantitative din economie sunt frecvent utilizate, deseori din rațiuni pur instrumentale, liniarizări ale ecuațiilor de dinamică (</a:t>
            </a:r>
            <a:r>
              <a:rPr lang="ro-RO" sz="1600" b="1" dirty="0" smtClean="0">
                <a:solidFill>
                  <a:srgbClr val="7030A0"/>
                </a:solidFill>
              </a:rPr>
              <a:t>ex</a:t>
            </a:r>
            <a:r>
              <a:rPr lang="ro-RO" sz="1600" b="1" dirty="0" smtClean="0"/>
              <a:t>: prin utilizarea logaritmilor)</a:t>
            </a:r>
          </a:p>
          <a:p>
            <a:pPr marL="914400" lvl="2" indent="0">
              <a:spcBef>
                <a:spcPts val="600"/>
              </a:spcBef>
              <a:buClr>
                <a:schemeClr val="tx1"/>
              </a:buClr>
              <a:buNone/>
            </a:pPr>
            <a:r>
              <a:rPr lang="ro-RO" sz="1600" b="1" dirty="0" smtClean="0">
                <a:solidFill>
                  <a:srgbClr val="FF0000"/>
                </a:solidFill>
              </a:rPr>
              <a:t>NB2</a:t>
            </a:r>
            <a:r>
              <a:rPr lang="ro-RO" sz="1600" b="1" dirty="0" smtClean="0"/>
              <a:t>: este nevoie de multă precauție la „revenirea”, după obținerea conceptului căutat, la modelarea originară (neliniară)</a:t>
            </a:r>
          </a:p>
          <a:p>
            <a:pPr marL="342000" indent="-342000">
              <a:spcBef>
                <a:spcPts val="600"/>
              </a:spcBef>
              <a:buClr>
                <a:schemeClr val="tx1"/>
              </a:buClr>
              <a:buFont typeface="Wingdings" panose="05000000000000000000" pitchFamily="2" charset="2"/>
              <a:buChar char="ü"/>
            </a:pPr>
            <a:r>
              <a:rPr lang="ro-RO" sz="1800" b="1" dirty="0"/>
              <a:t>c</a:t>
            </a:r>
            <a:r>
              <a:rPr lang="ro-RO" sz="1800" b="1" dirty="0" smtClean="0"/>
              <a:t>onstruirea de </a:t>
            </a:r>
            <a:r>
              <a:rPr lang="ro-RO" sz="1800" b="1" dirty="0"/>
              <a:t>modele </a:t>
            </a:r>
            <a:r>
              <a:rPr lang="ro-RO" sz="1800" b="1" dirty="0" smtClean="0"/>
              <a:t>semnificant-echivalente </a:t>
            </a:r>
            <a:r>
              <a:rPr lang="ro-RO" sz="1800" b="1" dirty="0"/>
              <a:t>cărora </a:t>
            </a:r>
            <a:r>
              <a:rPr lang="ro-RO" sz="1800" b="1" dirty="0" smtClean="0"/>
              <a:t>să li se aplice condiția CP</a:t>
            </a:r>
          </a:p>
          <a:p>
            <a:pPr marL="741600" lvl="1" indent="-284400">
              <a:spcBef>
                <a:spcPts val="600"/>
              </a:spcBef>
              <a:buClr>
                <a:schemeClr val="tx1"/>
              </a:buClr>
              <a:buFont typeface="Wingdings" panose="05000000000000000000" pitchFamily="2" charset="2"/>
              <a:buChar char="Ø"/>
            </a:pPr>
            <a:r>
              <a:rPr lang="ro-RO" sz="1700" b="1" dirty="0"/>
              <a:t>î</a:t>
            </a:r>
            <a:r>
              <a:rPr lang="ro-RO" sz="1700" b="1" dirty="0" smtClean="0"/>
              <a:t>n domeniile naturale, modelele respective sunt funcțional-echivalente</a:t>
            </a:r>
          </a:p>
          <a:p>
            <a:pPr marL="741600" lvl="1" indent="-284400">
              <a:spcBef>
                <a:spcPts val="600"/>
              </a:spcBef>
              <a:buClr>
                <a:schemeClr val="tx1"/>
              </a:buClr>
              <a:buFont typeface="Wingdings" panose="05000000000000000000" pitchFamily="2" charset="2"/>
              <a:buChar char="Ø"/>
            </a:pPr>
            <a:r>
              <a:rPr lang="ro-RO" sz="1700" b="1" dirty="0" smtClean="0"/>
              <a:t>modelul semnificant-echivalent poate să difere atât structural, cât și funcțional de fenomenul modelat, ceea ce reduce din </a:t>
            </a:r>
            <a:r>
              <a:rPr lang="ro-RO" sz="1700" b="1" dirty="0" err="1" smtClean="0"/>
              <a:t>intuitivitatea</a:t>
            </a:r>
            <a:r>
              <a:rPr lang="ro-RO" sz="1700" b="1" dirty="0" smtClean="0"/>
              <a:t> (comprehensivitatea) modelării</a:t>
            </a:r>
          </a:p>
        </p:txBody>
      </p:sp>
      <p:sp>
        <p:nvSpPr>
          <p:cNvPr id="4" name="Footer Placeholder 3"/>
          <p:cNvSpPr>
            <a:spLocks noGrp="1"/>
          </p:cNvSpPr>
          <p:nvPr>
            <p:ph type="ftr" sz="quarter" idx="11"/>
          </p:nvPr>
        </p:nvSpPr>
        <p:spPr>
          <a:xfrm>
            <a:off x="2771800" y="6356350"/>
            <a:ext cx="3600400" cy="365125"/>
          </a:xfrm>
        </p:spPr>
        <p:txBody>
          <a:bodyPr/>
          <a:lstStyle/>
          <a:p>
            <a:r>
              <a:rPr lang="en-US" sz="1000" smtClean="0"/>
              <a:t>E. Dinga - READ - Conferința 2: Ceteris paribus</a:t>
            </a:r>
            <a:endParaRPr lang="ro-RO" sz="1000" dirty="0"/>
          </a:p>
        </p:txBody>
      </p:sp>
      <p:sp>
        <p:nvSpPr>
          <p:cNvPr id="5" name="Slide Number Placeholder 4"/>
          <p:cNvSpPr>
            <a:spLocks noGrp="1"/>
          </p:cNvSpPr>
          <p:nvPr>
            <p:ph type="sldNum" sz="quarter" idx="12"/>
          </p:nvPr>
        </p:nvSpPr>
        <p:spPr/>
        <p:txBody>
          <a:bodyPr/>
          <a:lstStyle/>
          <a:p>
            <a:fld id="{56AC564F-EEF6-42A1-885B-BCC2528F4403}" type="slidenum">
              <a:rPr lang="en-GB" sz="1000" smtClean="0"/>
              <a:t>14</a:t>
            </a:fld>
            <a:endParaRPr lang="en-GB" sz="1000" dirty="0"/>
          </a:p>
        </p:txBody>
      </p:sp>
      <p:sp>
        <p:nvSpPr>
          <p:cNvPr id="6" name="Date Placeholder 5"/>
          <p:cNvSpPr>
            <a:spLocks noGrp="1"/>
          </p:cNvSpPr>
          <p:nvPr>
            <p:ph type="dt" sz="half" idx="10"/>
          </p:nvPr>
        </p:nvSpPr>
        <p:spPr/>
        <p:txBody>
          <a:bodyPr/>
          <a:lstStyle/>
          <a:p>
            <a:fld id="{0C9E3B0A-BFD2-4F11-B28C-9B5E460A6D0E}" type="datetime1">
              <a:rPr lang="ro-RO" smtClean="0"/>
              <a:t>04.04.2015</a:t>
            </a:fld>
            <a:endParaRPr lang="ro-RO"/>
          </a:p>
        </p:txBody>
      </p:sp>
    </p:spTree>
    <p:extLst>
      <p:ext uri="{BB962C8B-B14F-4D97-AF65-F5344CB8AC3E}">
        <p14:creationId xmlns:p14="http://schemas.microsoft.com/office/powerpoint/2010/main" val="336132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3">
                                            <p:txEl>
                                              <p:pRg st="11" end="11"/>
                                            </p:txEl>
                                          </p:spTgt>
                                        </p:tgtEl>
                                        <p:attrNameLst>
                                          <p:attrName>style.visibility</p:attrName>
                                        </p:attrNameLst>
                                      </p:cBhvr>
                                      <p:to>
                                        <p:strVal val="visible"/>
                                      </p:to>
                                    </p:set>
                                    <p:anim calcmode="lin" valueType="num">
                                      <p:cBhvr additive="base">
                                        <p:cTn id="59" dur="500" fill="hold"/>
                                        <p:tgtEl>
                                          <p:spTgt spid="3">
                                            <p:txEl>
                                              <p:pRg st="11" end="11"/>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3">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958" y="764704"/>
            <a:ext cx="8640960" cy="432048"/>
          </a:xfrm>
        </p:spPr>
        <p:txBody>
          <a:bodyPr>
            <a:noAutofit/>
          </a:bodyPr>
          <a:lstStyle/>
          <a:p>
            <a:pPr>
              <a:spcBef>
                <a:spcPts val="4200"/>
              </a:spcBef>
            </a:pPr>
            <a:r>
              <a:rPr lang="ro-RO" sz="1900" b="1" dirty="0" smtClean="0">
                <a:latin typeface="Arial Black" pitchFamily="34" charset="0"/>
              </a:rPr>
              <a:t>Unele aspecte de limbaj privind condiția CP în domeniul social</a:t>
            </a:r>
            <a:endParaRPr lang="ro-RO" sz="1900" b="1" dirty="0">
              <a:solidFill>
                <a:srgbClr val="00B0F0"/>
              </a:solidFill>
              <a:latin typeface="Arial Black" panose="020B0A04020102020204" pitchFamily="34" charset="0"/>
            </a:endParaRPr>
          </a:p>
        </p:txBody>
      </p:sp>
      <p:sp>
        <p:nvSpPr>
          <p:cNvPr id="3" name="Content Placeholder 2"/>
          <p:cNvSpPr>
            <a:spLocks noGrp="1"/>
          </p:cNvSpPr>
          <p:nvPr>
            <p:ph idx="1"/>
          </p:nvPr>
        </p:nvSpPr>
        <p:spPr>
          <a:xfrm>
            <a:off x="251520" y="1268760"/>
            <a:ext cx="8568951" cy="5184575"/>
          </a:xfrm>
        </p:spPr>
        <p:txBody>
          <a:bodyPr>
            <a:normAutofit lnSpcReduction="10000"/>
          </a:bodyPr>
          <a:lstStyle/>
          <a:p>
            <a:pPr>
              <a:spcBef>
                <a:spcPts val="600"/>
              </a:spcBef>
              <a:buClr>
                <a:schemeClr val="tx1"/>
              </a:buClr>
              <a:buFont typeface="Wingdings" panose="05000000000000000000" pitchFamily="2" charset="2"/>
              <a:buChar char="ü"/>
            </a:pPr>
            <a:r>
              <a:rPr lang="ro-RO" sz="1800" b="1" dirty="0" smtClean="0"/>
              <a:t>enunțul condiției CP aparține aceleiași formațiuni discursive (vezi </a:t>
            </a:r>
            <a:r>
              <a:rPr lang="ro-RO" sz="1800" b="1" i="1" dirty="0" smtClean="0">
                <a:solidFill>
                  <a:srgbClr val="00B050"/>
                </a:solidFill>
              </a:rPr>
              <a:t>Foucault</a:t>
            </a:r>
            <a:r>
              <a:rPr lang="ro-RO" sz="1800" b="1" dirty="0" smtClean="0"/>
              <a:t>) ca și ipoteza generatoare a condiției CP</a:t>
            </a:r>
          </a:p>
          <a:p>
            <a:pPr lvl="1">
              <a:spcBef>
                <a:spcPts val="600"/>
              </a:spcBef>
              <a:buClr>
                <a:schemeClr val="tx1"/>
              </a:buClr>
              <a:buFont typeface="Wingdings" panose="05000000000000000000" pitchFamily="2" charset="2"/>
              <a:buChar char="Ø"/>
            </a:pPr>
            <a:r>
              <a:rPr lang="ro-RO" sz="1700" b="1" dirty="0"/>
              <a:t>c</a:t>
            </a:r>
            <a:r>
              <a:rPr lang="ro-RO" sz="1700" b="1" dirty="0" smtClean="0"/>
              <a:t>onceptul de </a:t>
            </a:r>
            <a:r>
              <a:rPr lang="ro-RO" sz="1700" b="1" i="1" dirty="0" smtClean="0"/>
              <a:t>formațiune discursivă </a:t>
            </a:r>
            <a:r>
              <a:rPr lang="ro-RO" sz="1700" b="1" dirty="0" smtClean="0"/>
              <a:t>este echivalentul conceptului de </a:t>
            </a:r>
            <a:r>
              <a:rPr lang="ro-RO" sz="1700" b="1" i="1" dirty="0" smtClean="0"/>
              <a:t>paradigmă</a:t>
            </a:r>
            <a:r>
              <a:rPr lang="ro-RO" sz="1700" b="1" dirty="0" smtClean="0"/>
              <a:t> la </a:t>
            </a:r>
            <a:r>
              <a:rPr lang="ro-RO" sz="1700" b="1" i="1" dirty="0" err="1" smtClean="0">
                <a:solidFill>
                  <a:srgbClr val="00B050"/>
                </a:solidFill>
              </a:rPr>
              <a:t>Kuhn</a:t>
            </a:r>
            <a:endParaRPr lang="ro-RO" sz="1700" b="1" i="1" dirty="0" smtClean="0">
              <a:solidFill>
                <a:srgbClr val="00B050"/>
              </a:solidFill>
            </a:endParaRPr>
          </a:p>
          <a:p>
            <a:pPr>
              <a:spcBef>
                <a:spcPts val="600"/>
              </a:spcBef>
              <a:buClr>
                <a:schemeClr val="tx1"/>
              </a:buClr>
              <a:buFont typeface="Wingdings" panose="05000000000000000000" pitchFamily="2" charset="2"/>
              <a:buChar char="ü"/>
            </a:pPr>
            <a:r>
              <a:rPr lang="ro-RO" sz="1800" b="1" dirty="0"/>
              <a:t>c</a:t>
            </a:r>
            <a:r>
              <a:rPr lang="ro-RO" sz="1800" b="1" dirty="0" smtClean="0"/>
              <a:t>onceptul obținut ca rezultat al aplicării condiției CP (anticipat în ipoteza generatoare) nu vizează neapărat adevărul-corespondență, ci mai degrabă o </a:t>
            </a:r>
            <a:r>
              <a:rPr lang="ro-RO" sz="1800" b="1" i="1" dirty="0" smtClean="0"/>
              <a:t>acceptabilitate practică</a:t>
            </a:r>
            <a:r>
              <a:rPr lang="ro-RO" sz="1800" b="1" dirty="0" smtClean="0"/>
              <a:t> (</a:t>
            </a:r>
            <a:r>
              <a:rPr lang="ro-RO" sz="1800" b="1" u="sng" dirty="0" smtClean="0">
                <a:solidFill>
                  <a:srgbClr val="FF0000"/>
                </a:solidFill>
              </a:rPr>
              <a:t>NB</a:t>
            </a:r>
            <a:r>
              <a:rPr lang="ro-RO" sz="1800" b="1" dirty="0" smtClean="0"/>
              <a:t>: practicul vizează relația subiect-subiect)</a:t>
            </a:r>
            <a:endParaRPr lang="ro-RO" sz="1800" b="1" i="1" dirty="0" smtClean="0"/>
          </a:p>
          <a:p>
            <a:pPr lvl="1">
              <a:spcBef>
                <a:spcPts val="600"/>
              </a:spcBef>
              <a:buClr>
                <a:schemeClr val="tx1"/>
              </a:buClr>
              <a:buFont typeface="Wingdings" panose="05000000000000000000" pitchFamily="2" charset="2"/>
              <a:buChar char="Ø"/>
            </a:pPr>
            <a:r>
              <a:rPr lang="ro-RO" sz="1700" b="1" dirty="0"/>
              <a:t>a</a:t>
            </a:r>
            <a:r>
              <a:rPr lang="ro-RO" sz="1700" b="1" dirty="0" smtClean="0"/>
              <a:t>cceptabilitatea practică este întemeiată pe criterii de filozofie morală, și nu pe criterii de adevăr (deci, pe cunoașterea practică, </a:t>
            </a:r>
            <a:r>
              <a:rPr lang="ro-RO" sz="1700" b="1" i="1" dirty="0" err="1" smtClean="0"/>
              <a:t>phronesis</a:t>
            </a:r>
            <a:r>
              <a:rPr lang="ro-RO" sz="1700" b="1" dirty="0" smtClean="0"/>
              <a:t>, nu pe cea teoretică)</a:t>
            </a:r>
          </a:p>
          <a:p>
            <a:pPr lvl="1">
              <a:spcBef>
                <a:spcPts val="600"/>
              </a:spcBef>
              <a:buClr>
                <a:schemeClr val="tx1"/>
              </a:buClr>
              <a:buFont typeface="Wingdings" panose="05000000000000000000" pitchFamily="2" charset="2"/>
              <a:buChar char="Ø"/>
            </a:pPr>
            <a:r>
              <a:rPr lang="ro-RO" sz="1700" b="1" u="sng" dirty="0"/>
              <a:t>c</a:t>
            </a:r>
            <a:r>
              <a:rPr lang="ro-RO" sz="1700" b="1" u="sng" dirty="0" smtClean="0"/>
              <a:t>onsecință</a:t>
            </a:r>
            <a:r>
              <a:rPr lang="ro-RO" sz="1700" b="1" dirty="0" smtClean="0"/>
              <a:t>: actul performativ în domeniul social este descriptibil într-un limbaj bazat pe bunul simț comunitar, </a:t>
            </a:r>
            <a:r>
              <a:rPr lang="ro-RO" sz="1700" b="1" i="1" dirty="0" err="1" smtClean="0"/>
              <a:t>sensus</a:t>
            </a:r>
            <a:r>
              <a:rPr lang="ro-RO" sz="1700" b="1" i="1" dirty="0" smtClean="0"/>
              <a:t> </a:t>
            </a:r>
            <a:r>
              <a:rPr lang="ro-RO" sz="1700" b="1" i="1" dirty="0" err="1" smtClean="0"/>
              <a:t>communis</a:t>
            </a:r>
            <a:r>
              <a:rPr lang="ro-RO" sz="1700" b="1" dirty="0" smtClean="0"/>
              <a:t>, sau pe gust</a:t>
            </a:r>
            <a:r>
              <a:rPr lang="ro-RO" sz="1700" b="1" i="1" dirty="0" smtClean="0"/>
              <a:t> </a:t>
            </a:r>
            <a:r>
              <a:rPr lang="ro-RO" sz="1700" b="1" dirty="0" smtClean="0"/>
              <a:t>(conform facultății de judecare practică – </a:t>
            </a:r>
            <a:r>
              <a:rPr lang="ro-RO" sz="1700" b="1" i="1" dirty="0" smtClean="0">
                <a:solidFill>
                  <a:srgbClr val="00B050"/>
                </a:solidFill>
              </a:rPr>
              <a:t>Kant</a:t>
            </a:r>
            <a:r>
              <a:rPr lang="ro-RO" sz="1700" b="1" dirty="0" smtClean="0"/>
              <a:t>) și nu pe inferențe teoretice, raționale</a:t>
            </a:r>
          </a:p>
          <a:p>
            <a:pPr>
              <a:spcBef>
                <a:spcPts val="600"/>
              </a:spcBef>
              <a:buClr>
                <a:schemeClr val="tx1"/>
              </a:buClr>
              <a:buFont typeface="Wingdings" panose="05000000000000000000" pitchFamily="2" charset="2"/>
              <a:buChar char="ü"/>
            </a:pPr>
            <a:r>
              <a:rPr lang="ro-RO" sz="1800" b="1" dirty="0" smtClean="0"/>
              <a:t>enunțurile formulate în materia construirii de modele CP în domeniul social sunt </a:t>
            </a:r>
            <a:r>
              <a:rPr lang="ro-RO" sz="1800" b="1" i="1" dirty="0" smtClean="0"/>
              <a:t>enunțuri particulare</a:t>
            </a:r>
          </a:p>
          <a:p>
            <a:pPr lvl="1">
              <a:spcBef>
                <a:spcPts val="600"/>
              </a:spcBef>
              <a:buClr>
                <a:schemeClr val="tx1"/>
              </a:buClr>
              <a:buFont typeface="Wingdings" panose="05000000000000000000" pitchFamily="2" charset="2"/>
              <a:buChar char="Ø"/>
            </a:pPr>
            <a:r>
              <a:rPr lang="ro-RO" sz="1700" b="1" dirty="0"/>
              <a:t>a</a:t>
            </a:r>
            <a:r>
              <a:rPr lang="ro-RO" sz="1700" b="1" dirty="0" smtClean="0"/>
              <a:t>cestea se situează, ca funcție enunțiativă, la granița dintre metodă și simplul </a:t>
            </a:r>
            <a:r>
              <a:rPr lang="ro-RO" sz="1700" b="1" i="1" dirty="0" smtClean="0"/>
              <a:t>tact</a:t>
            </a:r>
            <a:r>
              <a:rPr lang="ro-RO" sz="1700" b="1" dirty="0" smtClean="0"/>
              <a:t> în abordarea obiectului cognitiv (fenomenului)</a:t>
            </a:r>
          </a:p>
          <a:p>
            <a:pPr marL="457200" lvl="1" indent="0">
              <a:spcBef>
                <a:spcPts val="600"/>
              </a:spcBef>
              <a:buClr>
                <a:schemeClr val="tx1"/>
              </a:buClr>
              <a:buNone/>
            </a:pPr>
            <a:r>
              <a:rPr lang="ro-RO" sz="1700" b="1" u="sng" dirty="0" smtClean="0">
                <a:solidFill>
                  <a:srgbClr val="FF0000"/>
                </a:solidFill>
              </a:rPr>
              <a:t>NB</a:t>
            </a:r>
            <a:r>
              <a:rPr lang="ro-RO" sz="1700" b="1" dirty="0" smtClean="0"/>
              <a:t>: conceptul de </a:t>
            </a:r>
            <a:r>
              <a:rPr lang="ro-RO" sz="1700" b="1" u="sng" dirty="0" smtClean="0"/>
              <a:t>tact</a:t>
            </a:r>
            <a:r>
              <a:rPr lang="ro-RO" sz="1700" b="1" dirty="0" smtClean="0"/>
              <a:t> în cunoașterea practică ar trebui mai mult dezvoltat în domeniul social și, îndeosebi, în cel economic (el ar putea fi „importat”, pentru început, din științele omului sau ale spiritului, de exemplu, din estetică)</a:t>
            </a:r>
          </a:p>
        </p:txBody>
      </p:sp>
      <p:sp>
        <p:nvSpPr>
          <p:cNvPr id="4" name="Footer Placeholder 3"/>
          <p:cNvSpPr>
            <a:spLocks noGrp="1"/>
          </p:cNvSpPr>
          <p:nvPr>
            <p:ph type="ftr" sz="quarter" idx="11"/>
          </p:nvPr>
        </p:nvSpPr>
        <p:spPr>
          <a:xfrm>
            <a:off x="2771800" y="6356350"/>
            <a:ext cx="3600400" cy="365125"/>
          </a:xfrm>
        </p:spPr>
        <p:txBody>
          <a:bodyPr/>
          <a:lstStyle/>
          <a:p>
            <a:r>
              <a:rPr lang="en-US" sz="1000" smtClean="0"/>
              <a:t>E. Dinga - READ - Conferința 2: Ceteris paribus</a:t>
            </a:r>
            <a:endParaRPr lang="ro-RO" sz="1000" dirty="0"/>
          </a:p>
        </p:txBody>
      </p:sp>
      <p:sp>
        <p:nvSpPr>
          <p:cNvPr id="5" name="Slide Number Placeholder 4"/>
          <p:cNvSpPr>
            <a:spLocks noGrp="1"/>
          </p:cNvSpPr>
          <p:nvPr>
            <p:ph type="sldNum" sz="quarter" idx="12"/>
          </p:nvPr>
        </p:nvSpPr>
        <p:spPr/>
        <p:txBody>
          <a:bodyPr/>
          <a:lstStyle/>
          <a:p>
            <a:fld id="{56AC564F-EEF6-42A1-885B-BCC2528F4403}" type="slidenum">
              <a:rPr lang="en-GB" sz="1000" smtClean="0"/>
              <a:t>15</a:t>
            </a:fld>
            <a:endParaRPr lang="en-GB" sz="1000" dirty="0"/>
          </a:p>
        </p:txBody>
      </p:sp>
      <p:sp>
        <p:nvSpPr>
          <p:cNvPr id="6" name="Date Placeholder 5"/>
          <p:cNvSpPr>
            <a:spLocks noGrp="1"/>
          </p:cNvSpPr>
          <p:nvPr>
            <p:ph type="dt" sz="half" idx="10"/>
          </p:nvPr>
        </p:nvSpPr>
        <p:spPr/>
        <p:txBody>
          <a:bodyPr/>
          <a:lstStyle/>
          <a:p>
            <a:fld id="{0C9E3B0A-BFD2-4F11-B28C-9B5E460A6D0E}" type="datetime1">
              <a:rPr lang="ro-RO" smtClean="0"/>
              <a:t>04.04.2015</a:t>
            </a:fld>
            <a:endParaRPr lang="ro-RO"/>
          </a:p>
        </p:txBody>
      </p:sp>
    </p:spTree>
    <p:extLst>
      <p:ext uri="{BB962C8B-B14F-4D97-AF65-F5344CB8AC3E}">
        <p14:creationId xmlns:p14="http://schemas.microsoft.com/office/powerpoint/2010/main" val="117088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10363"/>
            <a:ext cx="7886700" cy="5666600"/>
          </a:xfrm>
        </p:spPr>
        <p:txBody>
          <a:bodyPr>
            <a:normAutofit/>
          </a:bodyPr>
          <a:lstStyle/>
          <a:p>
            <a:pPr marL="0" indent="0" algn="ctr">
              <a:buNone/>
            </a:pPr>
            <a:endParaRPr lang="ro-RO" sz="4000" b="1" dirty="0" smtClean="0">
              <a:latin typeface="Arial Black" panose="020B0A04020102020204" pitchFamily="34" charset="0"/>
            </a:endParaRPr>
          </a:p>
          <a:p>
            <a:pPr marL="0" indent="0" algn="ctr">
              <a:buNone/>
            </a:pPr>
            <a:endParaRPr lang="ro-RO" sz="4000" b="1" dirty="0">
              <a:latin typeface="Arial Black" panose="020B0A04020102020204" pitchFamily="34" charset="0"/>
            </a:endParaRPr>
          </a:p>
          <a:p>
            <a:pPr marL="0" indent="0" algn="ctr">
              <a:buNone/>
            </a:pPr>
            <a:r>
              <a:rPr lang="ro-RO" sz="4000" b="1" dirty="0" smtClean="0">
                <a:latin typeface="Arial Black" panose="020B0A04020102020204" pitchFamily="34" charset="0"/>
              </a:rPr>
              <a:t>MULȚUMIRI</a:t>
            </a:r>
          </a:p>
          <a:p>
            <a:pPr marL="0" indent="0" algn="ctr">
              <a:buNone/>
            </a:pPr>
            <a:r>
              <a:rPr lang="ro-RO" sz="4000" b="1" dirty="0" smtClean="0">
                <a:latin typeface="Arial Black" panose="020B0A04020102020204" pitchFamily="34" charset="0"/>
              </a:rPr>
              <a:t>PENTRU</a:t>
            </a:r>
          </a:p>
          <a:p>
            <a:pPr marL="0" indent="0" algn="ctr">
              <a:buNone/>
            </a:pPr>
            <a:r>
              <a:rPr lang="ro-RO" sz="4000" b="1" dirty="0" smtClean="0">
                <a:latin typeface="Arial Black" panose="020B0A04020102020204" pitchFamily="34" charset="0"/>
              </a:rPr>
              <a:t>ATENȚIE !</a:t>
            </a:r>
            <a:endParaRPr lang="en-GB" sz="4000" b="1" dirty="0">
              <a:latin typeface="Arial Black" panose="020B0A04020102020204" pitchFamily="34" charset="0"/>
            </a:endParaRPr>
          </a:p>
        </p:txBody>
      </p:sp>
      <p:sp>
        <p:nvSpPr>
          <p:cNvPr id="2" name="Footer Placeholder 1"/>
          <p:cNvSpPr>
            <a:spLocks noGrp="1"/>
          </p:cNvSpPr>
          <p:nvPr>
            <p:ph type="ftr" sz="quarter" idx="11"/>
          </p:nvPr>
        </p:nvSpPr>
        <p:spPr>
          <a:xfrm>
            <a:off x="2915816" y="6356350"/>
            <a:ext cx="3600400" cy="365125"/>
          </a:xfrm>
        </p:spPr>
        <p:txBody>
          <a:bodyPr/>
          <a:lstStyle/>
          <a:p>
            <a:r>
              <a:rPr lang="en-US" sz="1000" smtClean="0"/>
              <a:t>E. Dinga - READ - Conferința 2: Ceteris paribus</a:t>
            </a:r>
            <a:endParaRPr lang="ro-RO" sz="1000" dirty="0"/>
          </a:p>
        </p:txBody>
      </p:sp>
      <p:sp>
        <p:nvSpPr>
          <p:cNvPr id="4" name="Slide Number Placeholder 3"/>
          <p:cNvSpPr>
            <a:spLocks noGrp="1"/>
          </p:cNvSpPr>
          <p:nvPr>
            <p:ph type="sldNum" sz="quarter" idx="12"/>
          </p:nvPr>
        </p:nvSpPr>
        <p:spPr/>
        <p:txBody>
          <a:bodyPr/>
          <a:lstStyle/>
          <a:p>
            <a:fld id="{56AC564F-EEF6-42A1-885B-BCC2528F4403}" type="slidenum">
              <a:rPr lang="en-GB" sz="1000" smtClean="0"/>
              <a:t>16</a:t>
            </a:fld>
            <a:endParaRPr lang="en-GB" sz="1000"/>
          </a:p>
        </p:txBody>
      </p:sp>
      <p:sp>
        <p:nvSpPr>
          <p:cNvPr id="5" name="Date Placeholder 4"/>
          <p:cNvSpPr>
            <a:spLocks noGrp="1"/>
          </p:cNvSpPr>
          <p:nvPr>
            <p:ph type="dt" sz="half" idx="10"/>
          </p:nvPr>
        </p:nvSpPr>
        <p:spPr/>
        <p:txBody>
          <a:bodyPr/>
          <a:lstStyle/>
          <a:p>
            <a:fld id="{5AD79C2B-149E-43F6-8C64-1E85E9B2323F}" type="datetime1">
              <a:rPr lang="ro-RO" smtClean="0"/>
              <a:t>04.04.2015</a:t>
            </a:fld>
            <a:endParaRPr lang="ro-RO"/>
          </a:p>
        </p:txBody>
      </p:sp>
    </p:spTree>
    <p:extLst>
      <p:ext uri="{BB962C8B-B14F-4D97-AF65-F5344CB8AC3E}">
        <p14:creationId xmlns:p14="http://schemas.microsoft.com/office/powerpoint/2010/main" val="2923928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heel(1)">
                                      <p:cBhvr>
                                        <p:cTn id="1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READ 2015_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READ 2015_2</Template>
  <TotalTime>1738</TotalTime>
  <Words>2260</Words>
  <Application>Microsoft Office PowerPoint</Application>
  <PresentationFormat>On-screen Show (4:3)</PresentationFormat>
  <Paragraphs>227</Paragraphs>
  <Slides>16</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5" baseType="lpstr">
      <vt:lpstr>Aharoni</vt:lpstr>
      <vt:lpstr>Arial</vt:lpstr>
      <vt:lpstr>Arial Black</vt:lpstr>
      <vt:lpstr>Calibri</vt:lpstr>
      <vt:lpstr>Cambria Math</vt:lpstr>
      <vt:lpstr>Times New Roman</vt:lpstr>
      <vt:lpstr>Wingdings</vt:lpstr>
      <vt:lpstr>READ 2015_2</vt:lpstr>
      <vt:lpstr>PHOTO-PAINT</vt:lpstr>
      <vt:lpstr>PowerPoint Presentation</vt:lpstr>
      <vt:lpstr>CUPRINS</vt:lpstr>
      <vt:lpstr>Conceptul de ficțiune euristică (1/2)</vt:lpstr>
      <vt:lpstr>Conceptul de ficțiune euristică (2/2)</vt:lpstr>
      <vt:lpstr>Conceptul de ficțiune euristică metodologică (1/3)</vt:lpstr>
      <vt:lpstr>Conceptul de ficțiune euristică metodologică (2/3)</vt:lpstr>
      <vt:lpstr>Conceptul de ficțiune euristică metodologică (3/3)</vt:lpstr>
      <vt:lpstr>Conceptul de ceteris paribus (CP) (1/2)</vt:lpstr>
      <vt:lpstr>Conceptul de ceteris paribus (CP) (2/2)</vt:lpstr>
      <vt:lpstr>Analiza calitativă a conceptului CP (1/3)</vt:lpstr>
      <vt:lpstr>Analiza calitativă a conceptului CP (2/3)</vt:lpstr>
      <vt:lpstr>Analiza calitativă a conceptului CP (3/3)</vt:lpstr>
      <vt:lpstr>Minimizarea riscurilor condiției CP în domeniul social (1/2)</vt:lpstr>
      <vt:lpstr>Minimizarea riscurilor condiției CP în domeniul social (2/2)</vt:lpstr>
      <vt:lpstr>Unele aspecte de limbaj privind condiția CP în domeniul social</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 Dinga</dc:creator>
  <cp:lastModifiedBy>Emil Dinga</cp:lastModifiedBy>
  <cp:revision>435</cp:revision>
  <dcterms:created xsi:type="dcterms:W3CDTF">2015-03-23T07:56:46Z</dcterms:created>
  <dcterms:modified xsi:type="dcterms:W3CDTF">2015-04-04T05:22:57Z</dcterms:modified>
</cp:coreProperties>
</file>