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70" r:id="rId14"/>
    <p:sldId id="271" r:id="rId15"/>
    <p:sldId id="272" r:id="rId16"/>
    <p:sldId id="274" r:id="rId17"/>
    <p:sldId id="273"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5" d="100"/>
          <a:sy n="105" d="100"/>
        </p:scale>
        <p:origin x="-1146"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08/04/2015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08/04/2015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08/04/2015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08/04/2015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08/04/2015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08/04/2015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08/04/2015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08/04/2015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08/04/2015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08/04/2015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08/04/2015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08/04/2015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57297" y="2514600"/>
            <a:ext cx="7772400" cy="1470025"/>
          </a:xfrm>
        </p:spPr>
        <p:txBody>
          <a:bodyPr>
            <a:normAutofit/>
          </a:bodyPr>
          <a:lstStyle/>
          <a:p>
            <a:r>
              <a:rPr lang="ro-RO" sz="3600" dirty="0"/>
              <a:t>Individualism vs holism în metodologia științei economice</a:t>
            </a:r>
            <a:endParaRPr lang="en-GB" sz="3600" dirty="0"/>
          </a:p>
        </p:txBody>
      </p:sp>
      <p:sp>
        <p:nvSpPr>
          <p:cNvPr id="3" name="Subtitle 2"/>
          <p:cNvSpPr>
            <a:spLocks noGrp="1"/>
          </p:cNvSpPr>
          <p:nvPr>
            <p:ph type="subTitle" idx="1"/>
          </p:nvPr>
        </p:nvSpPr>
        <p:spPr>
          <a:xfrm>
            <a:off x="1343097" y="4724400"/>
            <a:ext cx="6400800" cy="1066800"/>
          </a:xfrm>
        </p:spPr>
        <p:txBody>
          <a:bodyPr>
            <a:normAutofit/>
          </a:bodyPr>
          <a:lstStyle/>
          <a:p>
            <a:pPr algn="l"/>
            <a:r>
              <a:rPr lang="ro-RO" sz="2400" dirty="0" smtClean="0">
                <a:solidFill>
                  <a:schemeClr val="tx1"/>
                </a:solidFill>
              </a:rPr>
              <a:t>Cercetător postdoctorat: </a:t>
            </a:r>
          </a:p>
          <a:p>
            <a:pPr algn="l"/>
            <a:r>
              <a:rPr lang="en-US" sz="2400" dirty="0" smtClean="0">
                <a:solidFill>
                  <a:schemeClr val="tx1"/>
                </a:solidFill>
              </a:rPr>
              <a:t>Conf. </a:t>
            </a:r>
            <a:r>
              <a:rPr lang="ro-RO" sz="2400" dirty="0" smtClean="0">
                <a:solidFill>
                  <a:schemeClr val="tx1"/>
                </a:solidFill>
              </a:rPr>
              <a:t>univ.</a:t>
            </a:r>
            <a:r>
              <a:rPr lang="en-US" sz="2400" dirty="0" smtClean="0">
                <a:solidFill>
                  <a:schemeClr val="tx1"/>
                </a:solidFill>
              </a:rPr>
              <a:t> dr. Marius-</a:t>
            </a:r>
            <a:r>
              <a:rPr lang="ro-RO" sz="2400" dirty="0" smtClean="0">
                <a:solidFill>
                  <a:schemeClr val="tx1"/>
                </a:solidFill>
              </a:rPr>
              <a:t>Cristian</a:t>
            </a:r>
            <a:r>
              <a:rPr lang="en-US" sz="2400" dirty="0" smtClean="0">
                <a:solidFill>
                  <a:schemeClr val="tx1"/>
                </a:solidFill>
              </a:rPr>
              <a:t> Pan</a:t>
            </a:r>
            <a:r>
              <a:rPr lang="ro-RO" sz="2400" dirty="0">
                <a:solidFill>
                  <a:schemeClr val="tx1"/>
                </a:solidFill>
              </a:rPr>
              <a:t>ă</a:t>
            </a:r>
            <a:endParaRPr lang="en-GB" sz="2400" dirty="0">
              <a:solidFill>
                <a:schemeClr val="tx1"/>
              </a:solidFill>
            </a:endParaRPr>
          </a:p>
        </p:txBody>
      </p:sp>
      <p:pic>
        <p:nvPicPr>
          <p:cNvPr id="5" name="Picture 4" descr="Sigle READ 137926_2015"/>
          <p:cNvPicPr>
            <a:picLocks noChangeAspect="1" noChangeArrowheads="1"/>
          </p:cNvPicPr>
          <p:nvPr/>
        </p:nvPicPr>
        <p:blipFill>
          <a:blip r:embed="rId2" cstate="print"/>
          <a:srcRect/>
          <a:stretch>
            <a:fillRect/>
          </a:stretch>
        </p:blipFill>
        <p:spPr bwMode="auto">
          <a:xfrm>
            <a:off x="325437" y="152400"/>
            <a:ext cx="8818563" cy="990600"/>
          </a:xfrm>
          <a:prstGeom prst="rect">
            <a:avLst/>
          </a:prstGeom>
          <a:noFill/>
          <a:ln w="9525">
            <a:noFill/>
            <a:miter lim="800000"/>
            <a:headEnd/>
            <a:tailEnd/>
          </a:ln>
        </p:spPr>
      </p:pic>
      <p:sp>
        <p:nvSpPr>
          <p:cNvPr id="6" name="TextBox 5"/>
          <p:cNvSpPr txBox="1"/>
          <p:nvPr/>
        </p:nvSpPr>
        <p:spPr>
          <a:xfrm>
            <a:off x="304800" y="914401"/>
            <a:ext cx="7162800" cy="1615827"/>
          </a:xfrm>
          <a:prstGeom prst="rect">
            <a:avLst/>
          </a:prstGeom>
          <a:noFill/>
        </p:spPr>
        <p:txBody>
          <a:bodyPr wrap="square" rtlCol="0">
            <a:spAutoFit/>
          </a:bodyPr>
          <a:lstStyle/>
          <a:p>
            <a:r>
              <a:rPr lang="en-IE" sz="900" b="1" dirty="0" err="1" smtClean="0">
                <a:solidFill>
                  <a:srgbClr val="3333FF"/>
                </a:solidFill>
              </a:rPr>
              <a:t>Investeşte</a:t>
            </a:r>
            <a:r>
              <a:rPr lang="en-IE" sz="900" b="1" dirty="0" smtClean="0">
                <a:solidFill>
                  <a:srgbClr val="3333FF"/>
                </a:solidFill>
              </a:rPr>
              <a:t> </a:t>
            </a:r>
            <a:r>
              <a:rPr lang="en-IE" sz="900" b="1" dirty="0" err="1" smtClean="0">
                <a:solidFill>
                  <a:srgbClr val="3333FF"/>
                </a:solidFill>
              </a:rPr>
              <a:t>în</a:t>
            </a:r>
            <a:r>
              <a:rPr lang="en-IE" sz="900" b="1" dirty="0" smtClean="0">
                <a:solidFill>
                  <a:srgbClr val="3333FF"/>
                </a:solidFill>
              </a:rPr>
              <a:t>  </a:t>
            </a:r>
            <a:r>
              <a:rPr lang="en-IE" sz="900" b="1" dirty="0" err="1" smtClean="0">
                <a:solidFill>
                  <a:srgbClr val="3333FF"/>
                </a:solidFill>
              </a:rPr>
              <a:t>oameni</a:t>
            </a:r>
            <a:r>
              <a:rPr lang="en-IE" sz="900" b="1" dirty="0" smtClean="0">
                <a:solidFill>
                  <a:srgbClr val="3333FF"/>
                </a:solidFill>
              </a:rPr>
              <a:t>!</a:t>
            </a:r>
            <a:endParaRPr lang="en-US" sz="900" dirty="0" smtClean="0">
              <a:solidFill>
                <a:srgbClr val="3333FF"/>
              </a:solidFill>
            </a:endParaRPr>
          </a:p>
          <a:p>
            <a:r>
              <a:rPr lang="en-IE" sz="900" dirty="0" smtClean="0"/>
              <a:t>FONDUL SOCIAL EUROPEAN</a:t>
            </a:r>
            <a:endParaRPr lang="en-US" sz="900" dirty="0" smtClean="0"/>
          </a:p>
          <a:p>
            <a:r>
              <a:rPr lang="en-IE" sz="900" dirty="0" err="1" smtClean="0"/>
              <a:t>Programul</a:t>
            </a:r>
            <a:r>
              <a:rPr lang="en-IE" sz="900" dirty="0" smtClean="0"/>
              <a:t> </a:t>
            </a:r>
            <a:r>
              <a:rPr lang="en-IE" sz="900" dirty="0" err="1" smtClean="0"/>
              <a:t>Operaţional</a:t>
            </a:r>
            <a:r>
              <a:rPr lang="en-IE" sz="900" dirty="0" smtClean="0"/>
              <a:t> Sectorial </a:t>
            </a:r>
            <a:r>
              <a:rPr lang="en-IE" sz="900" dirty="0" err="1" smtClean="0"/>
              <a:t>Dezvoltarea</a:t>
            </a:r>
            <a:r>
              <a:rPr lang="en-IE" sz="900" dirty="0" smtClean="0"/>
              <a:t> </a:t>
            </a:r>
            <a:r>
              <a:rPr lang="en-IE" sz="900" dirty="0" err="1" smtClean="0"/>
              <a:t>Resurselor</a:t>
            </a:r>
            <a:r>
              <a:rPr lang="en-IE" sz="900" dirty="0" smtClean="0"/>
              <a:t> </a:t>
            </a:r>
            <a:r>
              <a:rPr lang="en-IE" sz="900" dirty="0" err="1" smtClean="0"/>
              <a:t>Umane</a:t>
            </a:r>
            <a:r>
              <a:rPr lang="en-IE" sz="900" dirty="0" smtClean="0"/>
              <a:t> 2007 – 2013 </a:t>
            </a:r>
            <a:endParaRPr lang="en-US" sz="900" dirty="0" smtClean="0"/>
          </a:p>
          <a:p>
            <a:r>
              <a:rPr lang="en-IE" sz="900" dirty="0" err="1" smtClean="0"/>
              <a:t>Axa</a:t>
            </a:r>
            <a:r>
              <a:rPr lang="en-IE" sz="900" dirty="0" smtClean="0"/>
              <a:t> </a:t>
            </a:r>
            <a:r>
              <a:rPr lang="en-IE" sz="900" dirty="0" err="1" smtClean="0"/>
              <a:t>prioritară</a:t>
            </a:r>
            <a:r>
              <a:rPr lang="en-IE" sz="900" dirty="0" smtClean="0"/>
              <a:t> nr. 1 „</a:t>
            </a:r>
            <a:r>
              <a:rPr lang="en-IE" sz="900" dirty="0" err="1" smtClean="0"/>
              <a:t>Educaţia</a:t>
            </a:r>
            <a:r>
              <a:rPr lang="en-IE" sz="900" dirty="0" smtClean="0"/>
              <a:t> </a:t>
            </a:r>
            <a:r>
              <a:rPr lang="en-IE" sz="900" dirty="0" err="1" smtClean="0"/>
              <a:t>şi</a:t>
            </a:r>
            <a:r>
              <a:rPr lang="en-IE" sz="900" dirty="0" smtClean="0"/>
              <a:t> </a:t>
            </a:r>
            <a:r>
              <a:rPr lang="en-IE" sz="900" dirty="0" err="1" smtClean="0"/>
              <a:t>formarea</a:t>
            </a:r>
            <a:r>
              <a:rPr lang="en-IE" sz="900" dirty="0" smtClean="0"/>
              <a:t> </a:t>
            </a:r>
            <a:r>
              <a:rPr lang="en-IE" sz="900" dirty="0" err="1" smtClean="0"/>
              <a:t>profesională</a:t>
            </a:r>
            <a:r>
              <a:rPr lang="en-IE" sz="900" dirty="0" smtClean="0"/>
              <a:t> </a:t>
            </a:r>
            <a:r>
              <a:rPr lang="en-IE" sz="900" dirty="0" err="1" smtClean="0"/>
              <a:t>în</a:t>
            </a:r>
            <a:r>
              <a:rPr lang="en-IE" sz="900" dirty="0" smtClean="0"/>
              <a:t> </a:t>
            </a:r>
            <a:r>
              <a:rPr lang="en-IE" sz="900" dirty="0" err="1" smtClean="0"/>
              <a:t>sprijinul</a:t>
            </a:r>
            <a:r>
              <a:rPr lang="en-IE" sz="900" dirty="0" smtClean="0"/>
              <a:t> </a:t>
            </a:r>
            <a:r>
              <a:rPr lang="en-IE" sz="900" dirty="0" err="1" smtClean="0"/>
              <a:t>creşterii</a:t>
            </a:r>
            <a:r>
              <a:rPr lang="en-IE" sz="900" dirty="0" smtClean="0"/>
              <a:t> </a:t>
            </a:r>
            <a:r>
              <a:rPr lang="en-IE" sz="900" dirty="0" err="1" smtClean="0"/>
              <a:t>economice</a:t>
            </a:r>
            <a:r>
              <a:rPr lang="en-IE" sz="900" dirty="0" smtClean="0"/>
              <a:t> </a:t>
            </a:r>
            <a:r>
              <a:rPr lang="en-IE" sz="900" dirty="0" err="1" smtClean="0"/>
              <a:t>şi</a:t>
            </a:r>
            <a:r>
              <a:rPr lang="en-IE" sz="900" dirty="0" smtClean="0"/>
              <a:t> </a:t>
            </a:r>
            <a:r>
              <a:rPr lang="en-IE" sz="900" dirty="0" err="1" smtClean="0"/>
              <a:t>dezvoltării</a:t>
            </a:r>
            <a:r>
              <a:rPr lang="en-IE" sz="900" dirty="0" smtClean="0"/>
              <a:t> </a:t>
            </a:r>
            <a:r>
              <a:rPr lang="en-IE" sz="900" dirty="0" err="1" smtClean="0"/>
              <a:t>societăţii</a:t>
            </a:r>
            <a:r>
              <a:rPr lang="en-IE" sz="900" dirty="0" smtClean="0"/>
              <a:t> </a:t>
            </a:r>
            <a:r>
              <a:rPr lang="en-IE" sz="900" dirty="0" err="1" smtClean="0"/>
              <a:t>bazate</a:t>
            </a:r>
            <a:r>
              <a:rPr lang="en-IE" sz="900" dirty="0" smtClean="0"/>
              <a:t> </a:t>
            </a:r>
            <a:r>
              <a:rPr lang="en-IE" sz="900" dirty="0" err="1" smtClean="0"/>
              <a:t>pe</a:t>
            </a:r>
            <a:r>
              <a:rPr lang="en-IE" sz="900" dirty="0" smtClean="0"/>
              <a:t> </a:t>
            </a:r>
            <a:r>
              <a:rPr lang="en-IE" sz="900" dirty="0" err="1" smtClean="0"/>
              <a:t>cunoaştere</a:t>
            </a:r>
            <a:r>
              <a:rPr lang="en-IE" sz="900" dirty="0" smtClean="0"/>
              <a:t>”</a:t>
            </a:r>
            <a:endParaRPr lang="en-US" sz="900" dirty="0" smtClean="0"/>
          </a:p>
          <a:p>
            <a:r>
              <a:rPr lang="en-IE" sz="900" dirty="0" err="1" smtClean="0"/>
              <a:t>Domeniul</a:t>
            </a:r>
            <a:r>
              <a:rPr lang="en-IE" sz="900" dirty="0" smtClean="0"/>
              <a:t> major de </a:t>
            </a:r>
            <a:r>
              <a:rPr lang="en-IE" sz="900" dirty="0" err="1" smtClean="0"/>
              <a:t>intervenţie</a:t>
            </a:r>
            <a:r>
              <a:rPr lang="en-IE" sz="900" dirty="0" smtClean="0"/>
              <a:t> 1.5 „</a:t>
            </a:r>
            <a:r>
              <a:rPr lang="en-IE" sz="900" dirty="0" err="1" smtClean="0"/>
              <a:t>Programe</a:t>
            </a:r>
            <a:r>
              <a:rPr lang="en-IE" sz="900" dirty="0" smtClean="0"/>
              <a:t> </a:t>
            </a:r>
            <a:r>
              <a:rPr lang="en-IE" sz="900" dirty="0" err="1" smtClean="0"/>
              <a:t>doctorale</a:t>
            </a:r>
            <a:r>
              <a:rPr lang="en-IE" sz="900" dirty="0" smtClean="0"/>
              <a:t> </a:t>
            </a:r>
            <a:r>
              <a:rPr lang="en-IE" sz="900" dirty="0" err="1" smtClean="0"/>
              <a:t>şi</a:t>
            </a:r>
            <a:r>
              <a:rPr lang="en-IE" sz="900" dirty="0" smtClean="0"/>
              <a:t> post-</a:t>
            </a:r>
            <a:r>
              <a:rPr lang="en-IE" sz="900" dirty="0" err="1" smtClean="0"/>
              <a:t>doctorale</a:t>
            </a:r>
            <a:r>
              <a:rPr lang="en-IE" sz="900" dirty="0" smtClean="0"/>
              <a:t> </a:t>
            </a:r>
            <a:r>
              <a:rPr lang="en-IE" sz="900" dirty="0" err="1" smtClean="0"/>
              <a:t>în</a:t>
            </a:r>
            <a:r>
              <a:rPr lang="en-IE" sz="900" dirty="0" smtClean="0"/>
              <a:t> </a:t>
            </a:r>
            <a:r>
              <a:rPr lang="en-IE" sz="900" dirty="0" err="1" smtClean="0"/>
              <a:t>sprijinul</a:t>
            </a:r>
            <a:r>
              <a:rPr lang="en-IE" sz="900" dirty="0" smtClean="0"/>
              <a:t> </a:t>
            </a:r>
            <a:r>
              <a:rPr lang="en-IE" sz="900" dirty="0" err="1" smtClean="0"/>
              <a:t>cercetării</a:t>
            </a:r>
            <a:r>
              <a:rPr lang="en-IE" sz="900" dirty="0" smtClean="0"/>
              <a:t>”</a:t>
            </a:r>
            <a:endParaRPr lang="en-US" sz="900" dirty="0" smtClean="0"/>
          </a:p>
          <a:p>
            <a:r>
              <a:rPr lang="en-IE" sz="900" dirty="0" err="1" smtClean="0"/>
              <a:t>Titlul</a:t>
            </a:r>
            <a:r>
              <a:rPr lang="en-IE" sz="900" dirty="0" smtClean="0"/>
              <a:t> </a:t>
            </a:r>
            <a:r>
              <a:rPr lang="en-IE" sz="900" dirty="0" err="1" smtClean="0"/>
              <a:t>proiectului</a:t>
            </a:r>
            <a:r>
              <a:rPr lang="en-IE" sz="900" dirty="0" smtClean="0"/>
              <a:t>: </a:t>
            </a:r>
            <a:r>
              <a:rPr lang="en-IE" sz="900" b="1" dirty="0" smtClean="0"/>
              <a:t>,,</a:t>
            </a:r>
            <a:r>
              <a:rPr lang="en-IE" sz="900" b="1" dirty="0" err="1" smtClean="0"/>
              <a:t>Rute</a:t>
            </a:r>
            <a:r>
              <a:rPr lang="en-IE" sz="900" b="1" dirty="0" smtClean="0"/>
              <a:t> de </a:t>
            </a:r>
            <a:r>
              <a:rPr lang="en-IE" sz="900" b="1" dirty="0" err="1" smtClean="0"/>
              <a:t>excelenţă</a:t>
            </a:r>
            <a:r>
              <a:rPr lang="en-IE" sz="900" b="1" dirty="0" smtClean="0"/>
              <a:t> </a:t>
            </a:r>
            <a:r>
              <a:rPr lang="en-IE" sz="900" b="1" dirty="0" err="1" smtClean="0"/>
              <a:t>academică</a:t>
            </a:r>
            <a:r>
              <a:rPr lang="en-IE" sz="900" b="1" dirty="0" smtClean="0"/>
              <a:t> </a:t>
            </a:r>
            <a:r>
              <a:rPr lang="en-IE" sz="900" b="1" dirty="0" err="1" smtClean="0"/>
              <a:t>în</a:t>
            </a:r>
            <a:r>
              <a:rPr lang="en-IE" sz="900" b="1" dirty="0" smtClean="0"/>
              <a:t> </a:t>
            </a:r>
            <a:r>
              <a:rPr lang="en-IE" sz="900" b="1" dirty="0" err="1" smtClean="0"/>
              <a:t>cercetarea</a:t>
            </a:r>
            <a:r>
              <a:rPr lang="en-IE" sz="900" b="1" dirty="0" smtClean="0"/>
              <a:t> </a:t>
            </a:r>
            <a:r>
              <a:rPr lang="en-IE" sz="900" b="1" dirty="0" err="1" smtClean="0"/>
              <a:t>doctorală</a:t>
            </a:r>
            <a:r>
              <a:rPr lang="en-IE" sz="900" b="1" dirty="0" smtClean="0"/>
              <a:t> </a:t>
            </a:r>
            <a:r>
              <a:rPr lang="en-IE" sz="900" b="1" dirty="0" err="1" smtClean="0"/>
              <a:t>şi</a:t>
            </a:r>
            <a:r>
              <a:rPr lang="en-IE" sz="900" b="1" dirty="0" smtClean="0"/>
              <a:t> post-</a:t>
            </a:r>
            <a:r>
              <a:rPr lang="en-IE" sz="900" b="1" dirty="0" err="1" smtClean="0"/>
              <a:t>doctorală</a:t>
            </a:r>
            <a:r>
              <a:rPr lang="en-IE" sz="900" b="1" dirty="0" smtClean="0"/>
              <a:t> – READ”</a:t>
            </a:r>
            <a:endParaRPr lang="en-US" sz="900" dirty="0" smtClean="0"/>
          </a:p>
          <a:p>
            <a:r>
              <a:rPr lang="pt-BR" sz="900" i="1" dirty="0" smtClean="0"/>
              <a:t>Academia Română</a:t>
            </a:r>
            <a:r>
              <a:rPr lang="pt-BR" sz="900" dirty="0" smtClean="0"/>
              <a:t> </a:t>
            </a:r>
            <a:r>
              <a:rPr lang="pt-BR" sz="900" i="1" dirty="0" smtClean="0"/>
              <a:t>- operator de date cu caracter personal nr. 17207 în scopul declarat "derulare programe post-doctorale”</a:t>
            </a:r>
            <a:endParaRPr lang="en-US" sz="900" dirty="0" smtClean="0"/>
          </a:p>
          <a:p>
            <a:r>
              <a:rPr lang="en-IE" sz="900" dirty="0" err="1" smtClean="0"/>
              <a:t>Beneficiar</a:t>
            </a:r>
            <a:r>
              <a:rPr lang="en-IE" sz="900" dirty="0" smtClean="0"/>
              <a:t>: ACADEMIA ROMÂNĂ</a:t>
            </a:r>
            <a:endParaRPr lang="en-US" sz="900" dirty="0" smtClean="0"/>
          </a:p>
          <a:p>
            <a:r>
              <a:rPr lang="en-IE" sz="900" b="1" dirty="0" smtClean="0"/>
              <a:t>Contract nr. POSDRU/159/1.5/S/137926</a:t>
            </a:r>
            <a:endParaRPr lang="en-US" sz="900" dirty="0" smtClean="0"/>
          </a:p>
          <a:p>
            <a:endParaRPr lang="en-US" dirty="0"/>
          </a:p>
        </p:txBody>
      </p:sp>
    </p:spTree>
    <p:extLst>
      <p:ext uri="{BB962C8B-B14F-4D97-AF65-F5344CB8AC3E}">
        <p14:creationId xmlns:p14="http://schemas.microsoft.com/office/powerpoint/2010/main" xmlns="" val="33637669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457201"/>
            <a:ext cx="7772400" cy="1066800"/>
          </a:xfrm>
        </p:spPr>
        <p:txBody>
          <a:bodyPr>
            <a:normAutofit/>
          </a:bodyPr>
          <a:lstStyle/>
          <a:p>
            <a:r>
              <a:rPr lang="ro-RO" sz="3600" smtClean="0"/>
              <a:t>Structura</a:t>
            </a:r>
            <a:endParaRPr lang="en-GB" sz="3600" dirty="0"/>
          </a:p>
        </p:txBody>
      </p:sp>
      <p:sp>
        <p:nvSpPr>
          <p:cNvPr id="3" name="Subtitle 2"/>
          <p:cNvSpPr>
            <a:spLocks noGrp="1"/>
          </p:cNvSpPr>
          <p:nvPr>
            <p:ph type="subTitle" idx="1"/>
          </p:nvPr>
        </p:nvSpPr>
        <p:spPr>
          <a:xfrm>
            <a:off x="457200" y="1447800"/>
            <a:ext cx="8305800" cy="4724400"/>
          </a:xfrm>
        </p:spPr>
        <p:txBody>
          <a:bodyPr>
            <a:normAutofit/>
          </a:bodyPr>
          <a:lstStyle/>
          <a:p>
            <a:pPr marL="457200" indent="-457200" algn="l">
              <a:buFont typeface="Arial" pitchFamily="34" charset="0"/>
              <a:buChar char="•"/>
            </a:pPr>
            <a:r>
              <a:rPr lang="ro-RO" sz="2400" dirty="0" smtClean="0">
                <a:solidFill>
                  <a:schemeClr val="tx1"/>
                </a:solidFill>
              </a:rPr>
              <a:t>Trăsături generale</a:t>
            </a:r>
          </a:p>
          <a:p>
            <a:pPr marL="457200" indent="-457200" algn="l">
              <a:buFont typeface="Arial" pitchFamily="34" charset="0"/>
              <a:buChar char="•"/>
            </a:pPr>
            <a:r>
              <a:rPr lang="ro-RO" sz="2400" dirty="0" smtClean="0">
                <a:solidFill>
                  <a:schemeClr val="tx1"/>
                </a:solidFill>
              </a:rPr>
              <a:t>Delimitări de ordin general</a:t>
            </a:r>
          </a:p>
          <a:p>
            <a:pPr marL="914400" lvl="1" indent="-457200" algn="l">
              <a:buFont typeface="Arial" pitchFamily="34" charset="0"/>
              <a:buChar char="•"/>
            </a:pPr>
            <a:r>
              <a:rPr lang="ro-RO" sz="2400" dirty="0">
                <a:solidFill>
                  <a:schemeClr val="tx1"/>
                </a:solidFill>
              </a:rPr>
              <a:t>Raportarea la </a:t>
            </a:r>
            <a:r>
              <a:rPr lang="ro-RO" sz="2400" dirty="0" smtClean="0">
                <a:solidFill>
                  <a:schemeClr val="tx1"/>
                </a:solidFill>
              </a:rPr>
              <a:t>realitate</a:t>
            </a:r>
          </a:p>
          <a:p>
            <a:pPr marL="914400" lvl="1" indent="-457200" algn="l">
              <a:buFont typeface="Arial" pitchFamily="34" charset="0"/>
              <a:buChar char="•"/>
            </a:pPr>
            <a:r>
              <a:rPr lang="ro-RO" sz="2400" dirty="0" smtClean="0">
                <a:solidFill>
                  <a:schemeClr val="tx1"/>
                </a:solidFill>
              </a:rPr>
              <a:t>Disputa interes </a:t>
            </a:r>
            <a:r>
              <a:rPr lang="en-GB" sz="2400" dirty="0" smtClean="0">
                <a:solidFill>
                  <a:schemeClr val="tx1"/>
                </a:solidFill>
              </a:rPr>
              <a:t>personal-</a:t>
            </a:r>
            <a:r>
              <a:rPr lang="ro-RO" sz="2400" dirty="0" smtClean="0">
                <a:solidFill>
                  <a:schemeClr val="tx1"/>
                </a:solidFill>
              </a:rPr>
              <a:t>interes</a:t>
            </a:r>
            <a:r>
              <a:rPr lang="en-GB" sz="2400" dirty="0" smtClean="0">
                <a:solidFill>
                  <a:schemeClr val="tx1"/>
                </a:solidFill>
              </a:rPr>
              <a:t> </a:t>
            </a:r>
            <a:r>
              <a:rPr lang="en-GB" sz="2400" dirty="0">
                <a:solidFill>
                  <a:schemeClr val="tx1"/>
                </a:solidFill>
              </a:rPr>
              <a:t>general (al </a:t>
            </a:r>
            <a:r>
              <a:rPr lang="ro-RO" sz="2400" dirty="0" smtClean="0">
                <a:solidFill>
                  <a:schemeClr val="tx1"/>
                </a:solidFill>
              </a:rPr>
              <a:t>societății)</a:t>
            </a:r>
          </a:p>
          <a:p>
            <a:pPr marL="457200" indent="-457200" algn="l">
              <a:buFont typeface="Arial" pitchFamily="34" charset="0"/>
              <a:buChar char="•"/>
            </a:pPr>
            <a:r>
              <a:rPr lang="ro-RO" sz="2400" dirty="0">
                <a:solidFill>
                  <a:schemeClr val="tx1"/>
                </a:solidFill>
              </a:rPr>
              <a:t>Delimitări specifice metodologiei științei </a:t>
            </a:r>
            <a:r>
              <a:rPr lang="ro-RO" sz="2400" dirty="0" smtClean="0">
                <a:solidFill>
                  <a:schemeClr val="tx1"/>
                </a:solidFill>
              </a:rPr>
              <a:t>economice</a:t>
            </a:r>
          </a:p>
          <a:p>
            <a:pPr marL="914400" lvl="1" indent="-457200" algn="l">
              <a:buFont typeface="Arial" pitchFamily="34" charset="0"/>
              <a:buChar char="•"/>
            </a:pPr>
            <a:r>
              <a:rPr lang="ro-RO" sz="2400" dirty="0">
                <a:solidFill>
                  <a:schemeClr val="tx1"/>
                </a:solidFill>
              </a:rPr>
              <a:t>Delimitarea în interiorul individualismului </a:t>
            </a:r>
            <a:r>
              <a:rPr lang="ro-RO" sz="2400" dirty="0" smtClean="0">
                <a:solidFill>
                  <a:schemeClr val="tx1"/>
                </a:solidFill>
              </a:rPr>
              <a:t>metodologic</a:t>
            </a:r>
          </a:p>
          <a:p>
            <a:pPr marL="1371600" lvl="2" indent="-457200" algn="l">
              <a:buFont typeface="Arial" pitchFamily="34" charset="0"/>
              <a:buChar char="•"/>
            </a:pPr>
            <a:r>
              <a:rPr lang="ro-RO" sz="2000" dirty="0">
                <a:solidFill>
                  <a:schemeClr val="tx1"/>
                </a:solidFill>
              </a:rPr>
              <a:t>Individualismul metodologic neoclasic (empirist</a:t>
            </a:r>
            <a:r>
              <a:rPr lang="ro-RO" sz="2000" dirty="0" smtClean="0">
                <a:solidFill>
                  <a:schemeClr val="tx1"/>
                </a:solidFill>
              </a:rPr>
              <a:t>)</a:t>
            </a:r>
          </a:p>
          <a:p>
            <a:pPr marL="1371600" lvl="2" indent="-457200" algn="l">
              <a:buFont typeface="Arial" pitchFamily="34" charset="0"/>
              <a:buChar char="•"/>
            </a:pPr>
            <a:r>
              <a:rPr lang="ro-RO" sz="2000" dirty="0">
                <a:solidFill>
                  <a:schemeClr val="tx1"/>
                </a:solidFill>
              </a:rPr>
              <a:t>Individualismul economiștilor școlii austriece (apriorist</a:t>
            </a:r>
            <a:r>
              <a:rPr lang="ro-RO" sz="2000" dirty="0" smtClean="0">
                <a:solidFill>
                  <a:schemeClr val="tx1"/>
                </a:solidFill>
              </a:rPr>
              <a:t>)</a:t>
            </a:r>
            <a:endParaRPr lang="ro-RO" sz="2000" b="1" dirty="0" smtClean="0">
              <a:solidFill>
                <a:schemeClr val="tx1"/>
              </a:solidFill>
            </a:endParaRPr>
          </a:p>
          <a:p>
            <a:pPr marL="914400" lvl="1" indent="-457200" algn="l">
              <a:buFont typeface="Arial" pitchFamily="34" charset="0"/>
              <a:buChar char="•"/>
            </a:pPr>
            <a:r>
              <a:rPr lang="ro-RO" sz="2400" dirty="0" smtClean="0">
                <a:solidFill>
                  <a:schemeClr val="tx1"/>
                </a:solidFill>
              </a:rPr>
              <a:t>Holismul</a:t>
            </a:r>
          </a:p>
          <a:p>
            <a:pPr marL="457200" indent="-457200" algn="l">
              <a:buFont typeface="Arial" pitchFamily="34" charset="0"/>
              <a:buChar char="•"/>
            </a:pPr>
            <a:r>
              <a:rPr lang="ro-RO" sz="2400" dirty="0">
                <a:solidFill>
                  <a:schemeClr val="tx1"/>
                </a:solidFill>
              </a:rPr>
              <a:t>Câteva implicații </a:t>
            </a:r>
            <a:r>
              <a:rPr lang="ro-RO" sz="2400" dirty="0" smtClean="0">
                <a:solidFill>
                  <a:schemeClr val="tx1"/>
                </a:solidFill>
              </a:rPr>
              <a:t>privind </a:t>
            </a:r>
            <a:r>
              <a:rPr lang="ro-RO" sz="2400" dirty="0">
                <a:solidFill>
                  <a:schemeClr val="tx1"/>
                </a:solidFill>
              </a:rPr>
              <a:t>modul în care înțelegem </a:t>
            </a:r>
            <a:r>
              <a:rPr lang="ro-RO" sz="2400" dirty="0" smtClean="0">
                <a:solidFill>
                  <a:schemeClr val="tx1"/>
                </a:solidFill>
              </a:rPr>
              <a:t>economia</a:t>
            </a:r>
          </a:p>
          <a:p>
            <a:pPr marL="457200" indent="-457200" algn="l">
              <a:buFont typeface="Arial" pitchFamily="34" charset="0"/>
              <a:buChar char="•"/>
            </a:pPr>
            <a:endParaRPr lang="en-GB" sz="2400" dirty="0"/>
          </a:p>
        </p:txBody>
      </p:sp>
    </p:spTree>
    <p:extLst>
      <p:ext uri="{BB962C8B-B14F-4D97-AF65-F5344CB8AC3E}">
        <p14:creationId xmlns:p14="http://schemas.microsoft.com/office/powerpoint/2010/main" xmlns="" val="22184566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990600"/>
          </a:xfrm>
        </p:spPr>
        <p:txBody>
          <a:bodyPr>
            <a:normAutofit/>
          </a:bodyPr>
          <a:lstStyle/>
          <a:p>
            <a:r>
              <a:rPr lang="ro-RO" sz="3200" dirty="0" smtClean="0"/>
              <a:t>Trăsături generale</a:t>
            </a:r>
            <a:endParaRPr lang="en-GB" sz="3200" dirty="0"/>
          </a:p>
        </p:txBody>
      </p:sp>
      <p:sp>
        <p:nvSpPr>
          <p:cNvPr id="3" name="Subtitle 2"/>
          <p:cNvSpPr>
            <a:spLocks noGrp="1"/>
          </p:cNvSpPr>
          <p:nvPr>
            <p:ph type="subTitle" idx="1"/>
          </p:nvPr>
        </p:nvSpPr>
        <p:spPr>
          <a:xfrm>
            <a:off x="685800" y="1219200"/>
            <a:ext cx="7696200" cy="4876800"/>
          </a:xfrm>
        </p:spPr>
        <p:txBody>
          <a:bodyPr>
            <a:normAutofit fontScale="92500" lnSpcReduction="10000"/>
          </a:bodyPr>
          <a:lstStyle/>
          <a:p>
            <a:pPr algn="l"/>
            <a:r>
              <a:rPr lang="ro-RO" b="1" dirty="0" smtClean="0">
                <a:solidFill>
                  <a:schemeClr val="tx1"/>
                </a:solidFill>
              </a:rPr>
              <a:t>Individualismul</a:t>
            </a:r>
            <a:endParaRPr lang="en-GB" dirty="0">
              <a:solidFill>
                <a:schemeClr val="tx1"/>
              </a:solidFill>
            </a:endParaRPr>
          </a:p>
          <a:p>
            <a:pPr marL="457200" lvl="0" indent="-457200" algn="l">
              <a:buFont typeface="Arial" pitchFamily="34" charset="0"/>
              <a:buChar char="•"/>
            </a:pPr>
            <a:r>
              <a:rPr lang="ro-RO" dirty="0">
                <a:solidFill>
                  <a:schemeClr val="tx1"/>
                </a:solidFill>
              </a:rPr>
              <a:t>accentul abordărilor cade asupra individului luat separat, </a:t>
            </a:r>
            <a:r>
              <a:rPr lang="ro-RO" dirty="0" smtClean="0">
                <a:solidFill>
                  <a:schemeClr val="tx1"/>
                </a:solidFill>
              </a:rPr>
              <a:t>independent</a:t>
            </a:r>
            <a:r>
              <a:rPr lang="ro-RO" dirty="0">
                <a:solidFill>
                  <a:schemeClr val="tx1"/>
                </a:solidFill>
              </a:rPr>
              <a:t>.</a:t>
            </a:r>
            <a:endParaRPr lang="en-GB" dirty="0">
              <a:solidFill>
                <a:schemeClr val="tx1"/>
              </a:solidFill>
            </a:endParaRPr>
          </a:p>
          <a:p>
            <a:pPr marL="457200" lvl="0" indent="-457200" algn="l">
              <a:buFont typeface="Arial" pitchFamily="34" charset="0"/>
              <a:buChar char="•"/>
            </a:pPr>
            <a:r>
              <a:rPr lang="ro-RO" dirty="0">
                <a:solidFill>
                  <a:schemeClr val="tx1"/>
                </a:solidFill>
              </a:rPr>
              <a:t>sunt clamate libertatea și autodeterminarea </a:t>
            </a:r>
            <a:r>
              <a:rPr lang="ro-RO" dirty="0" smtClean="0">
                <a:solidFill>
                  <a:schemeClr val="tx1"/>
                </a:solidFill>
              </a:rPr>
              <a:t>individuală</a:t>
            </a:r>
            <a:r>
              <a:rPr lang="ro-RO" dirty="0">
                <a:solidFill>
                  <a:schemeClr val="tx1"/>
                </a:solidFill>
              </a:rPr>
              <a:t>.</a:t>
            </a:r>
            <a:endParaRPr lang="en-GB" dirty="0">
              <a:solidFill>
                <a:schemeClr val="tx1"/>
              </a:solidFill>
            </a:endParaRPr>
          </a:p>
          <a:p>
            <a:pPr algn="l"/>
            <a:r>
              <a:rPr lang="ro-RO" b="1" dirty="0" smtClean="0">
                <a:solidFill>
                  <a:schemeClr val="tx1"/>
                </a:solidFill>
              </a:rPr>
              <a:t>Holismul</a:t>
            </a:r>
            <a:endParaRPr lang="en-GB" dirty="0">
              <a:solidFill>
                <a:schemeClr val="tx1"/>
              </a:solidFill>
            </a:endParaRPr>
          </a:p>
          <a:p>
            <a:pPr marL="457200" lvl="0" indent="-457200" algn="l">
              <a:buFont typeface="Arial" pitchFamily="34" charset="0"/>
              <a:buChar char="•"/>
            </a:pPr>
            <a:r>
              <a:rPr lang="ro-RO" dirty="0">
                <a:solidFill>
                  <a:schemeClr val="tx1"/>
                </a:solidFill>
              </a:rPr>
              <a:t>individul este privit ca o componentă interdependentă în cadrul colectivității.</a:t>
            </a:r>
            <a:endParaRPr lang="en-GB" dirty="0">
              <a:solidFill>
                <a:schemeClr val="tx1"/>
              </a:solidFill>
            </a:endParaRPr>
          </a:p>
          <a:p>
            <a:pPr marL="457200" lvl="0" indent="-457200" algn="l">
              <a:buFont typeface="Arial" pitchFamily="34" charset="0"/>
              <a:buChar char="•"/>
            </a:pPr>
            <a:r>
              <a:rPr lang="ro-RO" dirty="0">
                <a:solidFill>
                  <a:schemeClr val="tx1"/>
                </a:solidFill>
              </a:rPr>
              <a:t>se pune accent pe prevalența colectivității, a societății asupra individului.</a:t>
            </a:r>
            <a:endParaRPr lang="en-GB" dirty="0">
              <a:solidFill>
                <a:schemeClr val="tx1"/>
              </a:solidFill>
            </a:endParaRPr>
          </a:p>
          <a:p>
            <a:endParaRPr lang="en-GB" dirty="0"/>
          </a:p>
        </p:txBody>
      </p:sp>
    </p:spTree>
    <p:extLst>
      <p:ext uri="{BB962C8B-B14F-4D97-AF65-F5344CB8AC3E}">
        <p14:creationId xmlns:p14="http://schemas.microsoft.com/office/powerpoint/2010/main" xmlns="" val="42268563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1"/>
            <a:ext cx="7772400" cy="761999"/>
          </a:xfrm>
        </p:spPr>
        <p:txBody>
          <a:bodyPr>
            <a:normAutofit/>
          </a:bodyPr>
          <a:lstStyle/>
          <a:p>
            <a:r>
              <a:rPr lang="ro-RO" sz="3200" dirty="0"/>
              <a:t>Delimitări de ordin </a:t>
            </a:r>
            <a:r>
              <a:rPr lang="ro-RO" sz="3200" dirty="0" smtClean="0"/>
              <a:t>general</a:t>
            </a:r>
            <a:endParaRPr lang="en-GB" sz="3200" dirty="0"/>
          </a:p>
        </p:txBody>
      </p:sp>
      <p:sp>
        <p:nvSpPr>
          <p:cNvPr id="3" name="Subtitle 2"/>
          <p:cNvSpPr>
            <a:spLocks noGrp="1"/>
          </p:cNvSpPr>
          <p:nvPr>
            <p:ph type="subTitle" idx="1"/>
          </p:nvPr>
        </p:nvSpPr>
        <p:spPr>
          <a:xfrm>
            <a:off x="762000" y="990600"/>
            <a:ext cx="7620000" cy="5410200"/>
          </a:xfrm>
        </p:spPr>
        <p:txBody>
          <a:bodyPr>
            <a:normAutofit fontScale="47500" lnSpcReduction="20000"/>
          </a:bodyPr>
          <a:lstStyle/>
          <a:p>
            <a:pPr marL="457200" lvl="0" indent="-457200" algn="l">
              <a:buFont typeface="Arial" pitchFamily="34" charset="0"/>
              <a:buChar char="•"/>
            </a:pPr>
            <a:r>
              <a:rPr lang="ro-RO" sz="4400" b="1" dirty="0">
                <a:solidFill>
                  <a:schemeClr val="tx1"/>
                </a:solidFill>
              </a:rPr>
              <a:t>Raportarea la realitate</a:t>
            </a:r>
            <a:endParaRPr lang="en-GB" sz="4400" dirty="0">
              <a:solidFill>
                <a:schemeClr val="tx1"/>
              </a:solidFill>
            </a:endParaRPr>
          </a:p>
          <a:p>
            <a:pPr algn="l"/>
            <a:r>
              <a:rPr lang="ro-RO" sz="4200" b="1" dirty="0" smtClean="0">
                <a:solidFill>
                  <a:schemeClr val="tx1"/>
                </a:solidFill>
              </a:rPr>
              <a:t>Individualismul</a:t>
            </a:r>
          </a:p>
          <a:p>
            <a:pPr marL="457200" indent="-457200" algn="l">
              <a:buFont typeface="Arial" pitchFamily="34" charset="0"/>
              <a:buChar char="•"/>
            </a:pPr>
            <a:r>
              <a:rPr lang="ro-RO" sz="4200" dirty="0" smtClean="0">
                <a:solidFill>
                  <a:schemeClr val="tx1"/>
                </a:solidFill>
              </a:rPr>
              <a:t>concentrează </a:t>
            </a:r>
            <a:r>
              <a:rPr lang="ro-RO" sz="4200" dirty="0">
                <a:solidFill>
                  <a:schemeClr val="tx1"/>
                </a:solidFill>
              </a:rPr>
              <a:t>analiza asupra individului ca factor originar, în timp ce societatea și relațiile sociale sunt factori derivați</a:t>
            </a:r>
            <a:r>
              <a:rPr lang="ro-RO" sz="4200" dirty="0" smtClean="0">
                <a:solidFill>
                  <a:schemeClr val="tx1"/>
                </a:solidFill>
              </a:rPr>
              <a:t>.</a:t>
            </a:r>
          </a:p>
          <a:p>
            <a:pPr marL="457200" indent="-457200" algn="l">
              <a:buFont typeface="Arial" pitchFamily="34" charset="0"/>
              <a:buChar char="•"/>
            </a:pPr>
            <a:r>
              <a:rPr lang="ro-RO" sz="4200" dirty="0" smtClean="0">
                <a:solidFill>
                  <a:schemeClr val="tx1"/>
                </a:solidFill>
              </a:rPr>
              <a:t>Individul </a:t>
            </a:r>
            <a:r>
              <a:rPr lang="ro-RO" sz="4200" dirty="0">
                <a:solidFill>
                  <a:schemeClr val="tx1"/>
                </a:solidFill>
              </a:rPr>
              <a:t>nu este anterior colectivității, ci, pur și simplu, colectivitatea este reprezentarea acțiunilor individuale.</a:t>
            </a:r>
            <a:endParaRPr lang="en-GB" sz="4200" dirty="0">
              <a:solidFill>
                <a:schemeClr val="tx1"/>
              </a:solidFill>
            </a:endParaRPr>
          </a:p>
          <a:p>
            <a:r>
              <a:rPr lang="ro-RO" sz="4200" dirty="0">
                <a:solidFill>
                  <a:schemeClr val="tx1"/>
                </a:solidFill>
              </a:rPr>
              <a:t>L. v Mises: </a:t>
            </a:r>
            <a:r>
              <a:rPr lang="ro-RO" sz="4200" i="1" dirty="0">
                <a:solidFill>
                  <a:schemeClr val="tx1"/>
                </a:solidFill>
              </a:rPr>
              <a:t>„[...] societatea nu este nimic altceva decât combinarea indivizilor, în vederea efortului de cooperare. Ea nu există nicăieri decât în acţiunile persoanelor individuale.”</a:t>
            </a:r>
            <a:endParaRPr lang="en-GB" sz="4200" dirty="0">
              <a:solidFill>
                <a:schemeClr val="tx1"/>
              </a:solidFill>
            </a:endParaRPr>
          </a:p>
          <a:p>
            <a:r>
              <a:rPr lang="ro-RO" sz="4200" dirty="0">
                <a:solidFill>
                  <a:schemeClr val="tx1"/>
                </a:solidFill>
              </a:rPr>
              <a:t> </a:t>
            </a:r>
            <a:endParaRPr lang="en-GB" sz="4200" dirty="0">
              <a:solidFill>
                <a:schemeClr val="tx1"/>
              </a:solidFill>
            </a:endParaRPr>
          </a:p>
          <a:p>
            <a:pPr algn="l"/>
            <a:r>
              <a:rPr lang="ro-RO" sz="4200" b="1" dirty="0" smtClean="0">
                <a:solidFill>
                  <a:schemeClr val="tx1"/>
                </a:solidFill>
              </a:rPr>
              <a:t>Holismul</a:t>
            </a:r>
          </a:p>
          <a:p>
            <a:pPr marL="457200" indent="-457200" algn="l">
              <a:buFont typeface="Arial" pitchFamily="34" charset="0"/>
              <a:buChar char="•"/>
            </a:pPr>
            <a:r>
              <a:rPr lang="ro-RO" sz="4200" dirty="0" smtClean="0">
                <a:solidFill>
                  <a:schemeClr val="tx1"/>
                </a:solidFill>
              </a:rPr>
              <a:t>fundamentele </a:t>
            </a:r>
            <a:r>
              <a:rPr lang="ro-RO" sz="4200" dirty="0">
                <a:solidFill>
                  <a:schemeClr val="tx1"/>
                </a:solidFill>
              </a:rPr>
              <a:t>analizei sunt faptele sociale și structurile supra-individuale (organizația, grupul, comunitatea, guvernul, națiunea etc.).</a:t>
            </a:r>
            <a:endParaRPr lang="en-GB" sz="4200" dirty="0">
              <a:solidFill>
                <a:schemeClr val="tx1"/>
              </a:solidFill>
            </a:endParaRPr>
          </a:p>
          <a:p>
            <a:pPr marL="457200" indent="-457200" algn="l">
              <a:buFont typeface="Arial" pitchFamily="34" charset="0"/>
              <a:buChar char="•"/>
            </a:pPr>
            <a:r>
              <a:rPr lang="ro-RO" sz="4200" dirty="0">
                <a:solidFill>
                  <a:schemeClr val="tx1"/>
                </a:solidFill>
              </a:rPr>
              <a:t>s</a:t>
            </a:r>
            <a:r>
              <a:rPr lang="ro-RO" sz="4200" dirty="0" smtClean="0">
                <a:solidFill>
                  <a:schemeClr val="tx1"/>
                </a:solidFill>
              </a:rPr>
              <a:t>istemele </a:t>
            </a:r>
            <a:r>
              <a:rPr lang="ro-RO" sz="4200" dirty="0">
                <a:solidFill>
                  <a:schemeClr val="tx1"/>
                </a:solidFill>
              </a:rPr>
              <a:t>sociale sunt anterioare individului și au existență de sine stătătoare.</a:t>
            </a:r>
            <a:endParaRPr lang="en-GB" sz="4200" dirty="0">
              <a:solidFill>
                <a:schemeClr val="tx1"/>
              </a:solidFill>
            </a:endParaRPr>
          </a:p>
          <a:p>
            <a:r>
              <a:rPr lang="ro-RO" sz="4200" dirty="0">
                <a:solidFill>
                  <a:schemeClr val="tx1"/>
                </a:solidFill>
              </a:rPr>
              <a:t>J. J. Rousseau: „</a:t>
            </a:r>
            <a:r>
              <a:rPr lang="en-GB" sz="4200" i="1" dirty="0" err="1">
                <a:solidFill>
                  <a:schemeClr val="tx1"/>
                </a:solidFill>
              </a:rPr>
              <a:t>Patriotismul</a:t>
            </a:r>
            <a:r>
              <a:rPr lang="en-GB" sz="4200" i="1" dirty="0">
                <a:solidFill>
                  <a:schemeClr val="tx1"/>
                </a:solidFill>
              </a:rPr>
              <a:t> nu </a:t>
            </a:r>
            <a:r>
              <a:rPr lang="en-GB" sz="4200" i="1" dirty="0" err="1">
                <a:solidFill>
                  <a:schemeClr val="tx1"/>
                </a:solidFill>
              </a:rPr>
              <a:t>poate</a:t>
            </a:r>
            <a:r>
              <a:rPr lang="en-GB" sz="4200" i="1" dirty="0">
                <a:solidFill>
                  <a:schemeClr val="tx1"/>
                </a:solidFill>
              </a:rPr>
              <a:t> </a:t>
            </a:r>
            <a:r>
              <a:rPr lang="en-GB" sz="4200" i="1" dirty="0" err="1">
                <a:solidFill>
                  <a:schemeClr val="tx1"/>
                </a:solidFill>
              </a:rPr>
              <a:t>exista</a:t>
            </a:r>
            <a:r>
              <a:rPr lang="en-GB" sz="4200" i="1" dirty="0">
                <a:solidFill>
                  <a:schemeClr val="tx1"/>
                </a:solidFill>
              </a:rPr>
              <a:t> </a:t>
            </a:r>
            <a:r>
              <a:rPr lang="en-GB" sz="4200" i="1" dirty="0" err="1">
                <a:solidFill>
                  <a:schemeClr val="tx1"/>
                </a:solidFill>
              </a:rPr>
              <a:t>fără</a:t>
            </a:r>
            <a:r>
              <a:rPr lang="en-GB" sz="4200" i="1" dirty="0">
                <a:solidFill>
                  <a:schemeClr val="tx1"/>
                </a:solidFill>
              </a:rPr>
              <a:t> </a:t>
            </a:r>
            <a:r>
              <a:rPr lang="en-GB" sz="4200" i="1" dirty="0" err="1">
                <a:solidFill>
                  <a:schemeClr val="tx1"/>
                </a:solidFill>
              </a:rPr>
              <a:t>libertate</a:t>
            </a:r>
            <a:r>
              <a:rPr lang="en-GB" sz="4200" i="1" dirty="0">
                <a:solidFill>
                  <a:schemeClr val="tx1"/>
                </a:solidFill>
              </a:rPr>
              <a:t>, </a:t>
            </a:r>
            <a:r>
              <a:rPr lang="en-GB" sz="4200" i="1" dirty="0" err="1">
                <a:solidFill>
                  <a:schemeClr val="tx1"/>
                </a:solidFill>
              </a:rPr>
              <a:t>libertatea</a:t>
            </a:r>
            <a:r>
              <a:rPr lang="en-GB" sz="4200" i="1" dirty="0">
                <a:solidFill>
                  <a:schemeClr val="tx1"/>
                </a:solidFill>
              </a:rPr>
              <a:t> </a:t>
            </a:r>
            <a:r>
              <a:rPr lang="en-GB" sz="4200" i="1" dirty="0" err="1">
                <a:solidFill>
                  <a:schemeClr val="tx1"/>
                </a:solidFill>
              </a:rPr>
              <a:t>fără</a:t>
            </a:r>
            <a:r>
              <a:rPr lang="en-GB" sz="4200" i="1" dirty="0">
                <a:solidFill>
                  <a:schemeClr val="tx1"/>
                </a:solidFill>
              </a:rPr>
              <a:t> </a:t>
            </a:r>
            <a:r>
              <a:rPr lang="en-GB" sz="4200" i="1" dirty="0" err="1">
                <a:solidFill>
                  <a:schemeClr val="tx1"/>
                </a:solidFill>
              </a:rPr>
              <a:t>virtute</a:t>
            </a:r>
            <a:r>
              <a:rPr lang="en-GB" sz="4200" i="1" dirty="0">
                <a:solidFill>
                  <a:schemeClr val="tx1"/>
                </a:solidFill>
              </a:rPr>
              <a:t>, </a:t>
            </a:r>
            <a:r>
              <a:rPr lang="en-GB" sz="4200" i="1" dirty="0" err="1">
                <a:solidFill>
                  <a:schemeClr val="tx1"/>
                </a:solidFill>
              </a:rPr>
              <a:t>virtutea</a:t>
            </a:r>
            <a:r>
              <a:rPr lang="en-GB" sz="4200" i="1" dirty="0">
                <a:solidFill>
                  <a:schemeClr val="tx1"/>
                </a:solidFill>
              </a:rPr>
              <a:t> </a:t>
            </a:r>
            <a:r>
              <a:rPr lang="en-GB" sz="4200" i="1" dirty="0" err="1">
                <a:solidFill>
                  <a:schemeClr val="tx1"/>
                </a:solidFill>
              </a:rPr>
              <a:t>fără</a:t>
            </a:r>
            <a:r>
              <a:rPr lang="en-GB" sz="4200" i="1" dirty="0">
                <a:solidFill>
                  <a:schemeClr val="tx1"/>
                </a:solidFill>
              </a:rPr>
              <a:t> </a:t>
            </a:r>
            <a:r>
              <a:rPr lang="en-GB" sz="4200" i="1" dirty="0" err="1">
                <a:solidFill>
                  <a:schemeClr val="tx1"/>
                </a:solidFill>
              </a:rPr>
              <a:t>cetăţeni</a:t>
            </a:r>
            <a:r>
              <a:rPr lang="en-GB" sz="4200" i="1" dirty="0">
                <a:solidFill>
                  <a:schemeClr val="tx1"/>
                </a:solidFill>
              </a:rPr>
              <a:t>; </a:t>
            </a:r>
            <a:r>
              <a:rPr lang="en-GB" sz="4200" i="1" dirty="0" err="1">
                <a:solidFill>
                  <a:schemeClr val="tx1"/>
                </a:solidFill>
              </a:rPr>
              <a:t>creaţi</a:t>
            </a:r>
            <a:r>
              <a:rPr lang="en-GB" sz="4200" i="1" dirty="0">
                <a:solidFill>
                  <a:schemeClr val="tx1"/>
                </a:solidFill>
              </a:rPr>
              <a:t> </a:t>
            </a:r>
            <a:r>
              <a:rPr lang="en-GB" sz="4200" i="1" dirty="0" err="1">
                <a:solidFill>
                  <a:schemeClr val="tx1"/>
                </a:solidFill>
              </a:rPr>
              <a:t>cetăţeni</a:t>
            </a:r>
            <a:r>
              <a:rPr lang="en-GB" sz="4200" i="1" dirty="0">
                <a:solidFill>
                  <a:schemeClr val="tx1"/>
                </a:solidFill>
              </a:rPr>
              <a:t> </a:t>
            </a:r>
            <a:r>
              <a:rPr lang="en-GB" sz="4200" i="1" dirty="0" err="1">
                <a:solidFill>
                  <a:schemeClr val="tx1"/>
                </a:solidFill>
              </a:rPr>
              <a:t>şi</a:t>
            </a:r>
            <a:r>
              <a:rPr lang="en-GB" sz="4200" i="1" dirty="0">
                <a:solidFill>
                  <a:schemeClr val="tx1"/>
                </a:solidFill>
              </a:rPr>
              <a:t> </a:t>
            </a:r>
            <a:r>
              <a:rPr lang="en-GB" sz="4200" i="1" dirty="0" err="1">
                <a:solidFill>
                  <a:schemeClr val="tx1"/>
                </a:solidFill>
              </a:rPr>
              <a:t>veţi</a:t>
            </a:r>
            <a:r>
              <a:rPr lang="en-GB" sz="4200" i="1" dirty="0">
                <a:solidFill>
                  <a:schemeClr val="tx1"/>
                </a:solidFill>
              </a:rPr>
              <a:t> </a:t>
            </a:r>
            <a:r>
              <a:rPr lang="en-GB" sz="4200" i="1" dirty="0" err="1">
                <a:solidFill>
                  <a:schemeClr val="tx1"/>
                </a:solidFill>
              </a:rPr>
              <a:t>avea</a:t>
            </a:r>
            <a:r>
              <a:rPr lang="en-GB" sz="4200" i="1" dirty="0">
                <a:solidFill>
                  <a:schemeClr val="tx1"/>
                </a:solidFill>
              </a:rPr>
              <a:t> tot </a:t>
            </a:r>
            <a:r>
              <a:rPr lang="en-GB" sz="4200" i="1" dirty="0" err="1">
                <a:solidFill>
                  <a:schemeClr val="tx1"/>
                </a:solidFill>
              </a:rPr>
              <a:t>ce</a:t>
            </a:r>
            <a:r>
              <a:rPr lang="en-GB" sz="4200" i="1" dirty="0">
                <a:solidFill>
                  <a:schemeClr val="tx1"/>
                </a:solidFill>
              </a:rPr>
              <a:t> </a:t>
            </a:r>
            <a:r>
              <a:rPr lang="en-GB" sz="4200" i="1" dirty="0" err="1">
                <a:solidFill>
                  <a:schemeClr val="tx1"/>
                </a:solidFill>
              </a:rPr>
              <a:t>doriţi</a:t>
            </a:r>
            <a:r>
              <a:rPr lang="en-GB" sz="4200" i="1" dirty="0">
                <a:solidFill>
                  <a:schemeClr val="tx1"/>
                </a:solidFill>
              </a:rPr>
              <a:t>.”</a:t>
            </a:r>
            <a:endParaRPr lang="en-GB" sz="4200" dirty="0">
              <a:solidFill>
                <a:schemeClr val="tx1"/>
              </a:solidFill>
            </a:endParaRPr>
          </a:p>
        </p:txBody>
      </p:sp>
    </p:spTree>
    <p:extLst>
      <p:ext uri="{BB962C8B-B14F-4D97-AF65-F5344CB8AC3E}">
        <p14:creationId xmlns:p14="http://schemas.microsoft.com/office/powerpoint/2010/main" xmlns="" val="33796922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1"/>
            <a:ext cx="7772400" cy="990600"/>
          </a:xfrm>
        </p:spPr>
        <p:txBody>
          <a:bodyPr>
            <a:normAutofit/>
          </a:bodyPr>
          <a:lstStyle/>
          <a:p>
            <a:r>
              <a:rPr lang="ro-RO" sz="3200" dirty="0"/>
              <a:t>Delimitări de ordin general</a:t>
            </a:r>
            <a:endParaRPr lang="en-GB" sz="3200" dirty="0"/>
          </a:p>
        </p:txBody>
      </p:sp>
      <p:sp>
        <p:nvSpPr>
          <p:cNvPr id="3" name="Subtitle 2"/>
          <p:cNvSpPr>
            <a:spLocks noGrp="1"/>
          </p:cNvSpPr>
          <p:nvPr>
            <p:ph type="subTitle" idx="1"/>
          </p:nvPr>
        </p:nvSpPr>
        <p:spPr>
          <a:xfrm>
            <a:off x="762000" y="1143000"/>
            <a:ext cx="7696200" cy="4876800"/>
          </a:xfrm>
        </p:spPr>
        <p:txBody>
          <a:bodyPr>
            <a:normAutofit/>
          </a:bodyPr>
          <a:lstStyle/>
          <a:p>
            <a:pPr marL="342900" lvl="0" indent="-342900" algn="l">
              <a:buFont typeface="Arial" pitchFamily="34" charset="0"/>
              <a:buChar char="•"/>
            </a:pPr>
            <a:r>
              <a:rPr lang="ro-RO" sz="2400" b="1" dirty="0" smtClean="0">
                <a:solidFill>
                  <a:schemeClr val="tx1"/>
                </a:solidFill>
              </a:rPr>
              <a:t>Disputa interes </a:t>
            </a:r>
            <a:r>
              <a:rPr lang="en-GB" sz="2400" b="1" dirty="0" smtClean="0">
                <a:solidFill>
                  <a:schemeClr val="tx1"/>
                </a:solidFill>
              </a:rPr>
              <a:t>personal-</a:t>
            </a:r>
            <a:r>
              <a:rPr lang="ro-RO" sz="2400" b="1" dirty="0" smtClean="0">
                <a:solidFill>
                  <a:schemeClr val="tx1"/>
                </a:solidFill>
              </a:rPr>
              <a:t>interes</a:t>
            </a:r>
            <a:r>
              <a:rPr lang="en-GB" sz="2400" b="1" dirty="0" smtClean="0">
                <a:solidFill>
                  <a:schemeClr val="tx1"/>
                </a:solidFill>
              </a:rPr>
              <a:t> </a:t>
            </a:r>
            <a:r>
              <a:rPr lang="en-GB" sz="2400" b="1" dirty="0">
                <a:solidFill>
                  <a:schemeClr val="tx1"/>
                </a:solidFill>
              </a:rPr>
              <a:t>general (al </a:t>
            </a:r>
            <a:r>
              <a:rPr lang="ro-RO" sz="2400" b="1" dirty="0" smtClean="0">
                <a:solidFill>
                  <a:schemeClr val="tx1"/>
                </a:solidFill>
              </a:rPr>
              <a:t>societății)</a:t>
            </a:r>
          </a:p>
          <a:p>
            <a:pPr lvl="0"/>
            <a:endParaRPr lang="en-GB" sz="2400" dirty="0">
              <a:solidFill>
                <a:schemeClr val="tx1"/>
              </a:solidFill>
            </a:endParaRPr>
          </a:p>
          <a:p>
            <a:pPr algn="l"/>
            <a:r>
              <a:rPr lang="ro-RO" sz="2200" b="1" dirty="0" smtClean="0">
                <a:solidFill>
                  <a:schemeClr val="tx1"/>
                </a:solidFill>
              </a:rPr>
              <a:t>Individualism</a:t>
            </a:r>
          </a:p>
          <a:p>
            <a:pPr marL="457200" indent="-457200" algn="l">
              <a:buFont typeface="Arial" pitchFamily="34" charset="0"/>
              <a:buChar char="•"/>
            </a:pPr>
            <a:r>
              <a:rPr lang="ro-RO" sz="2200" dirty="0" smtClean="0">
                <a:solidFill>
                  <a:schemeClr val="tx1"/>
                </a:solidFill>
              </a:rPr>
              <a:t>conceptul </a:t>
            </a:r>
            <a:r>
              <a:rPr lang="ro-RO" sz="2200" dirty="0">
                <a:solidFill>
                  <a:schemeClr val="tx1"/>
                </a:solidFill>
              </a:rPr>
              <a:t>de interes/scop nu are sens decât prin raportarea la individul care acționează</a:t>
            </a:r>
            <a:r>
              <a:rPr lang="ro-RO" sz="2200" dirty="0" smtClean="0">
                <a:solidFill>
                  <a:schemeClr val="tx1"/>
                </a:solidFill>
              </a:rPr>
              <a:t>.</a:t>
            </a:r>
          </a:p>
          <a:p>
            <a:pPr algn="l"/>
            <a:endParaRPr lang="ro-RO" sz="2200" b="1" dirty="0">
              <a:solidFill>
                <a:schemeClr val="tx1"/>
              </a:solidFill>
            </a:endParaRPr>
          </a:p>
          <a:p>
            <a:pPr algn="l"/>
            <a:endParaRPr lang="ro-RO" sz="2200" b="1" dirty="0" smtClean="0">
              <a:solidFill>
                <a:schemeClr val="tx1"/>
              </a:solidFill>
            </a:endParaRPr>
          </a:p>
          <a:p>
            <a:pPr algn="l"/>
            <a:endParaRPr lang="ro-RO" sz="2200" b="1" dirty="0" smtClean="0">
              <a:solidFill>
                <a:schemeClr val="tx1"/>
              </a:solidFill>
            </a:endParaRPr>
          </a:p>
          <a:p>
            <a:pPr algn="l"/>
            <a:r>
              <a:rPr lang="ro-RO" sz="2200" b="1" dirty="0" smtClean="0">
                <a:solidFill>
                  <a:schemeClr val="tx1"/>
                </a:solidFill>
              </a:rPr>
              <a:t>Holism</a:t>
            </a:r>
          </a:p>
          <a:p>
            <a:pPr marL="457200" indent="-457200" algn="l">
              <a:buFont typeface="Arial" pitchFamily="34" charset="0"/>
              <a:buChar char="•"/>
            </a:pPr>
            <a:r>
              <a:rPr lang="ro-RO" sz="2200" dirty="0" smtClean="0">
                <a:solidFill>
                  <a:schemeClr val="tx1"/>
                </a:solidFill>
              </a:rPr>
              <a:t>interesul </a:t>
            </a:r>
            <a:r>
              <a:rPr lang="ro-RO" sz="2200" dirty="0">
                <a:solidFill>
                  <a:schemeClr val="tx1"/>
                </a:solidFill>
              </a:rPr>
              <a:t>social primează și, în virtutea acestei abordări, interesele individuale pot și trebuie sacrificate atunci când aceasta este în folosul realizării obiectivelor </a:t>
            </a:r>
            <a:r>
              <a:rPr lang="ro-RO" sz="2200" dirty="0" smtClean="0">
                <a:solidFill>
                  <a:schemeClr val="tx1"/>
                </a:solidFill>
              </a:rPr>
              <a:t>sociale.</a:t>
            </a:r>
            <a:endParaRPr lang="en-GB" sz="2200" dirty="0">
              <a:solidFill>
                <a:schemeClr val="tx1"/>
              </a:solidFill>
            </a:endParaRPr>
          </a:p>
        </p:txBody>
      </p:sp>
    </p:spTree>
    <p:extLst>
      <p:ext uri="{BB962C8B-B14F-4D97-AF65-F5344CB8AC3E}">
        <p14:creationId xmlns:p14="http://schemas.microsoft.com/office/powerpoint/2010/main" xmlns="" val="35621494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28601"/>
            <a:ext cx="7772400" cy="990600"/>
          </a:xfrm>
        </p:spPr>
        <p:txBody>
          <a:bodyPr>
            <a:normAutofit fontScale="90000"/>
          </a:bodyPr>
          <a:lstStyle/>
          <a:p>
            <a:r>
              <a:rPr lang="ro-RO" sz="3600" dirty="0"/>
              <a:t>Delimitări specifice metodologiei științei </a:t>
            </a:r>
            <a:r>
              <a:rPr lang="ro-RO" sz="3600" dirty="0" smtClean="0"/>
              <a:t>economice</a:t>
            </a:r>
            <a:endParaRPr lang="en-GB" dirty="0"/>
          </a:p>
        </p:txBody>
      </p:sp>
      <p:sp>
        <p:nvSpPr>
          <p:cNvPr id="3" name="Subtitle 2"/>
          <p:cNvSpPr>
            <a:spLocks noGrp="1"/>
          </p:cNvSpPr>
          <p:nvPr>
            <p:ph type="subTitle" idx="1"/>
          </p:nvPr>
        </p:nvSpPr>
        <p:spPr>
          <a:xfrm>
            <a:off x="685800" y="1371600"/>
            <a:ext cx="7848600" cy="4876800"/>
          </a:xfrm>
        </p:spPr>
        <p:txBody>
          <a:bodyPr/>
          <a:lstStyle/>
          <a:p>
            <a:r>
              <a:rPr lang="ro-RO" sz="2400" dirty="0">
                <a:solidFill>
                  <a:schemeClr val="tx1"/>
                </a:solidFill>
              </a:rPr>
              <a:t>L. Robbins: </a:t>
            </a:r>
            <a:r>
              <a:rPr lang="ro-RO" sz="2400" i="1" dirty="0">
                <a:solidFill>
                  <a:schemeClr val="tx1"/>
                </a:solidFill>
              </a:rPr>
              <a:t>„Știința economică studiază comportamentul uman ca relație între scopuri și resurse limitate cu întrebuințări alternative.</a:t>
            </a:r>
            <a:r>
              <a:rPr lang="en-US" sz="2400" i="1" dirty="0" smtClean="0">
                <a:solidFill>
                  <a:schemeClr val="tx1"/>
                </a:solidFill>
              </a:rPr>
              <a:t>”</a:t>
            </a:r>
            <a:endParaRPr lang="ro-RO" sz="2400" i="1" dirty="0" smtClean="0">
              <a:solidFill>
                <a:schemeClr val="tx1"/>
              </a:solidFill>
            </a:endParaRPr>
          </a:p>
          <a:p>
            <a:pPr marL="342900" lvl="0" indent="-342900" algn="l">
              <a:buFont typeface="Arial" pitchFamily="34" charset="0"/>
              <a:buChar char="•"/>
            </a:pPr>
            <a:r>
              <a:rPr lang="ro-RO" sz="2000" b="1" dirty="0">
                <a:solidFill>
                  <a:schemeClr val="tx1"/>
                </a:solidFill>
              </a:rPr>
              <a:t>Delimitarea în interiorul individualismului </a:t>
            </a:r>
            <a:r>
              <a:rPr lang="ro-RO" sz="2000" b="1" dirty="0" smtClean="0">
                <a:solidFill>
                  <a:schemeClr val="tx1"/>
                </a:solidFill>
              </a:rPr>
              <a:t>metodologic </a:t>
            </a:r>
            <a:endParaRPr lang="en-GB" sz="2000" dirty="0">
              <a:solidFill>
                <a:schemeClr val="tx1"/>
              </a:solidFill>
            </a:endParaRPr>
          </a:p>
          <a:p>
            <a:pPr marL="800100" lvl="1" indent="-342900" algn="l">
              <a:buFont typeface="Arial" pitchFamily="34" charset="0"/>
              <a:buChar char="•"/>
            </a:pPr>
            <a:r>
              <a:rPr lang="ro-RO" sz="2000" b="1" dirty="0">
                <a:solidFill>
                  <a:schemeClr val="tx1"/>
                </a:solidFill>
              </a:rPr>
              <a:t>Individualismul metodologic neoclasic (empirist</a:t>
            </a:r>
            <a:r>
              <a:rPr lang="ro-RO" sz="2000" b="1" dirty="0" smtClean="0">
                <a:solidFill>
                  <a:schemeClr val="tx1"/>
                </a:solidFill>
              </a:rPr>
              <a:t>) (1/2)</a:t>
            </a:r>
            <a:endParaRPr lang="en-GB" sz="2000" dirty="0">
              <a:solidFill>
                <a:schemeClr val="tx1"/>
              </a:solidFill>
            </a:endParaRPr>
          </a:p>
          <a:p>
            <a:pPr algn="l"/>
            <a:r>
              <a:rPr lang="ro-RO" sz="1800" b="1" dirty="0">
                <a:solidFill>
                  <a:schemeClr val="tx1"/>
                </a:solidFill>
              </a:rPr>
              <a:t>Trăsături:</a:t>
            </a:r>
            <a:endParaRPr lang="en-GB" sz="1800" dirty="0">
              <a:solidFill>
                <a:schemeClr val="tx1"/>
              </a:solidFill>
            </a:endParaRPr>
          </a:p>
          <a:p>
            <a:pPr marL="342900" lvl="0" indent="-342900" algn="l">
              <a:buFont typeface="Arial" pitchFamily="34" charset="0"/>
              <a:buChar char="•"/>
            </a:pPr>
            <a:r>
              <a:rPr lang="ro-RO" sz="2000" dirty="0">
                <a:solidFill>
                  <a:schemeClr val="tx1"/>
                </a:solidFill>
              </a:rPr>
              <a:t>acceptarea faptului că acțiunea umană are la bază anumite scopuri, dictate în baza preferințelor sau utilității, fără a elabora în privința acestora. Concentrarea asupra instrumentelor (funcții de utilitate, curbe de indiferență) lăsând în afara preocupărilor actele mentale care duc la formarea </a:t>
            </a:r>
            <a:r>
              <a:rPr lang="ro-RO" sz="2000" dirty="0" smtClean="0">
                <a:solidFill>
                  <a:schemeClr val="tx1"/>
                </a:solidFill>
              </a:rPr>
              <a:t>lor.</a:t>
            </a:r>
            <a:endParaRPr lang="ro-RO" sz="2000" dirty="0">
              <a:solidFill>
                <a:schemeClr val="tx1"/>
              </a:solidFill>
            </a:endParaRPr>
          </a:p>
          <a:p>
            <a:pPr marL="342900" lvl="0" indent="-342900" algn="l">
              <a:buFont typeface="Arial" pitchFamily="34" charset="0"/>
              <a:buChar char="•"/>
            </a:pPr>
            <a:r>
              <a:rPr lang="ro-RO" sz="2000" dirty="0" smtClean="0">
                <a:solidFill>
                  <a:schemeClr val="tx1"/>
                </a:solidFill>
              </a:rPr>
              <a:t>analiza </a:t>
            </a:r>
            <a:r>
              <a:rPr lang="ro-RO" sz="2000" dirty="0">
                <a:solidFill>
                  <a:schemeClr val="tx1"/>
                </a:solidFill>
              </a:rPr>
              <a:t>se concentrează asupra acțiunii individuale și rezultatelor acesteia într-un context dat ale cărui repere sunt considerate fixe, cu excepția celor a căror influență este analizată (ipoteza ceteris paribus).</a:t>
            </a:r>
            <a:endParaRPr lang="en-GB" sz="2000" dirty="0">
              <a:solidFill>
                <a:schemeClr val="tx1"/>
              </a:solidFill>
            </a:endParaRPr>
          </a:p>
          <a:p>
            <a:endParaRPr lang="en-GB" sz="2000" dirty="0"/>
          </a:p>
        </p:txBody>
      </p:sp>
    </p:spTree>
    <p:extLst>
      <p:ext uri="{BB962C8B-B14F-4D97-AF65-F5344CB8AC3E}">
        <p14:creationId xmlns:p14="http://schemas.microsoft.com/office/powerpoint/2010/main" xmlns="" val="6322711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28601"/>
            <a:ext cx="7772400" cy="990600"/>
          </a:xfrm>
        </p:spPr>
        <p:txBody>
          <a:bodyPr>
            <a:normAutofit fontScale="90000"/>
          </a:bodyPr>
          <a:lstStyle/>
          <a:p>
            <a:r>
              <a:rPr lang="ro-RO" sz="3600" dirty="0"/>
              <a:t>Delimitări specifice metodologiei științei </a:t>
            </a:r>
            <a:r>
              <a:rPr lang="ro-RO" sz="3600" dirty="0" smtClean="0"/>
              <a:t>economice</a:t>
            </a:r>
            <a:endParaRPr lang="en-GB" dirty="0"/>
          </a:p>
        </p:txBody>
      </p:sp>
      <p:sp>
        <p:nvSpPr>
          <p:cNvPr id="3" name="Subtitle 2"/>
          <p:cNvSpPr>
            <a:spLocks noGrp="1"/>
          </p:cNvSpPr>
          <p:nvPr>
            <p:ph type="subTitle" idx="1"/>
          </p:nvPr>
        </p:nvSpPr>
        <p:spPr>
          <a:xfrm>
            <a:off x="685800" y="1371600"/>
            <a:ext cx="7848600" cy="4876800"/>
          </a:xfrm>
        </p:spPr>
        <p:txBody>
          <a:bodyPr/>
          <a:lstStyle/>
          <a:p>
            <a:pPr marL="342900" lvl="0" indent="-342900" algn="l">
              <a:buFont typeface="Arial" pitchFamily="34" charset="0"/>
              <a:buChar char="•"/>
            </a:pPr>
            <a:r>
              <a:rPr lang="ro-RO" sz="2000" b="1" dirty="0" smtClean="0">
                <a:solidFill>
                  <a:schemeClr val="tx1"/>
                </a:solidFill>
              </a:rPr>
              <a:t>Delimitarea </a:t>
            </a:r>
            <a:r>
              <a:rPr lang="ro-RO" sz="2000" b="1" dirty="0">
                <a:solidFill>
                  <a:schemeClr val="tx1"/>
                </a:solidFill>
              </a:rPr>
              <a:t>în interiorul individualismului metodologic</a:t>
            </a:r>
            <a:endParaRPr lang="en-GB" sz="2000" dirty="0">
              <a:solidFill>
                <a:schemeClr val="tx1"/>
              </a:solidFill>
            </a:endParaRPr>
          </a:p>
          <a:p>
            <a:pPr marL="800100" lvl="1" indent="-342900" algn="l">
              <a:buFont typeface="Arial" pitchFamily="34" charset="0"/>
              <a:buChar char="•"/>
            </a:pPr>
            <a:r>
              <a:rPr lang="ro-RO" sz="2000" b="1" dirty="0">
                <a:solidFill>
                  <a:schemeClr val="tx1"/>
                </a:solidFill>
              </a:rPr>
              <a:t>Individualismul metodologic neoclasic (empirist</a:t>
            </a:r>
            <a:r>
              <a:rPr lang="ro-RO" sz="2000" b="1" dirty="0" smtClean="0">
                <a:solidFill>
                  <a:schemeClr val="tx1"/>
                </a:solidFill>
              </a:rPr>
              <a:t>) (2/2)</a:t>
            </a:r>
            <a:endParaRPr lang="en-GB" sz="2000" dirty="0">
              <a:solidFill>
                <a:schemeClr val="tx1"/>
              </a:solidFill>
            </a:endParaRPr>
          </a:p>
          <a:p>
            <a:pPr algn="l"/>
            <a:r>
              <a:rPr lang="ro-RO" sz="1800" b="1" dirty="0" smtClean="0">
                <a:solidFill>
                  <a:schemeClr val="tx1"/>
                </a:solidFill>
              </a:rPr>
              <a:t>Trăsături:</a:t>
            </a:r>
            <a:endParaRPr lang="ro-RO" sz="1800" dirty="0">
              <a:solidFill>
                <a:schemeClr val="tx1"/>
              </a:solidFill>
            </a:endParaRPr>
          </a:p>
          <a:p>
            <a:pPr marL="342900" indent="-342900" algn="l">
              <a:buFont typeface="Arial" pitchFamily="34" charset="0"/>
              <a:buChar char="•"/>
            </a:pPr>
            <a:r>
              <a:rPr lang="ro-RO" sz="2000" dirty="0" smtClean="0">
                <a:solidFill>
                  <a:schemeClr val="tx1"/>
                </a:solidFill>
              </a:rPr>
              <a:t>utilizarea </a:t>
            </a:r>
            <a:r>
              <a:rPr lang="ro-RO" sz="2000" dirty="0">
                <a:solidFill>
                  <a:schemeClr val="tx1"/>
                </a:solidFill>
              </a:rPr>
              <a:t>ipotezei raționalității maximizatoare (homo oeconomicus). Conceptul de raționalitate rezidă în compararea efectelor cu eforturile pentru atingerea unui scop dat, fără a face referire la acesta în sensul validării caracterului rațional al </a:t>
            </a:r>
            <a:r>
              <a:rPr lang="ro-RO" sz="2000" dirty="0" smtClean="0">
                <a:solidFill>
                  <a:schemeClr val="tx1"/>
                </a:solidFill>
              </a:rPr>
              <a:t>acțiunii.</a:t>
            </a:r>
            <a:endParaRPr lang="ro-RO" sz="2000" dirty="0">
              <a:solidFill>
                <a:schemeClr val="tx1"/>
              </a:solidFill>
            </a:endParaRPr>
          </a:p>
          <a:p>
            <a:pPr marL="342900" indent="-342900" algn="l">
              <a:buFont typeface="Arial" pitchFamily="34" charset="0"/>
              <a:buChar char="•"/>
            </a:pPr>
            <a:r>
              <a:rPr lang="ro-RO" sz="2000" dirty="0" smtClean="0">
                <a:solidFill>
                  <a:schemeClr val="tx1"/>
                </a:solidFill>
              </a:rPr>
              <a:t>comportamentul </a:t>
            </a:r>
            <a:r>
              <a:rPr lang="ro-RO" sz="2000" dirty="0">
                <a:solidFill>
                  <a:schemeClr val="tx1"/>
                </a:solidFill>
              </a:rPr>
              <a:t>homo oeconomicus se întemeiază pe raționalitatea perfectă a indivizilor, acțiunea individuală exercitată pentru realizarea propriului interes și informarea perfectă a celor care </a:t>
            </a:r>
            <a:r>
              <a:rPr lang="ro-RO" sz="2000" dirty="0" smtClean="0">
                <a:solidFill>
                  <a:schemeClr val="tx1"/>
                </a:solidFill>
              </a:rPr>
              <a:t>acționează.</a:t>
            </a:r>
            <a:endParaRPr lang="ro-RO" sz="2000" dirty="0">
              <a:solidFill>
                <a:schemeClr val="tx1"/>
              </a:solidFill>
            </a:endParaRPr>
          </a:p>
          <a:p>
            <a:pPr marL="342900" indent="-342900" algn="l">
              <a:buFont typeface="Arial" pitchFamily="34" charset="0"/>
              <a:buChar char="•"/>
            </a:pPr>
            <a:r>
              <a:rPr lang="ro-RO" sz="2000" dirty="0" smtClean="0">
                <a:solidFill>
                  <a:schemeClr val="tx1"/>
                </a:solidFill>
              </a:rPr>
              <a:t>concentrarea </a:t>
            </a:r>
            <a:r>
              <a:rPr lang="ro-RO" sz="2000" dirty="0">
                <a:solidFill>
                  <a:schemeClr val="tx1"/>
                </a:solidFill>
              </a:rPr>
              <a:t>analizei asupra efectelor acțiunii umane (empirism). Explicațiile vizează ce s-a întâmplat cu acțiunea umană după producerea ei, prin raportare la evenimentele observate și analiza acestora pornind de la supozițiile expuse anterior.</a:t>
            </a:r>
            <a:endParaRPr lang="en-GB" sz="2000" dirty="0">
              <a:solidFill>
                <a:schemeClr val="tx1"/>
              </a:solidFill>
            </a:endParaRPr>
          </a:p>
        </p:txBody>
      </p:sp>
    </p:spTree>
    <p:extLst>
      <p:ext uri="{BB962C8B-B14F-4D97-AF65-F5344CB8AC3E}">
        <p14:creationId xmlns:p14="http://schemas.microsoft.com/office/powerpoint/2010/main" xmlns="" val="37823777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28601"/>
            <a:ext cx="7772400" cy="990600"/>
          </a:xfrm>
        </p:spPr>
        <p:txBody>
          <a:bodyPr>
            <a:normAutofit fontScale="90000"/>
          </a:bodyPr>
          <a:lstStyle/>
          <a:p>
            <a:r>
              <a:rPr lang="ro-RO" sz="3600" dirty="0"/>
              <a:t>Delimitări specifice metodologiei științei </a:t>
            </a:r>
            <a:r>
              <a:rPr lang="ro-RO" sz="3600" dirty="0" smtClean="0"/>
              <a:t>economice</a:t>
            </a:r>
            <a:endParaRPr lang="en-GB" dirty="0"/>
          </a:p>
        </p:txBody>
      </p:sp>
      <p:sp>
        <p:nvSpPr>
          <p:cNvPr id="3" name="Subtitle 2"/>
          <p:cNvSpPr>
            <a:spLocks noGrp="1"/>
          </p:cNvSpPr>
          <p:nvPr>
            <p:ph type="subTitle" idx="1"/>
          </p:nvPr>
        </p:nvSpPr>
        <p:spPr>
          <a:xfrm>
            <a:off x="685800" y="1371600"/>
            <a:ext cx="7848600" cy="4495800"/>
          </a:xfrm>
        </p:spPr>
        <p:txBody>
          <a:bodyPr>
            <a:normAutofit/>
          </a:bodyPr>
          <a:lstStyle/>
          <a:p>
            <a:pPr marL="342900" lvl="0" indent="-342900" algn="l">
              <a:buFont typeface="Arial" pitchFamily="34" charset="0"/>
              <a:buChar char="•"/>
            </a:pPr>
            <a:r>
              <a:rPr lang="ro-RO" sz="2200" b="1" dirty="0" smtClean="0">
                <a:solidFill>
                  <a:schemeClr val="tx1"/>
                </a:solidFill>
              </a:rPr>
              <a:t>Delimitarea </a:t>
            </a:r>
            <a:r>
              <a:rPr lang="ro-RO" sz="2200" b="1" dirty="0">
                <a:solidFill>
                  <a:schemeClr val="tx1"/>
                </a:solidFill>
              </a:rPr>
              <a:t>în interiorul individualismului metodologic</a:t>
            </a:r>
            <a:endParaRPr lang="en-GB" sz="2200" dirty="0">
              <a:solidFill>
                <a:schemeClr val="tx1"/>
              </a:solidFill>
            </a:endParaRPr>
          </a:p>
          <a:p>
            <a:pPr marL="914400" lvl="1" indent="-457200" algn="l">
              <a:buFont typeface="Arial" pitchFamily="34" charset="0"/>
              <a:buChar char="•"/>
            </a:pPr>
            <a:r>
              <a:rPr lang="ro-RO" sz="2000" b="1" dirty="0">
                <a:solidFill>
                  <a:schemeClr val="tx1"/>
                </a:solidFill>
              </a:rPr>
              <a:t>Individualismul economiștilor școlii austriece (apriorist</a:t>
            </a:r>
            <a:r>
              <a:rPr lang="ro-RO" sz="2000" b="1" dirty="0" smtClean="0">
                <a:solidFill>
                  <a:schemeClr val="tx1"/>
                </a:solidFill>
              </a:rPr>
              <a:t>) (1/2)</a:t>
            </a:r>
            <a:endParaRPr lang="en-GB" sz="2000" dirty="0">
              <a:solidFill>
                <a:schemeClr val="tx1"/>
              </a:solidFill>
            </a:endParaRPr>
          </a:p>
          <a:p>
            <a:pPr algn="l"/>
            <a:endParaRPr lang="ro-RO" sz="2000" b="1" dirty="0" smtClean="0">
              <a:solidFill>
                <a:schemeClr val="tx1"/>
              </a:solidFill>
            </a:endParaRPr>
          </a:p>
          <a:p>
            <a:pPr algn="l"/>
            <a:r>
              <a:rPr lang="ro-RO" sz="2000" b="1" dirty="0" smtClean="0">
                <a:solidFill>
                  <a:schemeClr val="tx1"/>
                </a:solidFill>
              </a:rPr>
              <a:t>Trăsături</a:t>
            </a:r>
            <a:r>
              <a:rPr lang="ro-RO" sz="2000" b="1" dirty="0">
                <a:solidFill>
                  <a:schemeClr val="tx1"/>
                </a:solidFill>
              </a:rPr>
              <a:t>:</a:t>
            </a:r>
            <a:endParaRPr lang="en-GB" sz="2000" dirty="0">
              <a:solidFill>
                <a:schemeClr val="tx1"/>
              </a:solidFill>
            </a:endParaRPr>
          </a:p>
          <a:p>
            <a:pPr marL="457200" lvl="0" indent="-457200" algn="l">
              <a:buFont typeface="Arial" pitchFamily="34" charset="0"/>
              <a:buChar char="•"/>
            </a:pPr>
            <a:r>
              <a:rPr lang="ro-RO" sz="2000" dirty="0">
                <a:solidFill>
                  <a:schemeClr val="tx1"/>
                </a:solidFill>
              </a:rPr>
              <a:t>asumarea principiului subiectivismului în analiza economică. Indivizii prefigurează scopuri în baza unor acte mentale care nu pot fi ignorate în formarea și evoluția preferințelor. Drept urmare, preferințele și utilitatea nu pot fi privite ca fiind date și, ca atare, nu pot fi formalizate în cadrul unor </a:t>
            </a:r>
            <a:r>
              <a:rPr lang="ro-RO" sz="2000" dirty="0" smtClean="0">
                <a:solidFill>
                  <a:schemeClr val="tx1"/>
                </a:solidFill>
              </a:rPr>
              <a:t>funcții.</a:t>
            </a:r>
            <a:endParaRPr lang="ro-RO" sz="2000" dirty="0">
              <a:solidFill>
                <a:schemeClr val="tx1"/>
              </a:solidFill>
            </a:endParaRPr>
          </a:p>
          <a:p>
            <a:pPr marL="457200" lvl="0" indent="-457200" algn="l">
              <a:buFont typeface="Arial" pitchFamily="34" charset="0"/>
              <a:buChar char="•"/>
            </a:pPr>
            <a:r>
              <a:rPr lang="ro-RO" sz="2000" dirty="0" smtClean="0">
                <a:solidFill>
                  <a:schemeClr val="tx1"/>
                </a:solidFill>
              </a:rPr>
              <a:t>acțiunea </a:t>
            </a:r>
            <a:r>
              <a:rPr lang="ro-RO" sz="2000" dirty="0">
                <a:solidFill>
                  <a:schemeClr val="tx1"/>
                </a:solidFill>
              </a:rPr>
              <a:t>individuală se desfășoară într-un context dominat de existența unei multitudini de acțiuni alternative prefigurate la nivel mental, fără a considera aceste elemente ca fiind date</a:t>
            </a:r>
            <a:r>
              <a:rPr lang="ro-RO" sz="2000" dirty="0" smtClean="0">
                <a:solidFill>
                  <a:schemeClr val="tx1"/>
                </a:solidFill>
              </a:rPr>
              <a:t>.</a:t>
            </a:r>
            <a:endParaRPr lang="en-GB" sz="2000" dirty="0">
              <a:solidFill>
                <a:schemeClr val="tx1"/>
              </a:solidFill>
            </a:endParaRPr>
          </a:p>
        </p:txBody>
      </p:sp>
    </p:spTree>
    <p:extLst>
      <p:ext uri="{BB962C8B-B14F-4D97-AF65-F5344CB8AC3E}">
        <p14:creationId xmlns:p14="http://schemas.microsoft.com/office/powerpoint/2010/main" xmlns="" val="33773339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28601"/>
            <a:ext cx="7772400" cy="990600"/>
          </a:xfrm>
        </p:spPr>
        <p:txBody>
          <a:bodyPr>
            <a:normAutofit fontScale="90000"/>
          </a:bodyPr>
          <a:lstStyle/>
          <a:p>
            <a:r>
              <a:rPr lang="ro-RO" sz="3600" dirty="0"/>
              <a:t>Delimitări specifice metodologiei științei </a:t>
            </a:r>
            <a:r>
              <a:rPr lang="ro-RO" sz="3600" dirty="0" smtClean="0"/>
              <a:t>economice</a:t>
            </a:r>
            <a:endParaRPr lang="en-GB" dirty="0"/>
          </a:p>
        </p:txBody>
      </p:sp>
      <p:sp>
        <p:nvSpPr>
          <p:cNvPr id="3" name="Subtitle 2"/>
          <p:cNvSpPr>
            <a:spLocks noGrp="1"/>
          </p:cNvSpPr>
          <p:nvPr>
            <p:ph type="subTitle" idx="1"/>
          </p:nvPr>
        </p:nvSpPr>
        <p:spPr>
          <a:xfrm>
            <a:off x="685800" y="1371600"/>
            <a:ext cx="7848600" cy="4953000"/>
          </a:xfrm>
        </p:spPr>
        <p:txBody>
          <a:bodyPr>
            <a:normAutofit/>
          </a:bodyPr>
          <a:lstStyle/>
          <a:p>
            <a:pPr marL="342900" lvl="0" indent="-342900" algn="l">
              <a:buFont typeface="Arial" pitchFamily="34" charset="0"/>
              <a:buChar char="•"/>
            </a:pPr>
            <a:r>
              <a:rPr lang="ro-RO" sz="2200" b="1" dirty="0" smtClean="0">
                <a:solidFill>
                  <a:schemeClr val="tx1"/>
                </a:solidFill>
              </a:rPr>
              <a:t>Delimitarea </a:t>
            </a:r>
            <a:r>
              <a:rPr lang="ro-RO" sz="2200" b="1" dirty="0">
                <a:solidFill>
                  <a:schemeClr val="tx1"/>
                </a:solidFill>
              </a:rPr>
              <a:t>în interiorul individualismului metodologic</a:t>
            </a:r>
            <a:endParaRPr lang="en-GB" sz="2200" dirty="0">
              <a:solidFill>
                <a:schemeClr val="tx1"/>
              </a:solidFill>
            </a:endParaRPr>
          </a:p>
          <a:p>
            <a:pPr marL="914400" lvl="1" indent="-457200" algn="l">
              <a:buFont typeface="Arial" pitchFamily="34" charset="0"/>
              <a:buChar char="•"/>
            </a:pPr>
            <a:r>
              <a:rPr lang="ro-RO" sz="2000" b="1" dirty="0">
                <a:solidFill>
                  <a:schemeClr val="tx1"/>
                </a:solidFill>
              </a:rPr>
              <a:t>Individualismul economiștilor școlii austriece (apriorist</a:t>
            </a:r>
            <a:r>
              <a:rPr lang="ro-RO" sz="2000" b="1" dirty="0" smtClean="0">
                <a:solidFill>
                  <a:schemeClr val="tx1"/>
                </a:solidFill>
              </a:rPr>
              <a:t>) (2/2)</a:t>
            </a:r>
          </a:p>
          <a:p>
            <a:pPr algn="l"/>
            <a:r>
              <a:rPr lang="ro-RO" sz="2000" b="1" dirty="0" smtClean="0">
                <a:solidFill>
                  <a:schemeClr val="tx1"/>
                </a:solidFill>
              </a:rPr>
              <a:t>Trăsături:</a:t>
            </a:r>
            <a:endParaRPr lang="ro-RO" sz="2000" dirty="0">
              <a:solidFill>
                <a:schemeClr val="tx1"/>
              </a:solidFill>
            </a:endParaRPr>
          </a:p>
          <a:p>
            <a:pPr marL="342900" indent="-342900" algn="l">
              <a:buFont typeface="Arial" pitchFamily="34" charset="0"/>
              <a:buChar char="•"/>
            </a:pPr>
            <a:r>
              <a:rPr lang="ro-RO" sz="2000" dirty="0" smtClean="0">
                <a:solidFill>
                  <a:schemeClr val="tx1"/>
                </a:solidFill>
              </a:rPr>
              <a:t>proiectarea </a:t>
            </a:r>
            <a:r>
              <a:rPr lang="ro-RO" sz="2000" dirty="0">
                <a:solidFill>
                  <a:schemeClr val="tx1"/>
                </a:solidFill>
              </a:rPr>
              <a:t>raționalității prin raportare la existența scopului și la caracterul rațional al prefigurării acestuia în mintea celui care acționează. Raționalitatea are dimensiune subiectivă imposibil a fi măsurată și comparată între </a:t>
            </a:r>
            <a:r>
              <a:rPr lang="ro-RO" sz="2000" dirty="0" smtClean="0">
                <a:solidFill>
                  <a:schemeClr val="tx1"/>
                </a:solidFill>
              </a:rPr>
              <a:t>indivizi.</a:t>
            </a:r>
            <a:endParaRPr lang="ro-RO" sz="2000" dirty="0">
              <a:solidFill>
                <a:schemeClr val="tx1"/>
              </a:solidFill>
            </a:endParaRPr>
          </a:p>
          <a:p>
            <a:pPr marL="342900" indent="-342900" algn="l">
              <a:buFont typeface="Arial" pitchFamily="34" charset="0"/>
              <a:buChar char="•"/>
            </a:pPr>
            <a:r>
              <a:rPr lang="ro-RO" sz="2000" dirty="0" smtClean="0">
                <a:solidFill>
                  <a:schemeClr val="tx1"/>
                </a:solidFill>
              </a:rPr>
              <a:t>preocuparea </a:t>
            </a:r>
            <a:r>
              <a:rPr lang="ro-RO" sz="2000" dirty="0">
                <a:solidFill>
                  <a:schemeClr val="tx1"/>
                </a:solidFill>
              </a:rPr>
              <a:t>pentru analiza acțiunii umane din perspectiva alegerilor efectuate și a scopurilor urmărite. Concentrarea analizei asupra caracteristicilor neobservabile ale acțiunii umane provenite din felul cum își aleg oamenii scopurile. </a:t>
            </a:r>
          </a:p>
          <a:p>
            <a:pPr marL="342900" indent="-342900" algn="l">
              <a:buFont typeface="Arial" pitchFamily="34" charset="0"/>
              <a:buChar char="•"/>
            </a:pPr>
            <a:r>
              <a:rPr lang="ro-RO" sz="2000" dirty="0" smtClean="0">
                <a:solidFill>
                  <a:schemeClr val="tx1"/>
                </a:solidFill>
              </a:rPr>
              <a:t>cunoașterea </a:t>
            </a:r>
            <a:r>
              <a:rPr lang="ro-RO" sz="2000" dirty="0">
                <a:solidFill>
                  <a:schemeClr val="tx1"/>
                </a:solidFill>
              </a:rPr>
              <a:t>este dedusă </a:t>
            </a:r>
            <a:r>
              <a:rPr lang="ro-RO" sz="2000" dirty="0" smtClean="0">
                <a:solidFill>
                  <a:schemeClr val="tx1"/>
                </a:solidFill>
              </a:rPr>
              <a:t>a priori</a:t>
            </a:r>
            <a:r>
              <a:rPr lang="ro-RO" sz="2000" dirty="0">
                <a:solidFill>
                  <a:schemeClr val="tx1"/>
                </a:solidFill>
              </a:rPr>
              <a:t>, prin introspecție având la bază rațiunea cu care individul este înzestrat și propriile experiențe ale celui care acționează.</a:t>
            </a:r>
            <a:endParaRPr lang="en-GB" sz="2000" dirty="0">
              <a:solidFill>
                <a:schemeClr val="tx1"/>
              </a:solidFill>
            </a:endParaRPr>
          </a:p>
        </p:txBody>
      </p:sp>
    </p:spTree>
    <p:extLst>
      <p:ext uri="{BB962C8B-B14F-4D97-AF65-F5344CB8AC3E}">
        <p14:creationId xmlns:p14="http://schemas.microsoft.com/office/powerpoint/2010/main" xmlns="" val="39932295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28601"/>
            <a:ext cx="7772400" cy="990600"/>
          </a:xfrm>
        </p:spPr>
        <p:txBody>
          <a:bodyPr>
            <a:normAutofit fontScale="90000"/>
          </a:bodyPr>
          <a:lstStyle/>
          <a:p>
            <a:r>
              <a:rPr lang="ro-RO" sz="3600" dirty="0"/>
              <a:t>Delimitări specifice metodologiei științei </a:t>
            </a:r>
            <a:r>
              <a:rPr lang="ro-RO" sz="3600" dirty="0" smtClean="0"/>
              <a:t>economice</a:t>
            </a:r>
            <a:endParaRPr lang="en-GB" dirty="0"/>
          </a:p>
        </p:txBody>
      </p:sp>
      <p:sp>
        <p:nvSpPr>
          <p:cNvPr id="3" name="Subtitle 2"/>
          <p:cNvSpPr>
            <a:spLocks noGrp="1"/>
          </p:cNvSpPr>
          <p:nvPr>
            <p:ph type="subTitle" idx="1"/>
          </p:nvPr>
        </p:nvSpPr>
        <p:spPr>
          <a:xfrm>
            <a:off x="685800" y="1371600"/>
            <a:ext cx="7848600" cy="4953000"/>
          </a:xfrm>
        </p:spPr>
        <p:txBody>
          <a:bodyPr>
            <a:normAutofit lnSpcReduction="10000"/>
          </a:bodyPr>
          <a:lstStyle/>
          <a:p>
            <a:pPr marL="342900" indent="-342900" algn="l">
              <a:buFont typeface="Arial" pitchFamily="34" charset="0"/>
              <a:buChar char="•"/>
            </a:pPr>
            <a:r>
              <a:rPr lang="ro-RO" sz="2400" b="1" dirty="0">
                <a:solidFill>
                  <a:schemeClr val="tx1"/>
                </a:solidFill>
              </a:rPr>
              <a:t>Holismul </a:t>
            </a:r>
            <a:r>
              <a:rPr lang="ro-RO" sz="2400" b="1" dirty="0" smtClean="0">
                <a:solidFill>
                  <a:schemeClr val="tx1"/>
                </a:solidFill>
              </a:rPr>
              <a:t>(1/2)</a:t>
            </a:r>
            <a:endParaRPr lang="en-GB" sz="2400" dirty="0">
              <a:solidFill>
                <a:schemeClr val="tx1"/>
              </a:solidFill>
            </a:endParaRPr>
          </a:p>
          <a:p>
            <a:pPr algn="l"/>
            <a:r>
              <a:rPr lang="ro-RO" sz="2000" b="1" dirty="0" smtClean="0">
                <a:solidFill>
                  <a:schemeClr val="tx1"/>
                </a:solidFill>
              </a:rPr>
              <a:t>Trăsături:</a:t>
            </a:r>
            <a:endParaRPr lang="ro-RO" sz="2000" dirty="0">
              <a:solidFill>
                <a:schemeClr val="tx1"/>
              </a:solidFill>
            </a:endParaRPr>
          </a:p>
          <a:p>
            <a:pPr marL="342900" indent="-342900" algn="l">
              <a:buFont typeface="Arial" pitchFamily="34" charset="0"/>
              <a:buChar char="•"/>
            </a:pPr>
            <a:r>
              <a:rPr lang="ro-RO" sz="2000" dirty="0" smtClean="0">
                <a:solidFill>
                  <a:schemeClr val="tx1"/>
                </a:solidFill>
              </a:rPr>
              <a:t>structurile </a:t>
            </a:r>
            <a:r>
              <a:rPr lang="ro-RO" sz="2000" dirty="0">
                <a:solidFill>
                  <a:schemeClr val="tx1"/>
                </a:solidFill>
              </a:rPr>
              <a:t>sociale sunt explicate întotdeauna de alte structuri sociale ca urmare a existenței entităților supra-individuale anterioare </a:t>
            </a:r>
            <a:r>
              <a:rPr lang="ro-RO" sz="2000" dirty="0" smtClean="0">
                <a:solidFill>
                  <a:schemeClr val="tx1"/>
                </a:solidFill>
              </a:rPr>
              <a:t>indivizilor.</a:t>
            </a:r>
            <a:endParaRPr lang="ro-RO" sz="2000" dirty="0">
              <a:solidFill>
                <a:schemeClr val="tx1"/>
              </a:solidFill>
            </a:endParaRPr>
          </a:p>
          <a:p>
            <a:pPr marL="342900" indent="-342900" algn="l">
              <a:buFont typeface="Arial" pitchFamily="34" charset="0"/>
              <a:buChar char="•"/>
            </a:pPr>
            <a:r>
              <a:rPr lang="ro-RO" sz="2000" dirty="0" smtClean="0">
                <a:solidFill>
                  <a:schemeClr val="tx1"/>
                </a:solidFill>
              </a:rPr>
              <a:t>construirea </a:t>
            </a:r>
            <a:r>
              <a:rPr lang="ro-RO" sz="2000" dirty="0">
                <a:solidFill>
                  <a:schemeClr val="tx1"/>
                </a:solidFill>
              </a:rPr>
              <a:t>de teorii explicative care utilizează legi aplicabile acestor entități, acțiunile individuale fiind derivate din </a:t>
            </a:r>
            <a:r>
              <a:rPr lang="ro-RO" sz="2000" dirty="0" smtClean="0">
                <a:solidFill>
                  <a:schemeClr val="tx1"/>
                </a:solidFill>
              </a:rPr>
              <a:t>acestea.</a:t>
            </a:r>
            <a:endParaRPr lang="ro-RO" sz="2000" dirty="0">
              <a:solidFill>
                <a:schemeClr val="tx1"/>
              </a:solidFill>
            </a:endParaRPr>
          </a:p>
          <a:p>
            <a:pPr marL="342900" indent="-342900" algn="l">
              <a:buFont typeface="Arial" pitchFamily="34" charset="0"/>
              <a:buChar char="•"/>
            </a:pPr>
            <a:r>
              <a:rPr lang="ro-RO" sz="2000" dirty="0" smtClean="0">
                <a:solidFill>
                  <a:schemeClr val="tx1"/>
                </a:solidFill>
              </a:rPr>
              <a:t>caracteristicile </a:t>
            </a:r>
            <a:r>
              <a:rPr lang="ro-RO" sz="2000" dirty="0">
                <a:solidFill>
                  <a:schemeClr val="tx1"/>
                </a:solidFill>
              </a:rPr>
              <a:t>entităților supra-individuale sunt ireductibile la cele ale actorilor individuali, spre deosebire de abordarea </a:t>
            </a:r>
            <a:r>
              <a:rPr lang="ro-RO" sz="2000" dirty="0" smtClean="0">
                <a:solidFill>
                  <a:schemeClr val="tx1"/>
                </a:solidFill>
              </a:rPr>
              <a:t>privind fundamentele </a:t>
            </a:r>
            <a:r>
              <a:rPr lang="ro-RO" sz="2000" dirty="0">
                <a:solidFill>
                  <a:schemeClr val="tx1"/>
                </a:solidFill>
              </a:rPr>
              <a:t>microeconomice ale macroeconomiei specifică individualismului </a:t>
            </a:r>
            <a:r>
              <a:rPr lang="ro-RO" sz="2000" dirty="0" smtClean="0">
                <a:solidFill>
                  <a:schemeClr val="tx1"/>
                </a:solidFill>
              </a:rPr>
              <a:t>neoclasic.</a:t>
            </a:r>
            <a:endParaRPr lang="ro-RO" sz="2000" dirty="0">
              <a:solidFill>
                <a:schemeClr val="tx1"/>
              </a:solidFill>
            </a:endParaRPr>
          </a:p>
          <a:p>
            <a:pPr marL="342900" indent="-342900" algn="l">
              <a:buFont typeface="Arial" pitchFamily="34" charset="0"/>
              <a:buChar char="•"/>
            </a:pPr>
            <a:r>
              <a:rPr lang="ro-RO" sz="2000" dirty="0" smtClean="0">
                <a:solidFill>
                  <a:schemeClr val="tx1"/>
                </a:solidFill>
              </a:rPr>
              <a:t>critica </a:t>
            </a:r>
            <a:r>
              <a:rPr lang="ro-RO" sz="2000" dirty="0">
                <a:solidFill>
                  <a:schemeClr val="tx1"/>
                </a:solidFill>
              </a:rPr>
              <a:t>la adresa fundamentelor microeconomice ale macroeconomiei pornind de la argumentul potrivit căruia oamenii care contribuie la formarea mărimilor agregate diferă unii de ceilalți, preferințele acestora precum și circumstanțele în care acționează fiind în continuă schimbare.</a:t>
            </a:r>
            <a:endParaRPr lang="en-GB" sz="2000" dirty="0">
              <a:solidFill>
                <a:schemeClr val="tx1"/>
              </a:solidFill>
            </a:endParaRPr>
          </a:p>
          <a:p>
            <a:pPr marL="342900" lvl="0" indent="-342900" algn="l">
              <a:buFont typeface="Arial" pitchFamily="34" charset="0"/>
              <a:buChar char="•"/>
            </a:pPr>
            <a:endParaRPr lang="en-GB" sz="2000" dirty="0">
              <a:solidFill>
                <a:schemeClr val="tx1"/>
              </a:solidFill>
            </a:endParaRPr>
          </a:p>
        </p:txBody>
      </p:sp>
    </p:spTree>
    <p:extLst>
      <p:ext uri="{BB962C8B-B14F-4D97-AF65-F5344CB8AC3E}">
        <p14:creationId xmlns:p14="http://schemas.microsoft.com/office/powerpoint/2010/main" xmlns="" val="12470489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28601"/>
            <a:ext cx="7772400" cy="990600"/>
          </a:xfrm>
        </p:spPr>
        <p:txBody>
          <a:bodyPr>
            <a:normAutofit fontScale="90000"/>
          </a:bodyPr>
          <a:lstStyle/>
          <a:p>
            <a:r>
              <a:rPr lang="ro-RO" sz="3600" dirty="0"/>
              <a:t>Delimitări specifice metodologiei științei </a:t>
            </a:r>
            <a:r>
              <a:rPr lang="ro-RO" sz="3600" dirty="0" smtClean="0"/>
              <a:t>economice</a:t>
            </a:r>
            <a:endParaRPr lang="en-GB" dirty="0"/>
          </a:p>
        </p:txBody>
      </p:sp>
      <p:sp>
        <p:nvSpPr>
          <p:cNvPr id="3" name="Subtitle 2"/>
          <p:cNvSpPr>
            <a:spLocks noGrp="1"/>
          </p:cNvSpPr>
          <p:nvPr>
            <p:ph type="subTitle" idx="1"/>
          </p:nvPr>
        </p:nvSpPr>
        <p:spPr>
          <a:xfrm>
            <a:off x="685800" y="1371600"/>
            <a:ext cx="7848600" cy="4953000"/>
          </a:xfrm>
        </p:spPr>
        <p:txBody>
          <a:bodyPr>
            <a:normAutofit/>
          </a:bodyPr>
          <a:lstStyle/>
          <a:p>
            <a:pPr marL="342900" indent="-342900" algn="l">
              <a:buFont typeface="Arial" pitchFamily="34" charset="0"/>
              <a:buChar char="•"/>
            </a:pPr>
            <a:r>
              <a:rPr lang="ro-RO" sz="2400" b="1" dirty="0">
                <a:solidFill>
                  <a:schemeClr val="tx1"/>
                </a:solidFill>
              </a:rPr>
              <a:t>Holismul </a:t>
            </a:r>
            <a:r>
              <a:rPr lang="ro-RO" sz="2400" b="1" dirty="0" smtClean="0">
                <a:solidFill>
                  <a:schemeClr val="tx1"/>
                </a:solidFill>
              </a:rPr>
              <a:t>(2/2)</a:t>
            </a:r>
            <a:endParaRPr lang="en-GB" sz="2400" dirty="0">
              <a:solidFill>
                <a:schemeClr val="tx1"/>
              </a:solidFill>
            </a:endParaRPr>
          </a:p>
          <a:p>
            <a:pPr algn="l"/>
            <a:r>
              <a:rPr lang="ro-RO" sz="2000" b="1" dirty="0" smtClean="0">
                <a:solidFill>
                  <a:schemeClr val="tx1"/>
                </a:solidFill>
              </a:rPr>
              <a:t>Trăsături:</a:t>
            </a:r>
            <a:endParaRPr lang="ro-RO" sz="2000" dirty="0">
              <a:solidFill>
                <a:schemeClr val="tx1"/>
              </a:solidFill>
            </a:endParaRPr>
          </a:p>
          <a:p>
            <a:pPr marL="342900" indent="-342900" algn="l">
              <a:buFont typeface="Arial" pitchFamily="34" charset="0"/>
              <a:buChar char="•"/>
            </a:pPr>
            <a:r>
              <a:rPr lang="ro-RO" sz="2000" dirty="0" smtClean="0">
                <a:solidFill>
                  <a:schemeClr val="tx1"/>
                </a:solidFill>
              </a:rPr>
              <a:t>caracterul </a:t>
            </a:r>
            <a:r>
              <a:rPr lang="ro-RO" sz="2000" dirty="0">
                <a:solidFill>
                  <a:schemeClr val="tx1"/>
                </a:solidFill>
              </a:rPr>
              <a:t>neomogen al mărimilor agregate le face ireductibile la nivelul indivizilor care le compun (holismul radical</a:t>
            </a:r>
            <a:r>
              <a:rPr lang="ro-RO" sz="2000" dirty="0" smtClean="0">
                <a:solidFill>
                  <a:schemeClr val="tx1"/>
                </a:solidFill>
              </a:rPr>
              <a:t>).</a:t>
            </a:r>
            <a:endParaRPr lang="ro-RO" sz="2000" dirty="0">
              <a:solidFill>
                <a:schemeClr val="tx1"/>
              </a:solidFill>
            </a:endParaRPr>
          </a:p>
          <a:p>
            <a:pPr marL="342900" indent="-342900" algn="l">
              <a:buFont typeface="Arial" pitchFamily="34" charset="0"/>
              <a:buChar char="•"/>
            </a:pPr>
            <a:r>
              <a:rPr lang="ro-RO" sz="2000" dirty="0" smtClean="0">
                <a:solidFill>
                  <a:schemeClr val="tx1"/>
                </a:solidFill>
              </a:rPr>
              <a:t>imperfecțiunea </a:t>
            </a:r>
            <a:r>
              <a:rPr lang="ro-RO" sz="2000" dirty="0">
                <a:solidFill>
                  <a:schemeClr val="tx1"/>
                </a:solidFill>
              </a:rPr>
              <a:t>și complexitatea informațiilor sunt factori care impun recurgerea la mărimi agregate (entități colective). Economia este mult prea complexă astfel încât indivizii care acționează se bazează inevitabil pe </a:t>
            </a:r>
            <a:r>
              <a:rPr lang="ro-RO" sz="2000" dirty="0" smtClean="0">
                <a:solidFill>
                  <a:schemeClr val="tx1"/>
                </a:solidFill>
              </a:rPr>
              <a:t>repere macroeconomice.</a:t>
            </a:r>
            <a:endParaRPr lang="ro-RO" sz="2000" dirty="0">
              <a:solidFill>
                <a:schemeClr val="tx1"/>
              </a:solidFill>
            </a:endParaRPr>
          </a:p>
          <a:p>
            <a:pPr marL="342900" indent="-342900" algn="l">
              <a:buFont typeface="Arial" pitchFamily="34" charset="0"/>
              <a:buChar char="•"/>
            </a:pPr>
            <a:r>
              <a:rPr lang="ro-RO" sz="2000" dirty="0" smtClean="0">
                <a:solidFill>
                  <a:schemeClr val="tx1"/>
                </a:solidFill>
              </a:rPr>
              <a:t>sunt </a:t>
            </a:r>
            <a:r>
              <a:rPr lang="ro-RO" sz="2000" dirty="0">
                <a:solidFill>
                  <a:schemeClr val="tx1"/>
                </a:solidFill>
              </a:rPr>
              <a:t>respinse ipotezele individualismului neoclasic privind caracterul dat al preferințelor, gusturilor, cunoașterii. Ca atare este imposibil reducționismul complet al entităților supra-individuale la individ (holismul moderat</a:t>
            </a:r>
            <a:r>
              <a:rPr lang="ro-RO" sz="2000" dirty="0" smtClean="0">
                <a:solidFill>
                  <a:schemeClr val="tx1"/>
                </a:solidFill>
              </a:rPr>
              <a:t>).</a:t>
            </a:r>
            <a:endParaRPr lang="ro-RO" sz="2000" dirty="0">
              <a:solidFill>
                <a:schemeClr val="tx1"/>
              </a:solidFill>
            </a:endParaRPr>
          </a:p>
          <a:p>
            <a:pPr marL="342900" indent="-342900" algn="l">
              <a:buFont typeface="Arial" pitchFamily="34" charset="0"/>
              <a:buChar char="•"/>
            </a:pPr>
            <a:r>
              <a:rPr lang="ro-RO" sz="2000" dirty="0" smtClean="0">
                <a:solidFill>
                  <a:schemeClr val="tx1"/>
                </a:solidFill>
              </a:rPr>
              <a:t>se </a:t>
            </a:r>
            <a:r>
              <a:rPr lang="ro-RO" sz="2000" dirty="0">
                <a:solidFill>
                  <a:schemeClr val="tx1"/>
                </a:solidFill>
              </a:rPr>
              <a:t>constituie într-o critică constructivă, pertinentă la adresa individualismului neoclasic.</a:t>
            </a:r>
            <a:endParaRPr lang="en-GB" sz="2000" dirty="0">
              <a:solidFill>
                <a:schemeClr val="tx1"/>
              </a:solidFill>
            </a:endParaRPr>
          </a:p>
          <a:p>
            <a:pPr marL="342900" lvl="0" indent="-342900" algn="l">
              <a:buFont typeface="Arial" pitchFamily="34" charset="0"/>
              <a:buChar char="•"/>
            </a:pPr>
            <a:endParaRPr lang="en-GB" sz="2000" dirty="0">
              <a:solidFill>
                <a:schemeClr val="tx1"/>
              </a:solidFill>
            </a:endParaRPr>
          </a:p>
        </p:txBody>
      </p:sp>
    </p:spTree>
    <p:extLst>
      <p:ext uri="{BB962C8B-B14F-4D97-AF65-F5344CB8AC3E}">
        <p14:creationId xmlns:p14="http://schemas.microsoft.com/office/powerpoint/2010/main" xmlns="" val="27558175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1"/>
            <a:ext cx="7772400" cy="1143000"/>
          </a:xfrm>
        </p:spPr>
        <p:txBody>
          <a:bodyPr>
            <a:normAutofit/>
          </a:bodyPr>
          <a:lstStyle/>
          <a:p>
            <a:r>
              <a:rPr lang="ro-RO" sz="3200" dirty="0"/>
              <a:t>Câteva implicații </a:t>
            </a:r>
            <a:r>
              <a:rPr lang="ro-RO" sz="3200" dirty="0" smtClean="0"/>
              <a:t>privind </a:t>
            </a:r>
            <a:r>
              <a:rPr lang="ro-RO" sz="3200" dirty="0"/>
              <a:t>modul în care înțelegem </a:t>
            </a:r>
            <a:r>
              <a:rPr lang="ro-RO" sz="3200" dirty="0" smtClean="0"/>
              <a:t>economia</a:t>
            </a:r>
            <a:endParaRPr lang="en-GB" sz="3200" dirty="0"/>
          </a:p>
        </p:txBody>
      </p:sp>
      <p:sp>
        <p:nvSpPr>
          <p:cNvPr id="3" name="Subtitle 2"/>
          <p:cNvSpPr>
            <a:spLocks noGrp="1"/>
          </p:cNvSpPr>
          <p:nvPr>
            <p:ph type="subTitle" idx="1"/>
          </p:nvPr>
        </p:nvSpPr>
        <p:spPr>
          <a:xfrm>
            <a:off x="533400" y="1447800"/>
            <a:ext cx="8001000" cy="4876800"/>
          </a:xfrm>
        </p:spPr>
        <p:txBody>
          <a:bodyPr>
            <a:normAutofit/>
          </a:bodyPr>
          <a:lstStyle/>
          <a:p>
            <a:r>
              <a:rPr lang="en-US" sz="2400" i="1" dirty="0" smtClean="0">
                <a:solidFill>
                  <a:schemeClr val="tx1"/>
                </a:solidFill>
              </a:rPr>
              <a:t>L. Robbins-</a:t>
            </a:r>
            <a:r>
              <a:rPr lang="ro-RO" sz="2400" i="1" dirty="0" smtClean="0">
                <a:solidFill>
                  <a:schemeClr val="tx1"/>
                </a:solidFill>
              </a:rPr>
              <a:t>„Toți </a:t>
            </a:r>
            <a:r>
              <a:rPr lang="ro-RO" sz="2400" i="1" dirty="0">
                <a:solidFill>
                  <a:schemeClr val="tx1"/>
                </a:solidFill>
              </a:rPr>
              <a:t>vorbim despre aceleași lucruri, însă nu am căzut de acord în legătură cu ce reprezintă lucrurile despre care vorbim</a:t>
            </a:r>
            <a:r>
              <a:rPr lang="ro-RO" sz="2400" i="1" dirty="0" smtClean="0">
                <a:solidFill>
                  <a:schemeClr val="tx1"/>
                </a:solidFill>
              </a:rPr>
              <a:t>.”</a:t>
            </a:r>
            <a:endParaRPr lang="en-US" sz="2400" i="1" dirty="0" smtClean="0">
              <a:solidFill>
                <a:schemeClr val="tx1"/>
              </a:solidFill>
            </a:endParaRPr>
          </a:p>
          <a:p>
            <a:pPr marL="342900" indent="-342900" algn="l">
              <a:buFont typeface="Arial" pitchFamily="34" charset="0"/>
              <a:buChar char="•"/>
            </a:pPr>
            <a:r>
              <a:rPr lang="ro-RO" sz="2400" dirty="0" smtClean="0">
                <a:solidFill>
                  <a:schemeClr val="tx1"/>
                </a:solidFill>
              </a:rPr>
              <a:t>Utilitatea marginală negativă – concluzie derivată din concentrarea atenției asupra consecințelor acțiunii umane (ex-post), nu asupra determinantelor acesteia. Utilitatea marginală și legea utilității marginale descrescătoare sunt concepte ex-ante.</a:t>
            </a:r>
          </a:p>
          <a:p>
            <a:pPr marL="342900" indent="-342900" algn="l">
              <a:buFont typeface="Arial" pitchFamily="34" charset="0"/>
              <a:buChar char="•"/>
            </a:pPr>
            <a:r>
              <a:rPr lang="ro-RO" sz="2400" dirty="0" smtClean="0">
                <a:solidFill>
                  <a:schemeClr val="tx1"/>
                </a:solidFill>
              </a:rPr>
              <a:t>Costul de oportunitate zero - concluzie desprinsă din interpretarea alegerii drept consecință a rarității. De fapt, alegerile individuale sunt o consecință a existenței scopurilor, indiferent de contextul în care se produc.</a:t>
            </a:r>
            <a:endParaRPr lang="en-GB" sz="2400" dirty="0">
              <a:solidFill>
                <a:schemeClr val="tx1"/>
              </a:solidFill>
            </a:endParaRPr>
          </a:p>
        </p:txBody>
      </p:sp>
    </p:spTree>
    <p:extLst>
      <p:ext uri="{BB962C8B-B14F-4D97-AF65-F5344CB8AC3E}">
        <p14:creationId xmlns:p14="http://schemas.microsoft.com/office/powerpoint/2010/main" xmlns="" val="17770006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1"/>
            <a:ext cx="7772400" cy="1143000"/>
          </a:xfrm>
        </p:spPr>
        <p:txBody>
          <a:bodyPr>
            <a:normAutofit/>
          </a:bodyPr>
          <a:lstStyle/>
          <a:p>
            <a:r>
              <a:rPr lang="ro-RO" sz="3200" dirty="0"/>
              <a:t>Câteva implicații </a:t>
            </a:r>
            <a:r>
              <a:rPr lang="ro-RO" sz="3200" dirty="0" smtClean="0"/>
              <a:t>privind </a:t>
            </a:r>
            <a:r>
              <a:rPr lang="ro-RO" sz="3200" dirty="0"/>
              <a:t>modul în care înțelegem </a:t>
            </a:r>
            <a:r>
              <a:rPr lang="ro-RO" sz="3200" dirty="0" smtClean="0"/>
              <a:t>economia</a:t>
            </a:r>
            <a:endParaRPr lang="en-GB" sz="3200" dirty="0"/>
          </a:p>
        </p:txBody>
      </p:sp>
      <p:sp>
        <p:nvSpPr>
          <p:cNvPr id="3" name="Subtitle 2"/>
          <p:cNvSpPr>
            <a:spLocks noGrp="1"/>
          </p:cNvSpPr>
          <p:nvPr>
            <p:ph type="subTitle" idx="1"/>
          </p:nvPr>
        </p:nvSpPr>
        <p:spPr>
          <a:xfrm>
            <a:off x="533400" y="1447800"/>
            <a:ext cx="8001000" cy="4876800"/>
          </a:xfrm>
        </p:spPr>
        <p:txBody>
          <a:bodyPr>
            <a:normAutofit/>
          </a:bodyPr>
          <a:lstStyle/>
          <a:p>
            <a:pPr algn="l"/>
            <a:r>
              <a:rPr lang="ro-RO" sz="2400" b="1" dirty="0">
                <a:solidFill>
                  <a:schemeClr val="tx1"/>
                </a:solidFill>
              </a:rPr>
              <a:t>Economia </a:t>
            </a:r>
            <a:r>
              <a:rPr lang="ro-RO" sz="2400" b="1" dirty="0" smtClean="0">
                <a:solidFill>
                  <a:schemeClr val="tx1"/>
                </a:solidFill>
              </a:rPr>
              <a:t>educației</a:t>
            </a:r>
          </a:p>
          <a:p>
            <a:pPr marL="342900" indent="-342900" algn="l">
              <a:buFont typeface="Arial" pitchFamily="34" charset="0"/>
              <a:buChar char="•"/>
            </a:pPr>
            <a:r>
              <a:rPr lang="ro-RO" sz="2400" dirty="0" smtClean="0">
                <a:solidFill>
                  <a:schemeClr val="tx1"/>
                </a:solidFill>
              </a:rPr>
              <a:t>argumentul </a:t>
            </a:r>
            <a:r>
              <a:rPr lang="ro-RO" sz="2400" dirty="0">
                <a:solidFill>
                  <a:schemeClr val="tx1"/>
                </a:solidFill>
              </a:rPr>
              <a:t>furnizării și finanțării publice a serviciilor educaționale</a:t>
            </a:r>
            <a:r>
              <a:rPr lang="ro-RO" sz="2400" dirty="0" smtClean="0">
                <a:solidFill>
                  <a:schemeClr val="tx1"/>
                </a:solidFill>
              </a:rPr>
              <a:t>.</a:t>
            </a:r>
          </a:p>
          <a:p>
            <a:pPr algn="l"/>
            <a:endParaRPr lang="en-GB" sz="2400" dirty="0">
              <a:solidFill>
                <a:schemeClr val="tx1"/>
              </a:solidFill>
            </a:endParaRPr>
          </a:p>
          <a:p>
            <a:pPr marL="800100" lvl="1" indent="-342900" algn="l">
              <a:buFont typeface="Arial" pitchFamily="34" charset="0"/>
              <a:buChar char="•"/>
            </a:pPr>
            <a:r>
              <a:rPr lang="ro-RO" sz="2200" dirty="0" smtClean="0">
                <a:solidFill>
                  <a:schemeClr val="tx1"/>
                </a:solidFill>
              </a:rPr>
              <a:t>Argumentul clasic (utilitarist, holist): educația este  un bun mult prea important pentru societate în ansamblul său pentru a fi lăsat pe seama deciziilor luate de indivizi neinstruiți.</a:t>
            </a:r>
          </a:p>
          <a:p>
            <a:pPr lvl="1" algn="l"/>
            <a:endParaRPr lang="ro-RO" sz="2200" dirty="0" smtClean="0">
              <a:solidFill>
                <a:schemeClr val="tx1"/>
              </a:solidFill>
            </a:endParaRPr>
          </a:p>
          <a:p>
            <a:pPr lvl="1" algn="l"/>
            <a:endParaRPr lang="en-GB" sz="2200" dirty="0" smtClean="0">
              <a:solidFill>
                <a:schemeClr val="tx1"/>
              </a:solidFill>
            </a:endParaRPr>
          </a:p>
          <a:p>
            <a:pPr marL="800100" lvl="1" indent="-342900" algn="l">
              <a:buFont typeface="Arial" pitchFamily="34" charset="0"/>
              <a:buChar char="•"/>
            </a:pPr>
            <a:r>
              <a:rPr lang="ro-RO" sz="2200" dirty="0" smtClean="0">
                <a:solidFill>
                  <a:schemeClr val="tx1"/>
                </a:solidFill>
              </a:rPr>
              <a:t>Argumentul neoclasic (teoria externalităților pozitive).	</a:t>
            </a:r>
          </a:p>
          <a:p>
            <a:pPr lvl="1" algn="l"/>
            <a:r>
              <a:rPr lang="ro-RO" sz="2200" b="1" dirty="0" smtClean="0">
                <a:solidFill>
                  <a:schemeClr val="tx1"/>
                </a:solidFill>
              </a:rPr>
              <a:t>Obs.</a:t>
            </a:r>
            <a:r>
              <a:rPr lang="ro-RO" sz="2200" dirty="0" smtClean="0">
                <a:solidFill>
                  <a:schemeClr val="tx1"/>
                </a:solidFill>
              </a:rPr>
              <a:t> Apropierea individualismului neoclasic de viziunea holistă.</a:t>
            </a:r>
          </a:p>
          <a:p>
            <a:pPr lvl="1" algn="l"/>
            <a:r>
              <a:rPr lang="ro-RO" sz="2000" dirty="0" smtClean="0">
                <a:solidFill>
                  <a:schemeClr val="tx1"/>
                </a:solidFill>
              </a:rPr>
              <a:t>		</a:t>
            </a:r>
            <a:endParaRPr lang="ro-RO" sz="2000" dirty="0" smtClean="0"/>
          </a:p>
        </p:txBody>
      </p:sp>
    </p:spTree>
    <p:extLst>
      <p:ext uri="{BB962C8B-B14F-4D97-AF65-F5344CB8AC3E}">
        <p14:creationId xmlns:p14="http://schemas.microsoft.com/office/powerpoint/2010/main" xmlns="" val="16647383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1"/>
            <a:ext cx="7772400" cy="1143000"/>
          </a:xfrm>
        </p:spPr>
        <p:txBody>
          <a:bodyPr>
            <a:normAutofit/>
          </a:bodyPr>
          <a:lstStyle/>
          <a:p>
            <a:r>
              <a:rPr lang="ro-RO" sz="3200" dirty="0"/>
              <a:t>Câteva implicații </a:t>
            </a:r>
            <a:r>
              <a:rPr lang="ro-RO" sz="3200" dirty="0" smtClean="0"/>
              <a:t>privind </a:t>
            </a:r>
            <a:r>
              <a:rPr lang="ro-RO" sz="3200" dirty="0"/>
              <a:t>modul în care înțelegem </a:t>
            </a:r>
            <a:r>
              <a:rPr lang="ro-RO" sz="3200" dirty="0" smtClean="0"/>
              <a:t>economia</a:t>
            </a:r>
            <a:endParaRPr lang="en-GB" sz="3200" dirty="0"/>
          </a:p>
        </p:txBody>
      </p:sp>
      <p:sp>
        <p:nvSpPr>
          <p:cNvPr id="3" name="Subtitle 2"/>
          <p:cNvSpPr>
            <a:spLocks noGrp="1"/>
          </p:cNvSpPr>
          <p:nvPr>
            <p:ph type="subTitle" idx="1"/>
          </p:nvPr>
        </p:nvSpPr>
        <p:spPr>
          <a:xfrm>
            <a:off x="609600" y="1447800"/>
            <a:ext cx="7924800" cy="4876800"/>
          </a:xfrm>
        </p:spPr>
        <p:txBody>
          <a:bodyPr>
            <a:normAutofit/>
          </a:bodyPr>
          <a:lstStyle/>
          <a:p>
            <a:pPr algn="l"/>
            <a:r>
              <a:rPr lang="ro-RO" sz="2400" b="1" dirty="0">
                <a:solidFill>
                  <a:schemeClr val="tx1"/>
                </a:solidFill>
              </a:rPr>
              <a:t>Economia </a:t>
            </a:r>
            <a:r>
              <a:rPr lang="ro-RO" sz="2400" b="1" dirty="0" smtClean="0">
                <a:solidFill>
                  <a:schemeClr val="tx1"/>
                </a:solidFill>
              </a:rPr>
              <a:t>instituțională</a:t>
            </a:r>
          </a:p>
          <a:p>
            <a:pPr algn="l"/>
            <a:endParaRPr lang="ro-RO" sz="2400" b="1" dirty="0" smtClean="0">
              <a:solidFill>
                <a:schemeClr val="tx1"/>
              </a:solidFill>
            </a:endParaRPr>
          </a:p>
          <a:p>
            <a:pPr marL="342900" indent="-342900" algn="l">
              <a:buFont typeface="Arial" pitchFamily="34" charset="0"/>
              <a:buChar char="•"/>
            </a:pPr>
            <a:r>
              <a:rPr lang="ro-RO" sz="2400" i="1" dirty="0" smtClean="0">
                <a:solidFill>
                  <a:schemeClr val="tx1"/>
                </a:solidFill>
              </a:rPr>
              <a:t>Mainstream-ul </a:t>
            </a:r>
            <a:r>
              <a:rPr lang="ro-RO" sz="2400" dirty="0" smtClean="0">
                <a:solidFill>
                  <a:schemeClr val="tx1"/>
                </a:solidFill>
              </a:rPr>
              <a:t>a neglijat importanța instituțiilor pentru înțelegerea proceselor antreprenoriale și explicarea diferențelor de performanță economică.</a:t>
            </a:r>
          </a:p>
          <a:p>
            <a:pPr algn="l"/>
            <a:endParaRPr lang="ro-RO" sz="2400" dirty="0" smtClean="0">
              <a:solidFill>
                <a:schemeClr val="tx1"/>
              </a:solidFill>
            </a:endParaRPr>
          </a:p>
          <a:p>
            <a:pPr marL="342900" indent="-342900" algn="l">
              <a:buFont typeface="Arial" pitchFamily="34" charset="0"/>
              <a:buChar char="•"/>
            </a:pPr>
            <a:r>
              <a:rPr lang="ro-RO" sz="2400" dirty="0" smtClean="0">
                <a:solidFill>
                  <a:schemeClr val="tx1"/>
                </a:solidFill>
              </a:rPr>
              <a:t>Existența și evoluția instituțiilor sunt indisolubil legate de acțiunea umană repetitivă și de gradul în care aceasta se soldează cu atingerea scopului propus.</a:t>
            </a:r>
            <a:endParaRPr lang="ro-RO" sz="2200" dirty="0">
              <a:solidFill>
                <a:schemeClr val="tx1"/>
              </a:solidFill>
            </a:endParaRPr>
          </a:p>
          <a:p>
            <a:pPr algn="l"/>
            <a:r>
              <a:rPr lang="ro-RO" sz="2200" b="1" dirty="0" smtClean="0">
                <a:solidFill>
                  <a:schemeClr val="tx1"/>
                </a:solidFill>
              </a:rPr>
              <a:t>Obs.</a:t>
            </a:r>
            <a:r>
              <a:rPr lang="ro-RO" sz="2200" dirty="0" smtClean="0">
                <a:solidFill>
                  <a:schemeClr val="tx1"/>
                </a:solidFill>
              </a:rPr>
              <a:t> Aranjamentele instituționale sunt privite drept categorii externe acțiunii umane, pe care o influențează.</a:t>
            </a:r>
            <a:endParaRPr lang="ro-RO" sz="2000" dirty="0" smtClean="0">
              <a:solidFill>
                <a:schemeClr val="tx1"/>
              </a:solidFill>
            </a:endParaRPr>
          </a:p>
        </p:txBody>
      </p:sp>
    </p:spTree>
    <p:extLst>
      <p:ext uri="{BB962C8B-B14F-4D97-AF65-F5344CB8AC3E}">
        <p14:creationId xmlns:p14="http://schemas.microsoft.com/office/powerpoint/2010/main" xmlns="" val="12665320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1"/>
            <a:ext cx="7772400" cy="1143000"/>
          </a:xfrm>
        </p:spPr>
        <p:txBody>
          <a:bodyPr>
            <a:normAutofit/>
          </a:bodyPr>
          <a:lstStyle/>
          <a:p>
            <a:r>
              <a:rPr lang="ro-RO" sz="3200" dirty="0"/>
              <a:t>Câteva implicații </a:t>
            </a:r>
            <a:r>
              <a:rPr lang="ro-RO" sz="3200" dirty="0" smtClean="0"/>
              <a:t>privind </a:t>
            </a:r>
            <a:r>
              <a:rPr lang="ro-RO" sz="3200" dirty="0"/>
              <a:t>modul în care înțelegem </a:t>
            </a:r>
            <a:r>
              <a:rPr lang="ro-RO" sz="3200" dirty="0" smtClean="0"/>
              <a:t>economia</a:t>
            </a:r>
            <a:endParaRPr lang="en-GB" sz="3200" dirty="0"/>
          </a:p>
        </p:txBody>
      </p:sp>
      <p:sp>
        <p:nvSpPr>
          <p:cNvPr id="3" name="Subtitle 2"/>
          <p:cNvSpPr>
            <a:spLocks noGrp="1"/>
          </p:cNvSpPr>
          <p:nvPr>
            <p:ph type="subTitle" idx="1"/>
          </p:nvPr>
        </p:nvSpPr>
        <p:spPr>
          <a:xfrm>
            <a:off x="609600" y="1447800"/>
            <a:ext cx="7924800" cy="4876800"/>
          </a:xfrm>
        </p:spPr>
        <p:txBody>
          <a:bodyPr>
            <a:normAutofit/>
          </a:bodyPr>
          <a:lstStyle/>
          <a:p>
            <a:pPr algn="l"/>
            <a:r>
              <a:rPr lang="ro-RO" sz="2400" b="1" dirty="0">
                <a:solidFill>
                  <a:schemeClr val="tx1"/>
                </a:solidFill>
              </a:rPr>
              <a:t>Economia </a:t>
            </a:r>
            <a:r>
              <a:rPr lang="ro-RO" sz="2400" b="1" dirty="0" smtClean="0">
                <a:solidFill>
                  <a:schemeClr val="tx1"/>
                </a:solidFill>
              </a:rPr>
              <a:t>muncii</a:t>
            </a:r>
          </a:p>
          <a:p>
            <a:pPr algn="l"/>
            <a:endParaRPr lang="ro-RO" sz="2400" b="1" dirty="0" smtClean="0">
              <a:solidFill>
                <a:schemeClr val="tx1"/>
              </a:solidFill>
            </a:endParaRPr>
          </a:p>
          <a:p>
            <a:pPr marL="342900" indent="-342900" algn="l">
              <a:buFont typeface="Arial" pitchFamily="34" charset="0"/>
              <a:buChar char="•"/>
            </a:pPr>
            <a:r>
              <a:rPr lang="ro-RO" sz="2400" dirty="0" smtClean="0">
                <a:solidFill>
                  <a:schemeClr val="tx1"/>
                </a:solidFill>
              </a:rPr>
              <a:t>Interpretarea diferită a semnificației legislației privind salariului minim în interiorul școlii neoclasice.</a:t>
            </a:r>
          </a:p>
          <a:p>
            <a:pPr algn="l"/>
            <a:endParaRPr lang="ro-RO" sz="2400" dirty="0">
              <a:solidFill>
                <a:schemeClr val="tx1"/>
              </a:solidFill>
            </a:endParaRPr>
          </a:p>
          <a:p>
            <a:pPr marL="342900" indent="-342900" algn="l">
              <a:buFont typeface="Arial" pitchFamily="34" charset="0"/>
              <a:buChar char="•"/>
            </a:pPr>
            <a:r>
              <a:rPr lang="ro-RO" sz="2400" dirty="0" smtClean="0">
                <a:solidFill>
                  <a:schemeClr val="tx1"/>
                </a:solidFill>
              </a:rPr>
              <a:t>Evoluția de la abordarea inițială a problemei salariului minim (generator de șomaj involuntar) la abordarea actuală (influența nesemnificativă a salariului minim asupra șomajului) dedusă empiric.</a:t>
            </a:r>
          </a:p>
          <a:p>
            <a:pPr algn="l"/>
            <a:r>
              <a:rPr lang="ro-RO" sz="2200" b="1" dirty="0" smtClean="0">
                <a:solidFill>
                  <a:schemeClr val="tx1"/>
                </a:solidFill>
              </a:rPr>
              <a:t>Obs. </a:t>
            </a:r>
            <a:r>
              <a:rPr lang="ro-RO" sz="2200" dirty="0" smtClean="0">
                <a:solidFill>
                  <a:schemeClr val="tx1"/>
                </a:solidFill>
              </a:rPr>
              <a:t>Exacerbarea dominației empiricului în formularea concluziilor din perspectiva individualismului neoclasic.</a:t>
            </a:r>
            <a:endParaRPr lang="ro-RO" sz="2000" dirty="0" smtClean="0">
              <a:solidFill>
                <a:schemeClr val="tx1"/>
              </a:solidFill>
            </a:endParaRPr>
          </a:p>
        </p:txBody>
      </p:sp>
    </p:spTree>
    <p:extLst>
      <p:ext uri="{BB962C8B-B14F-4D97-AF65-F5344CB8AC3E}">
        <p14:creationId xmlns:p14="http://schemas.microsoft.com/office/powerpoint/2010/main" xmlns="" val="32543097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1"/>
            <a:ext cx="7772400" cy="685799"/>
          </a:xfrm>
        </p:spPr>
        <p:txBody>
          <a:bodyPr>
            <a:normAutofit/>
          </a:bodyPr>
          <a:lstStyle/>
          <a:p>
            <a:r>
              <a:rPr lang="ro-RO" sz="3200" dirty="0" smtClean="0"/>
              <a:t>Bibliografie:</a:t>
            </a:r>
            <a:endParaRPr lang="en-GB" sz="3200" dirty="0"/>
          </a:p>
        </p:txBody>
      </p:sp>
      <p:sp>
        <p:nvSpPr>
          <p:cNvPr id="3" name="Subtitle 2"/>
          <p:cNvSpPr>
            <a:spLocks noGrp="1"/>
          </p:cNvSpPr>
          <p:nvPr>
            <p:ph type="subTitle" idx="1"/>
          </p:nvPr>
        </p:nvSpPr>
        <p:spPr>
          <a:xfrm>
            <a:off x="685800" y="1219200"/>
            <a:ext cx="7772400" cy="4572000"/>
          </a:xfrm>
        </p:spPr>
        <p:txBody>
          <a:bodyPr>
            <a:normAutofit fontScale="70000" lnSpcReduction="20000"/>
          </a:bodyPr>
          <a:lstStyle/>
          <a:p>
            <a:r>
              <a:rPr lang="ro-RO" dirty="0"/>
              <a:t> </a:t>
            </a:r>
            <a:endParaRPr lang="en-GB" dirty="0"/>
          </a:p>
          <a:p>
            <a:pPr marL="457200" indent="-457200" algn="l">
              <a:buFont typeface="Arial" pitchFamily="34" charset="0"/>
              <a:buChar char="•"/>
            </a:pPr>
            <a:r>
              <a:rPr lang="ro-RO" dirty="0">
                <a:solidFill>
                  <a:schemeClr val="tx1"/>
                </a:solidFill>
              </a:rPr>
              <a:t>Hoppe, H. H. (2007), </a:t>
            </a:r>
            <a:r>
              <a:rPr lang="en-US" dirty="0">
                <a:solidFill>
                  <a:schemeClr val="tx1"/>
                </a:solidFill>
              </a:rPr>
              <a:t>“</a:t>
            </a:r>
            <a:r>
              <a:rPr lang="ro-RO" dirty="0">
                <a:solidFill>
                  <a:schemeClr val="tx1"/>
                </a:solidFill>
              </a:rPr>
              <a:t>Economic Science and Austrian Method”, Ludwig von Mises Institute, Auburn, Alabama.</a:t>
            </a:r>
            <a:endParaRPr lang="en-GB" dirty="0">
              <a:solidFill>
                <a:schemeClr val="tx1"/>
              </a:solidFill>
            </a:endParaRPr>
          </a:p>
          <a:p>
            <a:pPr marL="457200" indent="-457200" algn="l">
              <a:buFont typeface="Arial" pitchFamily="34" charset="0"/>
              <a:buChar char="•"/>
            </a:pPr>
            <a:r>
              <a:rPr lang="ro-RO" dirty="0">
                <a:solidFill>
                  <a:schemeClr val="tx1"/>
                </a:solidFill>
              </a:rPr>
              <a:t>Marinescu (coord.) (2007), „Economia de piață: fundamentele instituționale ale prosperității</a:t>
            </a:r>
            <a:r>
              <a:rPr lang="en-US" dirty="0">
                <a:solidFill>
                  <a:schemeClr val="tx1"/>
                </a:solidFill>
              </a:rPr>
              <a:t>”</a:t>
            </a:r>
            <a:r>
              <a:rPr lang="ro-RO" dirty="0">
                <a:solidFill>
                  <a:schemeClr val="tx1"/>
                </a:solidFill>
              </a:rPr>
              <a:t>, Editura ASE, București.</a:t>
            </a:r>
            <a:endParaRPr lang="en-GB" dirty="0">
              <a:solidFill>
                <a:schemeClr val="tx1"/>
              </a:solidFill>
            </a:endParaRPr>
          </a:p>
          <a:p>
            <a:pPr marL="457200" indent="-457200" algn="l">
              <a:buFont typeface="Arial" pitchFamily="34" charset="0"/>
              <a:buChar char="•"/>
            </a:pPr>
            <a:r>
              <a:rPr lang="ro-RO" dirty="0">
                <a:solidFill>
                  <a:schemeClr val="tx1"/>
                </a:solidFill>
              </a:rPr>
              <a:t>Mises, L. V (1996), </a:t>
            </a:r>
            <a:r>
              <a:rPr lang="en-US" dirty="0">
                <a:solidFill>
                  <a:schemeClr val="tx1"/>
                </a:solidFill>
              </a:rPr>
              <a:t>“Human Action: </a:t>
            </a:r>
            <a:r>
              <a:rPr lang="ro-RO" dirty="0">
                <a:solidFill>
                  <a:schemeClr val="tx1"/>
                </a:solidFill>
              </a:rPr>
              <a:t>A Treatise on Economics”, Library of Economics and Liberty.  &lt;http://www.econlib.org/library/Mises/HmA/msHmA8.html&gt;.  </a:t>
            </a:r>
            <a:endParaRPr lang="en-GB" dirty="0">
              <a:solidFill>
                <a:schemeClr val="tx1"/>
              </a:solidFill>
            </a:endParaRPr>
          </a:p>
          <a:p>
            <a:pPr marL="457200" indent="-457200" algn="l">
              <a:buFont typeface="Arial" pitchFamily="34" charset="0"/>
              <a:buChar char="•"/>
            </a:pPr>
            <a:r>
              <a:rPr lang="ro-RO" dirty="0">
                <a:solidFill>
                  <a:schemeClr val="tx1"/>
                </a:solidFill>
              </a:rPr>
              <a:t>Munteanu, C. (2008), „Despre controversele metodologice din știința economică”, </a:t>
            </a:r>
            <a:r>
              <a:rPr lang="ro-RO" i="1" dirty="0">
                <a:solidFill>
                  <a:schemeClr val="tx1"/>
                </a:solidFill>
              </a:rPr>
              <a:t>Revista Oeconomica</a:t>
            </a:r>
            <a:r>
              <a:rPr lang="ro-RO" dirty="0">
                <a:solidFill>
                  <a:schemeClr val="tx1"/>
                </a:solidFill>
              </a:rPr>
              <a:t>, no. 1;</a:t>
            </a:r>
            <a:endParaRPr lang="en-GB" dirty="0">
              <a:solidFill>
                <a:schemeClr val="tx1"/>
              </a:solidFill>
            </a:endParaRPr>
          </a:p>
          <a:p>
            <a:pPr marL="457200" indent="-457200" algn="l">
              <a:buFont typeface="Arial" pitchFamily="34" charset="0"/>
              <a:buChar char="•"/>
            </a:pPr>
            <a:r>
              <a:rPr lang="ro-RO" dirty="0">
                <a:solidFill>
                  <a:schemeClr val="tx1"/>
                </a:solidFill>
              </a:rPr>
              <a:t>Pohoață, I. (2011), „Epistemologie și metodologie în știința economică”, Editura Economică, București</a:t>
            </a:r>
            <a:r>
              <a:rPr lang="en-US" dirty="0">
                <a:solidFill>
                  <a:schemeClr val="tx1"/>
                </a:solidFill>
              </a:rPr>
              <a:t>;</a:t>
            </a:r>
            <a:endParaRPr lang="en-GB" dirty="0">
              <a:solidFill>
                <a:schemeClr val="tx1"/>
              </a:solidFill>
            </a:endParaRPr>
          </a:p>
          <a:p>
            <a:pPr marL="457200" indent="-457200" algn="l">
              <a:buFont typeface="Arial" pitchFamily="34" charset="0"/>
              <a:buChar char="•"/>
            </a:pPr>
            <a:r>
              <a:rPr lang="en-US" dirty="0">
                <a:solidFill>
                  <a:schemeClr val="tx1"/>
                </a:solidFill>
              </a:rPr>
              <a:t>Robbins, L. (1932), “An Essay on the Nature and Significance of Economic Science”, MacMillan &amp; Co.</a:t>
            </a:r>
            <a:endParaRPr lang="en-GB" dirty="0">
              <a:solidFill>
                <a:schemeClr val="tx1"/>
              </a:solidFill>
            </a:endParaRPr>
          </a:p>
          <a:p>
            <a:endParaRPr lang="en-GB" dirty="0"/>
          </a:p>
        </p:txBody>
      </p:sp>
    </p:spTree>
    <p:extLst>
      <p:ext uri="{BB962C8B-B14F-4D97-AF65-F5344CB8AC3E}">
        <p14:creationId xmlns:p14="http://schemas.microsoft.com/office/powerpoint/2010/main" xmlns="" val="26312582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ro-RO" dirty="0" smtClean="0"/>
              <a:t>Vă mulțumesc pentru atenție.</a:t>
            </a:r>
            <a:endParaRPr lang="en-GB" dirty="0"/>
          </a:p>
        </p:txBody>
      </p:sp>
    </p:spTree>
    <p:extLst>
      <p:ext uri="{BB962C8B-B14F-4D97-AF65-F5344CB8AC3E}">
        <p14:creationId xmlns:p14="http://schemas.microsoft.com/office/powerpoint/2010/main" xmlns="" val="248704851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246</TotalTime>
  <Words>1310</Words>
  <Application>Microsoft Office PowerPoint</Application>
  <PresentationFormat>On-screen Show (4:3)</PresentationFormat>
  <Paragraphs>130</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Individualism vs holism în metodologia științei economice</vt:lpstr>
      <vt:lpstr>Structura</vt:lpstr>
      <vt:lpstr>Trăsături generale</vt:lpstr>
      <vt:lpstr>Delimitări de ordin general</vt:lpstr>
      <vt:lpstr>Delimitări de ordin general</vt:lpstr>
      <vt:lpstr>Delimitări specifice metodologiei științei economice</vt:lpstr>
      <vt:lpstr>Delimitări specifice metodologiei științei economice</vt:lpstr>
      <vt:lpstr>Delimitări specifice metodologiei științei economice</vt:lpstr>
      <vt:lpstr>Delimitări specifice metodologiei științei economice</vt:lpstr>
      <vt:lpstr>Delimitări specifice metodologiei științei economice</vt:lpstr>
      <vt:lpstr>Delimitări specifice metodologiei științei economice</vt:lpstr>
      <vt:lpstr>Câteva implicații privind modul în care înțelegem economia</vt:lpstr>
      <vt:lpstr>Câteva implicații privind modul în care înțelegem economia</vt:lpstr>
      <vt:lpstr>Câteva implicații privind modul în care înțelegem economia</vt:lpstr>
      <vt:lpstr>Câteva implicații privind modul în care înțelegem economia</vt:lpstr>
      <vt:lpstr>Bibliografie:</vt:lpstr>
      <vt:lpstr>Vă mulțumesc pentru atenție.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Individualism vs holism în metodologia științei economice</dc:title>
  <dc:creator>LeoNerro</dc:creator>
  <cp:lastModifiedBy>stefan</cp:lastModifiedBy>
  <cp:revision>20</cp:revision>
  <dcterms:created xsi:type="dcterms:W3CDTF">2006-08-16T00:00:00Z</dcterms:created>
  <dcterms:modified xsi:type="dcterms:W3CDTF">2015-04-08T12:13:32Z</dcterms:modified>
</cp:coreProperties>
</file>