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3"/>
  </p:notesMasterIdLst>
  <p:sldIdLst>
    <p:sldId id="256" r:id="rId2"/>
    <p:sldId id="257" r:id="rId3"/>
    <p:sldId id="310"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302" r:id="rId43"/>
    <p:sldId id="298" r:id="rId44"/>
    <p:sldId id="299" r:id="rId45"/>
    <p:sldId id="300" r:id="rId46"/>
    <p:sldId id="301" r:id="rId47"/>
    <p:sldId id="303" r:id="rId48"/>
    <p:sldId id="304" r:id="rId49"/>
    <p:sldId id="305" r:id="rId50"/>
    <p:sldId id="306" r:id="rId51"/>
    <p:sldId id="307" r:id="rId52"/>
    <p:sldId id="308" r:id="rId53"/>
    <p:sldId id="309" r:id="rId54"/>
    <p:sldId id="311" r:id="rId55"/>
    <p:sldId id="312" r:id="rId56"/>
    <p:sldId id="313" r:id="rId57"/>
    <p:sldId id="314" r:id="rId58"/>
    <p:sldId id="315" r:id="rId59"/>
    <p:sldId id="316" r:id="rId60"/>
    <p:sldId id="317" r:id="rId61"/>
    <p:sldId id="318" r:id="rId62"/>
    <p:sldId id="319" r:id="rId63"/>
    <p:sldId id="320" r:id="rId64"/>
    <p:sldId id="321" r:id="rId65"/>
    <p:sldId id="324" r:id="rId66"/>
    <p:sldId id="335" r:id="rId67"/>
    <p:sldId id="334" r:id="rId68"/>
    <p:sldId id="338" r:id="rId69"/>
    <p:sldId id="333" r:id="rId70"/>
    <p:sldId id="337" r:id="rId71"/>
    <p:sldId id="336" r:id="rId72"/>
    <p:sldId id="339" r:id="rId73"/>
    <p:sldId id="332" r:id="rId74"/>
    <p:sldId id="344" r:id="rId75"/>
    <p:sldId id="343" r:id="rId76"/>
    <p:sldId id="345" r:id="rId77"/>
    <p:sldId id="340" r:id="rId78"/>
    <p:sldId id="347" r:id="rId79"/>
    <p:sldId id="341" r:id="rId80"/>
    <p:sldId id="346" r:id="rId81"/>
    <p:sldId id="331" r:id="rId82"/>
    <p:sldId id="351" r:id="rId83"/>
    <p:sldId id="349" r:id="rId84"/>
    <p:sldId id="350" r:id="rId85"/>
    <p:sldId id="348" r:id="rId86"/>
    <p:sldId id="353" r:id="rId87"/>
    <p:sldId id="352" r:id="rId88"/>
    <p:sldId id="354" r:id="rId89"/>
    <p:sldId id="342" r:id="rId90"/>
    <p:sldId id="357" r:id="rId91"/>
    <p:sldId id="356" r:id="rId92"/>
    <p:sldId id="358" r:id="rId93"/>
    <p:sldId id="355" r:id="rId94"/>
    <p:sldId id="360" r:id="rId95"/>
    <p:sldId id="359" r:id="rId96"/>
    <p:sldId id="361" r:id="rId97"/>
    <p:sldId id="325" r:id="rId98"/>
    <p:sldId id="365" r:id="rId99"/>
    <p:sldId id="364" r:id="rId100"/>
    <p:sldId id="366" r:id="rId101"/>
    <p:sldId id="363" r:id="rId102"/>
    <p:sldId id="368" r:id="rId103"/>
    <p:sldId id="367" r:id="rId104"/>
    <p:sldId id="369" r:id="rId105"/>
    <p:sldId id="362" r:id="rId106"/>
    <p:sldId id="372" r:id="rId107"/>
    <p:sldId id="371" r:id="rId108"/>
    <p:sldId id="373" r:id="rId109"/>
    <p:sldId id="370" r:id="rId110"/>
    <p:sldId id="375" r:id="rId111"/>
    <p:sldId id="374" r:id="rId112"/>
    <p:sldId id="376" r:id="rId113"/>
    <p:sldId id="326" r:id="rId114"/>
    <p:sldId id="379" r:id="rId115"/>
    <p:sldId id="378" r:id="rId116"/>
    <p:sldId id="380" r:id="rId117"/>
    <p:sldId id="377" r:id="rId118"/>
    <p:sldId id="382" r:id="rId119"/>
    <p:sldId id="381" r:id="rId120"/>
    <p:sldId id="383" r:id="rId121"/>
    <p:sldId id="327" r:id="rId122"/>
    <p:sldId id="385" r:id="rId123"/>
    <p:sldId id="384" r:id="rId124"/>
    <p:sldId id="386" r:id="rId125"/>
    <p:sldId id="328" r:id="rId126"/>
    <p:sldId id="387" r:id="rId127"/>
    <p:sldId id="329" r:id="rId128"/>
    <p:sldId id="330" r:id="rId129"/>
    <p:sldId id="322" r:id="rId130"/>
    <p:sldId id="323" r:id="rId131"/>
    <p:sldId id="258" r:id="rId1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1973" autoAdjust="0"/>
    <p:restoredTop sz="94655" autoAdjust="0"/>
  </p:normalViewPr>
  <p:slideViewPr>
    <p:cSldViewPr>
      <p:cViewPr varScale="1">
        <p:scale>
          <a:sx n="69" d="100"/>
          <a:sy n="69" d="100"/>
        </p:scale>
        <p:origin x="-57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0931A8-9F37-4448-9AC7-DA9D3B26E9C5}" type="datetimeFigureOut">
              <a:rPr lang="ro-RO" smtClean="0"/>
              <a:pPr/>
              <a:t>27.05.2015</a:t>
            </a:fld>
            <a:endParaRPr lang="ro-R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8A3F24-E82E-4A61-9FF8-F054492F69F2}" type="slidenum">
              <a:rPr lang="ro-RO" smtClean="0"/>
              <a:pPr/>
              <a:t>‹#›</a:t>
            </a:fld>
            <a:endParaRPr lang="ro-R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o-RO"/>
          </a:p>
        </p:txBody>
      </p:sp>
      <p:sp>
        <p:nvSpPr>
          <p:cNvPr id="4" name="Slide Number Placeholder 3"/>
          <p:cNvSpPr>
            <a:spLocks noGrp="1"/>
          </p:cNvSpPr>
          <p:nvPr>
            <p:ph type="sldNum" sz="quarter" idx="10"/>
          </p:nvPr>
        </p:nvSpPr>
        <p:spPr/>
        <p:txBody>
          <a:bodyPr/>
          <a:lstStyle/>
          <a:p>
            <a:fld id="{178A3F24-E82E-4A61-9FF8-F054492F69F2}" type="slidenum">
              <a:rPr lang="ro-RO" smtClean="0"/>
              <a:pPr/>
              <a:t>12</a:t>
            </a:fld>
            <a:endParaRPr lang="ro-R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ll dir="d"/>
    <p:sndAc>
      <p:stSnd>
        <p:snd r:embed="rId1" name="click.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ll dir="d"/>
    <p:sndAc>
      <p:stSnd>
        <p:snd r:embed="rId13" name="click.wav" builtIn="1"/>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4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hyperlink" Target="http://ecol.ro/content/criza-si-teoria-economica" TargetMode="External"/><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hyperlink" Target="http://www.economistul.ro/arhiva/2013/10/numar-38-serie-noua/324" TargetMode="External"/><Relationship Id="rId5" Type="http://schemas.openxmlformats.org/officeDocument/2006/relationships/hyperlink" Target="http://www.ecol.ro/" TargetMode="External"/><Relationship Id="rId4" Type="http://schemas.openxmlformats.org/officeDocument/2006/relationships/hyperlink" Target="http://ecol.ro/" TargetMode="External"/></Relationships>
</file>

<file path=ppt/slides/_rels/slide130.xml.rels><?xml version="1.0" encoding="UTF-8" standalone="yes"?>
<Relationships xmlns="http://schemas.openxmlformats.org/package/2006/relationships"><Relationship Id="rId3" Type="http://schemas.openxmlformats.org/officeDocument/2006/relationships/hyperlink" Target="http://ecol.ro/content/rolul-bancilor-centrale-un-viitor-nesigur" TargetMode="Externa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www.ecol.ro/content/capcana-lichiditatii" TargetMode="External"/><Relationship Id="rId4" Type="http://schemas.openxmlformats.org/officeDocument/2006/relationships/hyperlink" Target="http://www.economistul.ro/arhiva/2014/02/numar-5-serie-noua/338"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Grp="1" noChangeAspect="1" noChangeArrowheads="1"/>
          </p:cNvPicPr>
          <p:nvPr>
            <p:ph idx="4294967295"/>
          </p:nvPr>
        </p:nvPicPr>
        <p:blipFill>
          <a:blip r:embed="rId3"/>
          <a:srcRect/>
          <a:stretch>
            <a:fillRect/>
          </a:stretch>
        </p:blipFill>
        <p:spPr bwMode="auto">
          <a:xfrm>
            <a:off x="762000" y="228600"/>
            <a:ext cx="6477000" cy="6477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1066800" y="228600"/>
            <a:ext cx="6858000" cy="1085850"/>
          </a:xfrm>
          <a:prstGeom prst="rect">
            <a:avLst/>
          </a:prstGeom>
          <a:noFill/>
          <a:ln w="9525">
            <a:noFill/>
            <a:miter lim="800000"/>
            <a:headEnd/>
            <a:tailEnd/>
          </a:ln>
          <a:effectLst/>
        </p:spPr>
      </p:pic>
      <p:sp>
        <p:nvSpPr>
          <p:cNvPr id="6" name="Content Placeholder 5"/>
          <p:cNvSpPr>
            <a:spLocks noGrp="1"/>
          </p:cNvSpPr>
          <p:nvPr>
            <p:ph idx="4294967295"/>
          </p:nvPr>
        </p:nvSpPr>
        <p:spPr>
          <a:xfrm>
            <a:off x="609600" y="1524000"/>
            <a:ext cx="8229600" cy="5029200"/>
          </a:xfrm>
        </p:spPr>
        <p:txBody>
          <a:bodyPr anchor="ctr">
            <a:normAutofit fontScale="92500" lnSpcReduction="10000"/>
          </a:bodyPr>
          <a:lstStyle/>
          <a:p>
            <a:pPr algn="ctr">
              <a:buNone/>
            </a:pPr>
            <a:r>
              <a:rPr lang="en-US" sz="6000" b="1" dirty="0" smtClean="0">
                <a:latin typeface="Arial" pitchFamily="34" charset="0"/>
                <a:cs typeface="Arial" pitchFamily="34" charset="0"/>
              </a:rPr>
              <a:t>UNELE PROBLEME METODOLOGICE ALE </a:t>
            </a:r>
            <a:r>
              <a:rPr lang="ro-RO" sz="6000" b="1" dirty="0" smtClean="0">
                <a:latin typeface="Arial" pitchFamily="34" charset="0"/>
                <a:cs typeface="Arial" pitchFamily="34" charset="0"/>
              </a:rPr>
              <a:t>Ş</a:t>
            </a:r>
            <a:r>
              <a:rPr lang="en-US" sz="6000" b="1" dirty="0" smtClean="0">
                <a:latin typeface="Arial" pitchFamily="34" charset="0"/>
                <a:cs typeface="Arial" pitchFamily="34" charset="0"/>
              </a:rPr>
              <a:t>TIIN</a:t>
            </a:r>
            <a:r>
              <a:rPr lang="ro-RO" sz="6000" b="1" dirty="0" smtClean="0">
                <a:latin typeface="Arial" pitchFamily="34" charset="0"/>
                <a:cs typeface="Arial" pitchFamily="34" charset="0"/>
              </a:rPr>
              <a:t>ŢEI ECONOMICE</a:t>
            </a:r>
            <a:r>
              <a:rPr lang="en-US" sz="6000" b="1" dirty="0" smtClean="0">
                <a:latin typeface="Arial" pitchFamily="34" charset="0"/>
                <a:cs typeface="Arial" pitchFamily="34" charset="0"/>
              </a:rPr>
              <a:t> </a:t>
            </a:r>
            <a:r>
              <a:rPr lang="ro-RO" sz="5400" b="1" dirty="0" smtClean="0">
                <a:latin typeface="Arial" pitchFamily="34" charset="0"/>
                <a:cs typeface="Arial" pitchFamily="34" charset="0"/>
              </a:rPr>
              <a:t/>
            </a:r>
            <a:br>
              <a:rPr lang="ro-RO" sz="5400" b="1" dirty="0" smtClean="0">
                <a:latin typeface="Arial" pitchFamily="34" charset="0"/>
                <a:cs typeface="Arial" pitchFamily="34" charset="0"/>
              </a:rPr>
            </a:br>
            <a:r>
              <a:rPr lang="ro-RO" sz="5400" b="1" dirty="0" smtClean="0">
                <a:latin typeface="Arial" pitchFamily="34" charset="0"/>
                <a:cs typeface="Arial" pitchFamily="34" charset="0"/>
              </a:rPr>
              <a:t/>
            </a:r>
            <a:br>
              <a:rPr lang="ro-RO" sz="5400" b="1" dirty="0" smtClean="0">
                <a:latin typeface="Arial" pitchFamily="34" charset="0"/>
                <a:cs typeface="Arial" pitchFamily="34" charset="0"/>
              </a:rPr>
            </a:br>
            <a:r>
              <a:rPr lang="ro-RO" dirty="0" smtClean="0">
                <a:latin typeface="Arial" pitchFamily="34" charset="0"/>
                <a:cs typeface="Arial" pitchFamily="34" charset="0"/>
              </a:rPr>
              <a:t>Prof. dr. Silviu CERNA</a:t>
            </a:r>
            <a:br>
              <a:rPr lang="ro-RO" dirty="0" smtClean="0">
                <a:latin typeface="Arial" pitchFamily="34" charset="0"/>
                <a:cs typeface="Arial" pitchFamily="34" charset="0"/>
              </a:rPr>
            </a:br>
            <a:r>
              <a:rPr lang="ro-RO" sz="2800" dirty="0" smtClean="0">
                <a:latin typeface="Arial" pitchFamily="34" charset="0"/>
                <a:cs typeface="Arial" pitchFamily="34" charset="0"/>
              </a:rPr>
              <a:t>Facultatea de </a:t>
            </a:r>
            <a:r>
              <a:rPr lang="ro-RO" sz="2800" dirty="0" smtClean="0">
                <a:latin typeface="Arial" pitchFamily="34" charset="0"/>
                <a:cs typeface="Arial" pitchFamily="34" charset="0"/>
              </a:rPr>
              <a:t>E</a:t>
            </a:r>
            <a:r>
              <a:rPr lang="en-US" sz="2800" dirty="0" smtClean="0">
                <a:latin typeface="Arial" pitchFamily="34" charset="0"/>
                <a:cs typeface="Arial" pitchFamily="34" charset="0"/>
              </a:rPr>
              <a:t>c</a:t>
            </a:r>
            <a:r>
              <a:rPr lang="ro-RO" sz="2800" dirty="0" smtClean="0">
                <a:latin typeface="Arial" pitchFamily="34" charset="0"/>
                <a:cs typeface="Arial" pitchFamily="34" charset="0"/>
              </a:rPr>
              <a:t>onomie</a:t>
            </a:r>
            <a:r>
              <a:rPr lang="en-US" sz="2800" smtClean="0">
                <a:latin typeface="Arial" pitchFamily="34" charset="0"/>
                <a:cs typeface="Arial" pitchFamily="34" charset="0"/>
              </a:rPr>
              <a:t/>
            </a:r>
            <a:br>
              <a:rPr lang="en-US" sz="2800" smtClean="0">
                <a:latin typeface="Arial" pitchFamily="34" charset="0"/>
                <a:cs typeface="Arial" pitchFamily="34" charset="0"/>
              </a:rPr>
            </a:br>
            <a:r>
              <a:rPr lang="ro-RO" sz="2800" smtClean="0">
                <a:latin typeface="Arial" pitchFamily="34" charset="0"/>
                <a:cs typeface="Arial" pitchFamily="34" charset="0"/>
              </a:rPr>
              <a:t>și </a:t>
            </a:r>
            <a:r>
              <a:rPr lang="ro-RO" sz="2800" dirty="0" smtClean="0">
                <a:latin typeface="Arial" pitchFamily="34" charset="0"/>
                <a:cs typeface="Arial" pitchFamily="34" charset="0"/>
              </a:rPr>
              <a:t>de Administrare a Afacerilor</a:t>
            </a:r>
            <a:br>
              <a:rPr lang="ro-RO" sz="2800" dirty="0" smtClean="0">
                <a:latin typeface="Arial" pitchFamily="34" charset="0"/>
                <a:cs typeface="Arial" pitchFamily="34" charset="0"/>
              </a:rPr>
            </a:br>
            <a:r>
              <a:rPr lang="ro-RO" dirty="0" smtClean="0">
                <a:latin typeface="Arial" pitchFamily="34" charset="0"/>
                <a:cs typeface="Arial" pitchFamily="34" charset="0"/>
              </a:rPr>
              <a:t>UNIVERSITATEA DE VEST, TIMIȘOARA</a:t>
            </a:r>
            <a:r>
              <a:rPr lang="ro-RO" sz="5400" b="1" dirty="0" smtClean="0">
                <a:latin typeface="Arial" pitchFamily="34" charset="0"/>
                <a:cs typeface="Arial" pitchFamily="34" charset="0"/>
              </a:rPr>
              <a:t/>
            </a:r>
            <a:br>
              <a:rPr lang="ro-RO" sz="5400" b="1" dirty="0" smtClean="0">
                <a:latin typeface="Arial" pitchFamily="34" charset="0"/>
                <a:cs typeface="Arial" pitchFamily="34" charset="0"/>
              </a:rPr>
            </a:br>
            <a:endParaRPr lang="ro-RO" dirty="0"/>
          </a:p>
        </p:txBody>
      </p:sp>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1600200"/>
            <a:ext cx="8686800" cy="4525963"/>
          </a:xfrm>
        </p:spPr>
        <p:txBody>
          <a:bodyPr>
            <a:normAutofit lnSpcReduction="10000"/>
          </a:bodyPr>
          <a:lstStyle/>
          <a:p>
            <a:pPr marL="0" indent="355600" algn="just">
              <a:spcBef>
                <a:spcPts val="0"/>
              </a:spcBef>
              <a:buNone/>
            </a:pPr>
            <a:r>
              <a:rPr lang="vi-VN" sz="2600" b="1" i="1" dirty="0" smtClean="0">
                <a:cs typeface="Arial" pitchFamily="34" charset="0"/>
              </a:rPr>
              <a:t>Moto: </a:t>
            </a:r>
            <a:r>
              <a:rPr lang="vi-VN" sz="2600" i="1" dirty="0" smtClean="0">
                <a:cs typeface="Arial" pitchFamily="34" charset="0"/>
              </a:rPr>
              <a:t/>
            </a:r>
            <a:br>
              <a:rPr lang="vi-VN" sz="2600" i="1" dirty="0" smtClean="0">
                <a:cs typeface="Arial" pitchFamily="34" charset="0"/>
              </a:rPr>
            </a:br>
            <a:r>
              <a:rPr lang="vi-VN" sz="2600" i="1" dirty="0" smtClean="0">
                <a:cs typeface="Arial" pitchFamily="34" charset="0"/>
              </a:rPr>
              <a:t> </a:t>
            </a:r>
            <a:br>
              <a:rPr lang="vi-VN" sz="2600" i="1" dirty="0" smtClean="0">
                <a:cs typeface="Arial" pitchFamily="34" charset="0"/>
              </a:rPr>
            </a:br>
            <a:r>
              <a:rPr lang="vi-VN" sz="2400" i="1" dirty="0" smtClean="0">
                <a:cs typeface="Arial" pitchFamily="34" charset="0"/>
              </a:rPr>
              <a:t>    Un adevăr ştiinţific nu triumfă pentru că îşi convinge oponenţii şi îi face să vadă lucrurile în adevărata lor lumină, ci, mai degrabă, deoarece adversarii săi mor, iar o nouă generaţie, familiarizată cu adevărul respectiv, se impune</a:t>
            </a:r>
            <a:r>
              <a:rPr lang="ro-RO" sz="2400" i="1" dirty="0" smtClean="0">
                <a:cs typeface="Arial" pitchFamily="34" charset="0"/>
              </a:rPr>
              <a:t> </a:t>
            </a:r>
            <a:endParaRPr lang="en-US" sz="2400" i="1" dirty="0" smtClean="0">
              <a:cs typeface="Arial" pitchFamily="34" charset="0"/>
            </a:endParaRPr>
          </a:p>
          <a:p>
            <a:pPr marL="0" indent="355600" algn="just">
              <a:spcBef>
                <a:spcPts val="0"/>
              </a:spcBef>
              <a:buNone/>
            </a:pPr>
            <a:endParaRPr lang="en-US" sz="2400" i="1" dirty="0" smtClean="0">
              <a:cs typeface="Arial" pitchFamily="34" charset="0"/>
            </a:endParaRPr>
          </a:p>
          <a:p>
            <a:pPr marL="0" indent="355600" algn="just">
              <a:spcBef>
                <a:spcPts val="0"/>
              </a:spcBef>
              <a:buNone/>
            </a:pPr>
            <a:r>
              <a:rPr lang="en-US" sz="2400" dirty="0" smtClean="0">
                <a:cs typeface="Arial" pitchFamily="34" charset="0"/>
              </a:rPr>
              <a:t>                                                                       Max Planck</a:t>
            </a:r>
          </a:p>
          <a:p>
            <a:pPr marL="0" indent="355600" algn="just">
              <a:spcBef>
                <a:spcPts val="0"/>
              </a:spcBef>
              <a:buNone/>
            </a:pPr>
            <a:r>
              <a:rPr lang="vi-VN" sz="2600" i="1" dirty="0" smtClean="0">
                <a:cs typeface="Arial" pitchFamily="34" charset="0"/>
              </a:rPr>
              <a:t/>
            </a:r>
            <a:br>
              <a:rPr lang="vi-VN" sz="2600" i="1" dirty="0" smtClean="0">
                <a:cs typeface="Arial" pitchFamily="34" charset="0"/>
              </a:rPr>
            </a:br>
            <a:r>
              <a:rPr lang="ro-RO" sz="2600" i="1" dirty="0" smtClean="0">
                <a:cs typeface="Arial" pitchFamily="34" charset="0"/>
              </a:rPr>
              <a:t/>
            </a:r>
            <a:br>
              <a:rPr lang="ro-RO" sz="2600" i="1" dirty="0" smtClean="0">
                <a:cs typeface="Arial" pitchFamily="34" charset="0"/>
              </a:rPr>
            </a:br>
            <a:r>
              <a:rPr lang="vi-VN" dirty="0" smtClean="0">
                <a:cs typeface="Arial" pitchFamily="34" charset="0"/>
              </a:rPr>
              <a:t> </a:t>
            </a:r>
            <a:r>
              <a:rPr lang="vi-VN" sz="4800" i="1" dirty="0" smtClean="0">
                <a:cs typeface="Arial" pitchFamily="34" charset="0"/>
              </a:rPr>
              <a:t/>
            </a:r>
            <a:br>
              <a:rPr lang="vi-VN" sz="4800" i="1" dirty="0" smtClean="0">
                <a:cs typeface="Arial" pitchFamily="34" charset="0"/>
              </a:rPr>
            </a:br>
            <a:r>
              <a:rPr lang="en-US" i="1" dirty="0" smtClean="0">
                <a:cs typeface="Arial" pitchFamily="34" charset="0"/>
              </a:rPr>
              <a:t> </a:t>
            </a:r>
            <a:endParaRPr lang="ro-RO" dirty="0"/>
          </a:p>
        </p:txBody>
      </p:sp>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228600" y="1371600"/>
            <a:ext cx="8610600" cy="5257800"/>
          </a:xfrm>
        </p:spPr>
        <p:txBody>
          <a:bodyPr>
            <a:normAutofit fontScale="85000" lnSpcReduction="20000"/>
          </a:bodyPr>
          <a:lstStyle/>
          <a:p>
            <a:pPr marL="0" indent="273050">
              <a:buFontTx/>
              <a:buNone/>
              <a:tabLst>
                <a:tab pos="0" algn="l"/>
              </a:tabLst>
              <a:defRPr/>
            </a:pPr>
            <a:r>
              <a:rPr lang="ro-RO" sz="2400" b="1" dirty="0" smtClean="0">
                <a:latin typeface="Arial" pitchFamily="34" charset="0"/>
                <a:cs typeface="Arial" pitchFamily="34" charset="0"/>
              </a:rPr>
              <a:t>I. </a:t>
            </a:r>
            <a:r>
              <a:rPr lang="ro-RO" sz="2200" b="1" dirty="0" smtClean="0">
                <a:latin typeface="Arial" pitchFamily="34" charset="0"/>
                <a:cs typeface="Arial" pitchFamily="34" charset="0"/>
              </a:rPr>
              <a:t>Probleme metodologice fundamentale ale științei economice</a:t>
            </a:r>
          </a:p>
          <a:p>
            <a:pPr marL="755650" lvl="1" indent="179388">
              <a:buFont typeface="Arial" pitchFamily="34" charset="0"/>
              <a:buChar char="̶"/>
              <a:tabLst>
                <a:tab pos="355600" algn="l"/>
                <a:tab pos="450850" algn="l"/>
              </a:tabLst>
              <a:defRPr/>
            </a:pPr>
            <a:r>
              <a:rPr lang="ro-RO" sz="1800" dirty="0" smtClean="0">
                <a:latin typeface="Arial" pitchFamily="34" charset="0"/>
                <a:cs typeface="Arial" pitchFamily="34" charset="0"/>
              </a:rPr>
              <a:t>Abordarea pozitivă </a:t>
            </a:r>
            <a:r>
              <a:rPr lang="ro-RO" sz="1800" i="1" dirty="0" smtClean="0">
                <a:latin typeface="Arial" pitchFamily="34" charset="0"/>
                <a:cs typeface="Arial" pitchFamily="34" charset="0"/>
              </a:rPr>
              <a:t>versus</a:t>
            </a:r>
            <a:r>
              <a:rPr lang="ro-RO" sz="1800" dirty="0" smtClean="0">
                <a:latin typeface="Arial" pitchFamily="34" charset="0"/>
                <a:cs typeface="Arial" pitchFamily="34" charset="0"/>
              </a:rPr>
              <a:t> abordarea normativă</a:t>
            </a:r>
          </a:p>
          <a:p>
            <a:pPr marL="755650" lvl="1" indent="179388">
              <a:buFont typeface="Arial" pitchFamily="34" charset="0"/>
              <a:buChar char="̶"/>
              <a:tabLst>
                <a:tab pos="355600" algn="l"/>
                <a:tab pos="450850" algn="l"/>
              </a:tabLst>
              <a:defRPr/>
            </a:pPr>
            <a:r>
              <a:rPr lang="ro-RO" sz="1800" dirty="0" smtClean="0">
                <a:latin typeface="Arial" pitchFamily="34" charset="0"/>
                <a:cs typeface="Arial" pitchFamily="34" charset="0"/>
              </a:rPr>
              <a:t>Motive </a:t>
            </a:r>
            <a:r>
              <a:rPr lang="ro-RO" sz="1800" i="1" dirty="0" smtClean="0">
                <a:latin typeface="Arial" pitchFamily="34" charset="0"/>
                <a:cs typeface="Arial" pitchFamily="34" charset="0"/>
              </a:rPr>
              <a:t>versus</a:t>
            </a:r>
            <a:r>
              <a:rPr lang="ro-RO" sz="1800" dirty="0" smtClean="0">
                <a:latin typeface="Arial" pitchFamily="34" charset="0"/>
                <a:cs typeface="Arial" pitchFamily="34" charset="0"/>
              </a:rPr>
              <a:t> cauze</a:t>
            </a:r>
          </a:p>
          <a:p>
            <a:pPr marL="755650" lvl="1" indent="179388">
              <a:buFont typeface="Arial" pitchFamily="34" charset="0"/>
              <a:buChar char="̶"/>
              <a:tabLst>
                <a:tab pos="355600" algn="l"/>
                <a:tab pos="450850" algn="l"/>
              </a:tabLst>
              <a:defRPr/>
            </a:pPr>
            <a:r>
              <a:rPr lang="ro-RO" sz="1800" dirty="0" smtClean="0">
                <a:latin typeface="Arial" pitchFamily="34" charset="0"/>
                <a:cs typeface="Arial" pitchFamily="34" charset="0"/>
              </a:rPr>
              <a:t>Naturalismul social-ştiinţific</a:t>
            </a:r>
          </a:p>
          <a:p>
            <a:pPr marL="755650" lvl="1" indent="179388">
              <a:buFont typeface="Arial" pitchFamily="34" charset="0"/>
              <a:buChar char="̶"/>
              <a:tabLst>
                <a:tab pos="355600" algn="l"/>
                <a:tab pos="450850" algn="l"/>
              </a:tabLst>
              <a:defRPr/>
            </a:pPr>
            <a:r>
              <a:rPr lang="vi-VN" sz="1800" dirty="0" smtClean="0">
                <a:latin typeface="Arial" pitchFamily="34" charset="0"/>
                <a:cs typeface="Arial" pitchFamily="34" charset="0"/>
              </a:rPr>
              <a:t>Abstractizarea, idealizarea şi clauza </a:t>
            </a:r>
            <a:r>
              <a:rPr lang="vi-VN" sz="1800" i="1" dirty="0" smtClean="0">
                <a:latin typeface="Arial" pitchFamily="34" charset="0"/>
                <a:cs typeface="Arial" pitchFamily="34" charset="0"/>
              </a:rPr>
              <a:t>caeteris paribus </a:t>
            </a:r>
            <a:r>
              <a:rPr lang="vi-VN" sz="1800" dirty="0" smtClean="0">
                <a:latin typeface="Arial" pitchFamily="34" charset="0"/>
                <a:cs typeface="Arial" pitchFamily="34" charset="0"/>
              </a:rPr>
              <a:t>în ştiinţa economică</a:t>
            </a:r>
            <a:endParaRPr lang="ro-RO" sz="1800" dirty="0" smtClean="0">
              <a:latin typeface="Arial" pitchFamily="34" charset="0"/>
              <a:cs typeface="Arial" pitchFamily="34" charset="0"/>
            </a:endParaRPr>
          </a:p>
          <a:p>
            <a:pPr marL="755650" lvl="1" indent="179388">
              <a:buFont typeface="Arial" pitchFamily="34" charset="0"/>
              <a:buChar char="̶"/>
              <a:tabLst>
                <a:tab pos="355600" algn="l"/>
                <a:tab pos="450850" algn="l"/>
              </a:tabLst>
              <a:defRPr/>
            </a:pPr>
            <a:r>
              <a:rPr lang="vi-VN" sz="1800" dirty="0" smtClean="0">
                <a:latin typeface="Arial" pitchFamily="34" charset="0"/>
                <a:cs typeface="Arial" pitchFamily="34" charset="0"/>
              </a:rPr>
              <a:t>Cauzalitatea în ştiinţa economică şi în econometrie</a:t>
            </a:r>
            <a:endParaRPr lang="ro-RO" sz="1800" dirty="0" smtClean="0">
              <a:latin typeface="Arial" pitchFamily="34" charset="0"/>
              <a:cs typeface="Arial" pitchFamily="34" charset="0"/>
            </a:endParaRPr>
          </a:p>
          <a:p>
            <a:pPr marL="755650" lvl="1" indent="179388">
              <a:buFont typeface="Arial" pitchFamily="34" charset="0"/>
              <a:buChar char="̶"/>
              <a:tabLst>
                <a:tab pos="355600" algn="l"/>
                <a:tab pos="450850" algn="l"/>
              </a:tabLst>
              <a:defRPr/>
            </a:pPr>
            <a:r>
              <a:rPr lang="vi-VN" sz="1800" dirty="0" smtClean="0">
                <a:latin typeface="Arial" pitchFamily="34" charset="0"/>
                <a:cs typeface="Arial" pitchFamily="34" charset="0"/>
              </a:rPr>
              <a:t>Structura şi strategia ştiinţei economice: paradigmele şi programele de cercetare</a:t>
            </a:r>
            <a:endParaRPr lang="ro-RO" sz="1800" dirty="0" smtClean="0">
              <a:latin typeface="Arial" pitchFamily="34" charset="0"/>
              <a:cs typeface="Arial" pitchFamily="34" charset="0"/>
            </a:endParaRPr>
          </a:p>
          <a:p>
            <a:pPr marL="0" indent="273050">
              <a:buFontTx/>
              <a:buNone/>
              <a:tabLst>
                <a:tab pos="450850" algn="l"/>
              </a:tabLst>
              <a:defRPr/>
            </a:pPr>
            <a:r>
              <a:rPr lang="ro-RO" sz="2400" b="1" dirty="0" smtClean="0">
                <a:latin typeface="Arial" pitchFamily="34" charset="0"/>
                <a:cs typeface="Arial" pitchFamily="34" charset="0"/>
              </a:rPr>
              <a:t>II. </a:t>
            </a:r>
            <a:r>
              <a:rPr lang="vi-VN" sz="2400" b="1" dirty="0" smtClean="0">
                <a:latin typeface="Arial" pitchFamily="34" charset="0"/>
                <a:cs typeface="Arial" pitchFamily="34" charset="0"/>
              </a:rPr>
              <a:t>Inexactităţi, clauze </a:t>
            </a:r>
            <a:r>
              <a:rPr lang="vi-VN" sz="2400" b="1" i="1" dirty="0" smtClean="0">
                <a:latin typeface="Arial" pitchFamily="34" charset="0"/>
                <a:cs typeface="Arial" pitchFamily="34" charset="0"/>
              </a:rPr>
              <a:t>ceteris paribus </a:t>
            </a:r>
            <a:r>
              <a:rPr lang="vi-VN" sz="2400" b="1" dirty="0" smtClean="0">
                <a:latin typeface="Arial" pitchFamily="34" charset="0"/>
                <a:cs typeface="Arial" pitchFamily="34" charset="0"/>
              </a:rPr>
              <a:t>şi "ipoteze nerealiste“</a:t>
            </a:r>
            <a:endParaRPr lang="ro-RO" sz="2400" b="1" dirty="0" smtClean="0">
              <a:latin typeface="Arial" pitchFamily="34" charset="0"/>
              <a:cs typeface="Arial" pitchFamily="34" charset="0"/>
            </a:endParaRPr>
          </a:p>
          <a:p>
            <a:pPr marL="673100" lvl="1" indent="261938">
              <a:buFont typeface="Arial" pitchFamily="34" charset="0"/>
              <a:buChar char="̶"/>
              <a:tabLst>
                <a:tab pos="450850" algn="l"/>
              </a:tabLst>
              <a:defRPr/>
            </a:pPr>
            <a:r>
              <a:rPr lang="vi-VN" sz="1800" dirty="0" smtClean="0">
                <a:latin typeface="Arial" pitchFamily="34" charset="0"/>
                <a:cs typeface="Arial" pitchFamily="34" charset="0"/>
              </a:rPr>
              <a:t>Ştiinţa economică clasică şi metoda </a:t>
            </a:r>
            <a:r>
              <a:rPr lang="vi-VN" sz="1800" i="1" dirty="0" smtClean="0">
                <a:latin typeface="Arial" pitchFamily="34" charset="0"/>
                <a:cs typeface="Arial" pitchFamily="34" charset="0"/>
              </a:rPr>
              <a:t>a priori</a:t>
            </a:r>
            <a:endParaRPr lang="ro-RO" sz="1800" i="1" dirty="0" smtClean="0">
              <a:latin typeface="Arial" pitchFamily="34" charset="0"/>
              <a:cs typeface="Arial" pitchFamily="34" charset="0"/>
            </a:endParaRPr>
          </a:p>
          <a:p>
            <a:pPr marL="673100" lvl="1" indent="261938">
              <a:buFont typeface="Arial" pitchFamily="34" charset="0"/>
              <a:buChar char="̶"/>
              <a:tabLst>
                <a:tab pos="450850" algn="l"/>
              </a:tabLst>
              <a:defRPr/>
            </a:pPr>
            <a:r>
              <a:rPr lang="vi-VN" sz="1800" dirty="0" smtClean="0">
                <a:latin typeface="Arial" pitchFamily="34" charset="0"/>
                <a:cs typeface="Arial" pitchFamily="34" charset="0"/>
              </a:rPr>
              <a:t>Friedman şi "ipotezel</a:t>
            </a:r>
            <a:r>
              <a:rPr lang="ro-RO" sz="1800" dirty="0" smtClean="0">
                <a:latin typeface="Arial" pitchFamily="34" charset="0"/>
                <a:cs typeface="Arial" pitchFamily="34" charset="0"/>
              </a:rPr>
              <a:t>e</a:t>
            </a:r>
            <a:r>
              <a:rPr lang="vi-VN" sz="1800" dirty="0" smtClean="0">
                <a:latin typeface="Arial" pitchFamily="34" charset="0"/>
                <a:cs typeface="Arial" pitchFamily="34" charset="0"/>
              </a:rPr>
              <a:t> nerealiste“</a:t>
            </a:r>
            <a:endParaRPr lang="ro-RO" sz="1800" dirty="0" smtClean="0">
              <a:latin typeface="Arial" pitchFamily="34" charset="0"/>
              <a:cs typeface="Arial" pitchFamily="34" charset="0"/>
            </a:endParaRPr>
          </a:p>
          <a:p>
            <a:pPr marL="0" indent="273050">
              <a:buFontTx/>
              <a:buNone/>
              <a:tabLst>
                <a:tab pos="450850" algn="l"/>
              </a:tabLst>
              <a:defRPr/>
            </a:pPr>
            <a:r>
              <a:rPr lang="ro-RO" sz="2400" b="1" dirty="0" smtClean="0">
                <a:latin typeface="Arial" pitchFamily="34" charset="0"/>
                <a:cs typeface="Arial" pitchFamily="34" charset="0"/>
              </a:rPr>
              <a:t>III. </a:t>
            </a:r>
            <a:r>
              <a:rPr lang="it-IT" sz="2400" b="1" dirty="0" smtClean="0">
                <a:latin typeface="Arial" pitchFamily="34" charset="0"/>
                <a:cs typeface="Arial" pitchFamily="34" charset="0"/>
              </a:rPr>
              <a:t>Direcţii actuale în metodologia ştiinţei economice</a:t>
            </a:r>
            <a:endParaRPr lang="ro-RO" sz="2200" b="1" dirty="0" smtClean="0">
              <a:latin typeface="Arial" pitchFamily="34" charset="0"/>
              <a:cs typeface="Arial" pitchFamily="34" charset="0"/>
            </a:endParaRPr>
          </a:p>
          <a:p>
            <a:pPr marL="712788" lvl="1" indent="190500">
              <a:buFont typeface="Arial" pitchFamily="34" charset="0"/>
              <a:buChar char="̶"/>
              <a:tabLst>
                <a:tab pos="450850" algn="l"/>
              </a:tabLst>
              <a:defRPr/>
            </a:pPr>
            <a:r>
              <a:rPr lang="vi-VN" sz="1800" dirty="0" smtClean="0">
                <a:latin typeface="Arial" pitchFamily="34" charset="0"/>
                <a:cs typeface="Arial" pitchFamily="34" charset="0"/>
              </a:rPr>
              <a:t>Abordările popperiane</a:t>
            </a:r>
            <a:endParaRPr lang="ro-RO" sz="1800" dirty="0" smtClean="0">
              <a:latin typeface="Arial" pitchFamily="34" charset="0"/>
              <a:cs typeface="Arial" pitchFamily="34" charset="0"/>
            </a:endParaRPr>
          </a:p>
          <a:p>
            <a:pPr marL="712788" lvl="1" indent="190500">
              <a:buFont typeface="Arial" pitchFamily="34" charset="0"/>
              <a:buChar char="̶"/>
              <a:tabLst>
                <a:tab pos="450850" algn="l"/>
              </a:tabLst>
              <a:defRPr/>
            </a:pPr>
            <a:r>
              <a:rPr lang="vi-VN" sz="1800" dirty="0" smtClean="0">
                <a:latin typeface="Arial" pitchFamily="34" charset="0"/>
                <a:cs typeface="Arial" pitchFamily="34" charset="0"/>
              </a:rPr>
              <a:t>Retorica ştiinţei economice</a:t>
            </a:r>
            <a:endParaRPr lang="ro-RO" sz="1800" dirty="0" smtClean="0">
              <a:latin typeface="Arial" pitchFamily="34" charset="0"/>
              <a:cs typeface="Arial" pitchFamily="34" charset="0"/>
            </a:endParaRPr>
          </a:p>
          <a:p>
            <a:pPr marL="712788" lvl="1" indent="190500">
              <a:buFont typeface="Arial" pitchFamily="34" charset="0"/>
              <a:buChar char="̶"/>
              <a:tabLst>
                <a:tab pos="450850" algn="l"/>
              </a:tabLst>
              <a:defRPr/>
            </a:pPr>
            <a:r>
              <a:rPr lang="vi-VN" sz="1800" dirty="0" smtClean="0">
                <a:latin typeface="Arial" pitchFamily="34" charset="0"/>
                <a:cs typeface="Arial" pitchFamily="34" charset="0"/>
              </a:rPr>
              <a:t>"Realismul" în metodologia economică</a:t>
            </a:r>
            <a:endParaRPr lang="ro-RO" sz="1800" dirty="0" smtClean="0">
              <a:latin typeface="Arial" pitchFamily="34" charset="0"/>
              <a:cs typeface="Arial" pitchFamily="34" charset="0"/>
            </a:endParaRPr>
          </a:p>
          <a:p>
            <a:pPr marL="712788" lvl="1" indent="190500">
              <a:buFont typeface="Arial" pitchFamily="34" charset="0"/>
              <a:buChar char="̶"/>
              <a:tabLst>
                <a:tab pos="450850" algn="l"/>
              </a:tabLst>
              <a:defRPr/>
            </a:pPr>
            <a:r>
              <a:rPr lang="it-IT" sz="1800" dirty="0" smtClean="0">
                <a:latin typeface="Arial" pitchFamily="34" charset="0"/>
                <a:cs typeface="Arial" pitchFamily="34" charset="0"/>
              </a:rPr>
              <a:t>Metodologia economică şi studiile sociale ale ştiinţei</a:t>
            </a:r>
          </a:p>
          <a:p>
            <a:pPr marL="712788" lvl="1" indent="190500">
              <a:buFont typeface="Arial" pitchFamily="34" charset="0"/>
              <a:buChar char="̶"/>
              <a:tabLst>
                <a:tab pos="450850" algn="l"/>
              </a:tabLst>
              <a:defRPr/>
            </a:pPr>
            <a:r>
              <a:rPr lang="it-IT" sz="1800" dirty="0" smtClean="0">
                <a:latin typeface="Arial" pitchFamily="34" charset="0"/>
                <a:cs typeface="Arial" pitchFamily="34" charset="0"/>
              </a:rPr>
              <a:t>Studiile contemporane specifice</a:t>
            </a:r>
            <a:endParaRPr lang="ro-RO" sz="1800" dirty="0" smtClean="0">
              <a:latin typeface="Arial" pitchFamily="34" charset="0"/>
              <a:cs typeface="Arial" pitchFamily="34" charset="0"/>
            </a:endParaRPr>
          </a:p>
          <a:p>
            <a:pPr marL="312738" indent="-39688">
              <a:buFontTx/>
              <a:buNone/>
              <a:tabLst>
                <a:tab pos="450850" algn="l"/>
              </a:tabLst>
              <a:defRPr/>
            </a:pPr>
            <a:r>
              <a:rPr lang="ro-RO" sz="2400" b="1" dirty="0" smtClean="0">
                <a:latin typeface="Arial" pitchFamily="34" charset="0"/>
                <a:cs typeface="Arial" pitchFamily="34" charset="0"/>
              </a:rPr>
              <a:t>IV. Postulatul raționalit</a:t>
            </a:r>
            <a:r>
              <a:rPr lang="ro-RO" sz="2200" b="1" dirty="0" smtClean="0">
                <a:latin typeface="Arial" pitchFamily="34" charset="0"/>
                <a:cs typeface="Arial" pitchFamily="34" charset="0"/>
              </a:rPr>
              <a:t>ății </a:t>
            </a:r>
          </a:p>
          <a:p>
            <a:pPr marL="628650" indent="274638">
              <a:buFont typeface="Arial" pitchFamily="34" charset="0"/>
              <a:buChar char="̶"/>
              <a:tabLst>
                <a:tab pos="450850" algn="l"/>
              </a:tabLst>
              <a:defRPr/>
            </a:pPr>
            <a:r>
              <a:rPr lang="ro-RO" sz="1800" dirty="0" smtClean="0">
                <a:latin typeface="Arial" pitchFamily="34" charset="0"/>
                <a:cs typeface="Arial" pitchFamily="34" charset="0"/>
              </a:rPr>
              <a:t>Semnificația raționalității</a:t>
            </a:r>
          </a:p>
          <a:p>
            <a:pPr marL="628650" indent="274638">
              <a:buFont typeface="Arial" pitchFamily="34" charset="0"/>
              <a:buChar char="̶"/>
              <a:tabLst>
                <a:tab pos="450850" algn="l"/>
              </a:tabLst>
              <a:defRPr/>
            </a:pPr>
            <a:r>
              <a:rPr lang="vi-VN" sz="1800" dirty="0" smtClean="0">
                <a:latin typeface="Arial" pitchFamily="34" charset="0"/>
                <a:cs typeface="Arial" pitchFamily="34" charset="0"/>
              </a:rPr>
              <a:t>Raţionalitatea colectivă şi decizia socială</a:t>
            </a:r>
            <a:endParaRPr lang="ro-RO" sz="1800" dirty="0" smtClean="0">
              <a:latin typeface="Arial" pitchFamily="34" charset="0"/>
              <a:cs typeface="Arial" pitchFamily="34" charset="0"/>
            </a:endParaRPr>
          </a:p>
          <a:p>
            <a:pPr marL="628650" indent="274638">
              <a:buFont typeface="Arial" pitchFamily="34" charset="0"/>
              <a:buChar char="̶"/>
              <a:tabLst>
                <a:tab pos="450850" algn="l"/>
              </a:tabLst>
              <a:defRPr/>
            </a:pPr>
            <a:r>
              <a:rPr lang="vi-VN" sz="1800" dirty="0" smtClean="0">
                <a:latin typeface="Arial" pitchFamily="34" charset="0"/>
                <a:cs typeface="Arial" pitchFamily="34" charset="0"/>
              </a:rPr>
              <a:t>Teoria jocurilor</a:t>
            </a:r>
            <a:endParaRPr lang="ro-RO" dirty="0"/>
          </a:p>
        </p:txBody>
      </p:sp>
      <p:pic>
        <p:nvPicPr>
          <p:cNvPr id="4100" name="Picture 4"/>
          <p:cNvPicPr>
            <a:picLocks noChangeAspect="1" noChangeArrowheads="1"/>
          </p:cNvPicPr>
          <p:nvPr/>
        </p:nvPicPr>
        <p:blipFill>
          <a:blip r:embed="rId3"/>
          <a:srcRect/>
          <a:stretch>
            <a:fillRect/>
          </a:stretch>
        </p:blipFill>
        <p:spPr bwMode="auto">
          <a:xfrm>
            <a:off x="533400" y="457200"/>
            <a:ext cx="8229600" cy="838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447800"/>
            <a:ext cx="8382000" cy="5105399"/>
          </a:xfrm>
        </p:spPr>
        <p:txBody>
          <a:bodyPr anchor="t"/>
          <a:lstStyle/>
          <a:p>
            <a:pPr>
              <a:buNone/>
            </a:pPr>
            <a:r>
              <a:rPr lang="vi-VN" sz="2000" b="1" dirty="0" smtClean="0"/>
              <a:t>V. </a:t>
            </a:r>
            <a:r>
              <a:rPr lang="ro-RO" sz="2000" b="1" dirty="0" smtClean="0"/>
              <a:t>Provocări teoretice ale crizei</a:t>
            </a:r>
          </a:p>
          <a:p>
            <a:pPr lvl="1">
              <a:buFont typeface="Arial" pitchFamily="34" charset="0"/>
              <a:buChar char="̶"/>
            </a:pPr>
            <a:r>
              <a:rPr lang="fr-FR" sz="1500" dirty="0" smtClean="0">
                <a:latin typeface="Arial" pitchFamily="34" charset="0"/>
                <a:cs typeface="Arial" pitchFamily="34" charset="0"/>
              </a:rPr>
              <a:t>Cum de au </a:t>
            </a:r>
            <a:r>
              <a:rPr lang="fr-FR" sz="1500" dirty="0" err="1" smtClean="0">
                <a:latin typeface="Arial" pitchFamily="34" charset="0"/>
                <a:cs typeface="Arial" pitchFamily="34" charset="0"/>
              </a:rPr>
              <a:t>greşit</a:t>
            </a:r>
            <a:r>
              <a:rPr lang="fr-FR" sz="1500" dirty="0" smtClean="0">
                <a:latin typeface="Arial" pitchFamily="34" charset="0"/>
                <a:cs typeface="Arial" pitchFamily="34" charset="0"/>
              </a:rPr>
              <a:t> </a:t>
            </a:r>
            <a:r>
              <a:rPr lang="fr-FR" sz="1500" dirty="0" err="1" smtClean="0">
                <a:latin typeface="Arial" pitchFamily="34" charset="0"/>
                <a:cs typeface="Arial" pitchFamily="34" charset="0"/>
              </a:rPr>
              <a:t>economiştii</a:t>
            </a:r>
            <a:r>
              <a:rPr lang="fr-FR" sz="1500" dirty="0" smtClean="0">
                <a:latin typeface="Arial" pitchFamily="34" charset="0"/>
                <a:cs typeface="Arial" pitchFamily="34" charset="0"/>
              </a:rPr>
              <a:t>?</a:t>
            </a:r>
            <a:r>
              <a:rPr lang="ro-RO" sz="1500" dirty="0" smtClean="0">
                <a:latin typeface="Arial" pitchFamily="34" charset="0"/>
                <a:cs typeface="Arial" pitchFamily="34" charset="0"/>
              </a:rPr>
              <a:t>	</a:t>
            </a:r>
            <a:endParaRPr lang="vi-VN" sz="1500" dirty="0" smtClean="0">
              <a:latin typeface="Arial" pitchFamily="34" charset="0"/>
              <a:cs typeface="Arial" pitchFamily="34" charset="0"/>
            </a:endParaRPr>
          </a:p>
          <a:p>
            <a:pPr lvl="1">
              <a:buFont typeface="Arial" pitchFamily="34" charset="0"/>
              <a:buChar char="̶"/>
            </a:pPr>
            <a:r>
              <a:rPr lang="fr-FR" sz="1500" dirty="0" smtClean="0">
                <a:latin typeface="Arial" pitchFamily="34" charset="0"/>
                <a:cs typeface="Arial" pitchFamily="34" charset="0"/>
              </a:rPr>
              <a:t>Au </a:t>
            </a:r>
            <a:r>
              <a:rPr lang="fr-FR" sz="1500" dirty="0" err="1" smtClean="0">
                <a:latin typeface="Arial" pitchFamily="34" charset="0"/>
                <a:cs typeface="Arial" pitchFamily="34" charset="0"/>
              </a:rPr>
              <a:t>greşit</a:t>
            </a:r>
            <a:r>
              <a:rPr lang="fr-FR" sz="1500" dirty="0" smtClean="0">
                <a:latin typeface="Arial" pitchFamily="34" charset="0"/>
                <a:cs typeface="Arial" pitchFamily="34" charset="0"/>
              </a:rPr>
              <a:t> </a:t>
            </a:r>
            <a:r>
              <a:rPr lang="fr-FR" sz="1500" dirty="0" err="1" smtClean="0">
                <a:latin typeface="Arial" pitchFamily="34" charset="0"/>
                <a:cs typeface="Arial" pitchFamily="34" charset="0"/>
              </a:rPr>
              <a:t>chiar</a:t>
            </a:r>
            <a:r>
              <a:rPr lang="fr-FR" sz="1500" dirty="0" smtClean="0">
                <a:latin typeface="Arial" pitchFamily="34" charset="0"/>
                <a:cs typeface="Arial" pitchFamily="34" charset="0"/>
              </a:rPr>
              <a:t> </a:t>
            </a:r>
            <a:r>
              <a:rPr lang="fr-FR" sz="1500" dirty="0" err="1" smtClean="0">
                <a:latin typeface="Arial" pitchFamily="34" charset="0"/>
                <a:cs typeface="Arial" pitchFamily="34" charset="0"/>
              </a:rPr>
              <a:t>toţi</a:t>
            </a:r>
            <a:r>
              <a:rPr lang="fr-FR" sz="1500" dirty="0" smtClean="0">
                <a:latin typeface="Arial" pitchFamily="34" charset="0"/>
                <a:cs typeface="Arial" pitchFamily="34" charset="0"/>
              </a:rPr>
              <a:t> </a:t>
            </a:r>
            <a:r>
              <a:rPr lang="fr-FR" sz="1500" dirty="0" err="1" smtClean="0">
                <a:latin typeface="Arial" pitchFamily="34" charset="0"/>
                <a:cs typeface="Arial" pitchFamily="34" charset="0"/>
              </a:rPr>
              <a:t>economiştii</a:t>
            </a:r>
            <a:r>
              <a:rPr lang="fr-FR" sz="1500" dirty="0" smtClean="0">
                <a:latin typeface="Arial" pitchFamily="34" charset="0"/>
                <a:cs typeface="Arial" pitchFamily="34" charset="0"/>
              </a:rPr>
              <a:t>?</a:t>
            </a:r>
            <a:endParaRPr lang="ro-RO" sz="1500" dirty="0" smtClean="0">
              <a:latin typeface="Arial" pitchFamily="34" charset="0"/>
              <a:cs typeface="Arial" pitchFamily="34" charset="0"/>
            </a:endParaRPr>
          </a:p>
          <a:p>
            <a:pPr lvl="1">
              <a:buFont typeface="Arial" pitchFamily="34" charset="0"/>
              <a:buChar char="̶"/>
            </a:pPr>
            <a:r>
              <a:rPr lang="it-IT" sz="1500" dirty="0" smtClean="0">
                <a:latin typeface="Arial" pitchFamily="34" charset="0"/>
                <a:cs typeface="Arial" pitchFamily="34" charset="0"/>
              </a:rPr>
              <a:t>Evoluţii recente ale teoriei economi</a:t>
            </a:r>
            <a:r>
              <a:rPr lang="ro-RO" sz="1500" dirty="0" smtClean="0">
                <a:latin typeface="Arial" pitchFamily="34" charset="0"/>
                <a:cs typeface="Arial" pitchFamily="34" charset="0"/>
              </a:rPr>
              <a:t>ce</a:t>
            </a:r>
          </a:p>
          <a:p>
            <a:pPr lvl="1">
              <a:buFont typeface="Arial" pitchFamily="34" charset="0"/>
              <a:buChar char="̶"/>
            </a:pPr>
            <a:r>
              <a:rPr lang="vi-VN" sz="1500" dirty="0" smtClean="0"/>
              <a:t>Provocări teoretice</a:t>
            </a:r>
            <a:endParaRPr lang="ro-RO" sz="1500" dirty="0" smtClean="0"/>
          </a:p>
          <a:p>
            <a:pPr lvl="1">
              <a:buFont typeface="Arial" pitchFamily="34" charset="0"/>
              <a:buChar char="̶"/>
            </a:pPr>
            <a:r>
              <a:rPr lang="ro-RO" sz="1500" dirty="0" smtClean="0">
                <a:latin typeface="Arial" pitchFamily="34" charset="0"/>
                <a:cs typeface="Arial" pitchFamily="34" charset="0"/>
              </a:rPr>
              <a:t>Programe de cercetare</a:t>
            </a:r>
          </a:p>
          <a:p>
            <a:pPr lvl="1">
              <a:buFont typeface="Arial" pitchFamily="34" charset="0"/>
              <a:buChar char="̶"/>
            </a:pPr>
            <a:r>
              <a:rPr lang="ro-RO" sz="1500" dirty="0" smtClean="0">
                <a:latin typeface="Arial" pitchFamily="34" charset="0"/>
                <a:cs typeface="Arial" pitchFamily="34" charset="0"/>
              </a:rPr>
              <a:t>Reglementarea</a:t>
            </a:r>
          </a:p>
          <a:p>
            <a:pPr>
              <a:buNone/>
            </a:pPr>
            <a:endParaRPr lang="en-US" sz="2000" b="1" dirty="0" smtClean="0">
              <a:cs typeface="Arial" pitchFamily="34" charset="0"/>
            </a:endParaRPr>
          </a:p>
          <a:p>
            <a:pPr>
              <a:buNone/>
            </a:pPr>
            <a:r>
              <a:rPr lang="ro-RO" sz="2000" b="1" dirty="0" smtClean="0">
                <a:latin typeface="Arial" pitchFamily="34" charset="0"/>
                <a:cs typeface="Arial" pitchFamily="34" charset="0"/>
              </a:rPr>
              <a:t>Concluzii</a:t>
            </a:r>
            <a:endParaRPr lang="ro-RO" sz="2000" dirty="0">
              <a:latin typeface="Arial" pitchFamily="34" charset="0"/>
              <a:cs typeface="Arial" pitchFamily="34" charset="0"/>
            </a:endParaRPr>
          </a:p>
        </p:txBody>
      </p:sp>
      <p:pic>
        <p:nvPicPr>
          <p:cNvPr id="4" name="Picture 4"/>
          <p:cNvPicPr>
            <a:picLocks noChangeAspect="1" noChangeArrowheads="1"/>
          </p:cNvPicPr>
          <p:nvPr/>
        </p:nvPicPr>
        <p:blipFill>
          <a:blip r:embed="rId3"/>
          <a:srcRect/>
          <a:stretch>
            <a:fillRect/>
          </a:stretch>
        </p:blipFill>
        <p:spPr bwMode="auto">
          <a:xfrm>
            <a:off x="533400" y="457200"/>
            <a:ext cx="8229600" cy="838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534400" cy="1143000"/>
          </a:xfrm>
        </p:spPr>
        <p:txBody>
          <a:bodyPr>
            <a:normAutofit fontScale="90000"/>
          </a:bodyPr>
          <a:lstStyle/>
          <a:p>
            <a:r>
              <a:rPr lang="ro-RO" b="1" dirty="0" smtClean="0">
                <a:latin typeface="Arial" pitchFamily="34" charset="0"/>
                <a:cs typeface="Arial" pitchFamily="34" charset="0"/>
              </a:rPr>
              <a:t>I. Probleme metodologice fundamentale ale științei economice</a:t>
            </a:r>
            <a:endParaRPr lang="ro-RO" dirty="0"/>
          </a:p>
        </p:txBody>
      </p:sp>
      <p:pic>
        <p:nvPicPr>
          <p:cNvPr id="4" name="Picture 4"/>
          <p:cNvPicPr>
            <a:picLocks noChangeAspect="1" noChangeArrowheads="1"/>
          </p:cNvPicPr>
          <p:nvPr/>
        </p:nvPicPr>
        <p:blipFill>
          <a:blip r:embed="rId3"/>
          <a:srcRect/>
          <a:stretch>
            <a:fillRect/>
          </a:stretch>
        </p:blipFill>
        <p:spPr bwMode="auto">
          <a:xfrm>
            <a:off x="533400" y="457200"/>
            <a:ext cx="8229600" cy="838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228600" y="1143000"/>
            <a:ext cx="8686800" cy="5715000"/>
          </a:xfrm>
        </p:spPr>
        <p:txBody>
          <a:bodyPr>
            <a:normAutofit fontScale="70000" lnSpcReduction="20000"/>
          </a:bodyPr>
          <a:lstStyle/>
          <a:p>
            <a:pPr marL="0" lvl="1" indent="273050" algn="ctr">
              <a:buFontTx/>
              <a:buNone/>
              <a:defRPr/>
            </a:pPr>
            <a:r>
              <a:rPr lang="ro-RO" sz="3400" b="1" u="sng" dirty="0" smtClean="0">
                <a:latin typeface="Arial" pitchFamily="34" charset="0"/>
                <a:cs typeface="Arial" pitchFamily="34" charset="0"/>
              </a:rPr>
              <a:t>Abordarea pozitivă </a:t>
            </a:r>
            <a:r>
              <a:rPr lang="ro-RO" sz="3400" b="1" i="1" u="sng" dirty="0" smtClean="0">
                <a:latin typeface="Arial" pitchFamily="34" charset="0"/>
                <a:cs typeface="Arial" pitchFamily="34" charset="0"/>
              </a:rPr>
              <a:t>versus</a:t>
            </a:r>
            <a:r>
              <a:rPr lang="ro-RO" sz="3400" b="1" u="sng" dirty="0" smtClean="0">
                <a:latin typeface="Arial" pitchFamily="34" charset="0"/>
                <a:cs typeface="Arial" pitchFamily="34" charset="0"/>
              </a:rPr>
              <a:t> abordarea norm</a:t>
            </a:r>
            <a:r>
              <a:rPr lang="ro-RO" sz="3100" b="1" u="sng" dirty="0" smtClean="0">
                <a:latin typeface="Arial" pitchFamily="34" charset="0"/>
                <a:cs typeface="Arial" pitchFamily="34" charset="0"/>
              </a:rPr>
              <a:t>ativă</a:t>
            </a:r>
            <a:endParaRPr lang="en-US" sz="3100" b="1" u="sng" dirty="0" smtClean="0">
              <a:latin typeface="Arial" pitchFamily="34" charset="0"/>
              <a:cs typeface="Arial" pitchFamily="34" charset="0"/>
            </a:endParaRPr>
          </a:p>
          <a:p>
            <a:pPr marL="0" lvl="1" indent="273050" algn="ctr">
              <a:buFontTx/>
              <a:buNone/>
              <a:defRPr/>
            </a:pPr>
            <a:endParaRPr lang="en-US" sz="2400" dirty="0" smtClean="0">
              <a:latin typeface="Arial" charset="0"/>
              <a:cs typeface="Arial" charset="0"/>
            </a:endParaRPr>
          </a:p>
          <a:p>
            <a:pPr marL="0" indent="273050" algn="just">
              <a:defRPr/>
            </a:pPr>
            <a:r>
              <a:rPr lang="ro-RO" sz="2400" dirty="0" smtClean="0">
                <a:latin typeface="Arial" charset="0"/>
                <a:cs typeface="Arial" charset="0"/>
              </a:rPr>
              <a:t>Distincţia între ştiinţa economică </a:t>
            </a:r>
            <a:r>
              <a:rPr lang="ro-RO" sz="2400" b="1" dirty="0" smtClean="0">
                <a:latin typeface="Arial" charset="0"/>
                <a:cs typeface="Arial" charset="0"/>
              </a:rPr>
              <a:t>pozitivă</a:t>
            </a:r>
            <a:r>
              <a:rPr lang="ro-RO" sz="2400" dirty="0" smtClean="0">
                <a:latin typeface="Arial" charset="0"/>
                <a:cs typeface="Arial" charset="0"/>
              </a:rPr>
              <a:t> şi </a:t>
            </a:r>
            <a:r>
              <a:rPr lang="ro-RO" sz="2400" b="1" dirty="0" smtClean="0">
                <a:latin typeface="Arial" charset="0"/>
                <a:cs typeface="Arial" charset="0"/>
              </a:rPr>
              <a:t>normativă</a:t>
            </a:r>
            <a:r>
              <a:rPr lang="en-US" sz="2400" b="1" dirty="0" smtClean="0">
                <a:latin typeface="Arial" charset="0"/>
                <a:cs typeface="Arial" charset="0"/>
              </a:rPr>
              <a:t> </a:t>
            </a:r>
            <a:r>
              <a:rPr lang="ro-RO" sz="2400" dirty="0" smtClean="0">
                <a:latin typeface="Arial" charset="0"/>
                <a:cs typeface="Arial" charset="0"/>
              </a:rPr>
              <a:t>își are originile în scrierile lui N</a:t>
            </a:r>
            <a:r>
              <a:rPr lang="en-US" sz="2400" dirty="0" smtClean="0">
                <a:latin typeface="Arial" charset="0"/>
                <a:cs typeface="Arial" charset="0"/>
              </a:rPr>
              <a:t>. </a:t>
            </a:r>
            <a:r>
              <a:rPr lang="ro-RO" sz="2400" dirty="0" smtClean="0">
                <a:latin typeface="Arial" charset="0"/>
                <a:cs typeface="Arial" charset="0"/>
              </a:rPr>
              <a:t>Senior şi J</a:t>
            </a:r>
            <a:r>
              <a:rPr lang="en-US" sz="2400" dirty="0" smtClean="0">
                <a:latin typeface="Arial" charset="0"/>
                <a:cs typeface="Arial" charset="0"/>
              </a:rPr>
              <a:t>.</a:t>
            </a:r>
            <a:r>
              <a:rPr lang="ro-RO" sz="2400" dirty="0" smtClean="0">
                <a:latin typeface="Arial" charset="0"/>
                <a:cs typeface="Arial" charset="0"/>
              </a:rPr>
              <a:t> St</a:t>
            </a:r>
            <a:r>
              <a:rPr lang="en-US" sz="2400" dirty="0" smtClean="0">
                <a:latin typeface="Arial" charset="0"/>
                <a:cs typeface="Arial" charset="0"/>
              </a:rPr>
              <a:t>.</a:t>
            </a:r>
            <a:r>
              <a:rPr lang="ro-RO" sz="2400" dirty="0" smtClean="0">
                <a:latin typeface="Arial" charset="0"/>
                <a:cs typeface="Arial" charset="0"/>
              </a:rPr>
              <a:t> Mill</a:t>
            </a:r>
          </a:p>
          <a:p>
            <a:pPr marL="0" indent="273050" algn="just">
              <a:defRPr/>
            </a:pPr>
            <a:endParaRPr lang="ro-RO" sz="2400" u="sng" dirty="0" smtClean="0">
              <a:latin typeface="Arial" charset="0"/>
              <a:cs typeface="Arial" charset="0"/>
            </a:endParaRPr>
          </a:p>
          <a:p>
            <a:pPr marL="0" indent="273050" algn="ctr">
              <a:buFontTx/>
              <a:buNone/>
              <a:defRPr/>
            </a:pPr>
            <a:r>
              <a:rPr lang="ro-RO" sz="3400" b="1" u="sng" dirty="0" smtClean="0">
                <a:latin typeface="Arial" charset="0"/>
                <a:cs typeface="Arial" charset="0"/>
              </a:rPr>
              <a:t>Știinţa economică pozitivă este considerată ca raportându-se la fapte, iar ştiinţa economică normativă, la valori</a:t>
            </a:r>
          </a:p>
          <a:p>
            <a:pPr marL="0" indent="273050" algn="just">
              <a:defRPr/>
            </a:pPr>
            <a:endParaRPr lang="ro-RO" sz="2400" b="1" dirty="0" smtClean="0">
              <a:latin typeface="Arial" charset="0"/>
              <a:cs typeface="Arial" charset="0"/>
            </a:endParaRPr>
          </a:p>
          <a:p>
            <a:pPr marL="0" indent="273050" algn="just">
              <a:lnSpc>
                <a:spcPct val="110000"/>
              </a:lnSpc>
              <a:defRPr/>
            </a:pPr>
            <a:r>
              <a:rPr lang="vi-VN" sz="2400" dirty="0" smtClean="0">
                <a:latin typeface="Arial" pitchFamily="34" charset="0"/>
                <a:cs typeface="Arial" pitchFamily="34" charset="0"/>
              </a:rPr>
              <a:t>Măsura în care ştiinţa economică se bazează sau este influenţată de preocupări de natură </a:t>
            </a:r>
            <a:r>
              <a:rPr lang="vi-VN" sz="2400" b="1" dirty="0" smtClean="0">
                <a:latin typeface="Arial" pitchFamily="34" charset="0"/>
                <a:cs typeface="Arial" pitchFamily="34" charset="0"/>
              </a:rPr>
              <a:t>normativă</a:t>
            </a:r>
            <a:r>
              <a:rPr lang="vi-VN" sz="2400" dirty="0" smtClean="0">
                <a:latin typeface="Arial" pitchFamily="34" charset="0"/>
                <a:cs typeface="Arial" pitchFamily="34" charset="0"/>
              </a:rPr>
              <a:t> ridică </a:t>
            </a:r>
            <a:r>
              <a:rPr lang="vi-VN" sz="2400" b="1" u="sng" dirty="0" smtClean="0">
                <a:latin typeface="Arial" pitchFamily="34" charset="0"/>
                <a:cs typeface="Arial" pitchFamily="34" charset="0"/>
              </a:rPr>
              <a:t>problema metodologică</a:t>
            </a:r>
            <a:r>
              <a:rPr lang="vi-VN" sz="2400" u="sng" dirty="0" smtClean="0">
                <a:latin typeface="Arial" pitchFamily="34" charset="0"/>
                <a:cs typeface="Arial" pitchFamily="34" charset="0"/>
              </a:rPr>
              <a:t> a </a:t>
            </a:r>
            <a:r>
              <a:rPr lang="vi-VN" sz="2400" i="1" u="sng" dirty="0" smtClean="0">
                <a:latin typeface="Arial" pitchFamily="34" charset="0"/>
                <a:cs typeface="Arial" pitchFamily="34" charset="0"/>
              </a:rPr>
              <a:t>relaţiei dintre ştiinţa economică </a:t>
            </a:r>
            <a:r>
              <a:rPr lang="vi-VN" sz="2400" b="1" i="1" u="sng" dirty="0" smtClean="0">
                <a:latin typeface="Arial" pitchFamily="34" charset="0"/>
                <a:cs typeface="Arial" pitchFamily="34" charset="0"/>
              </a:rPr>
              <a:t>pozitivă</a:t>
            </a:r>
            <a:r>
              <a:rPr lang="vi-VN" sz="2400" i="1" u="sng" dirty="0" smtClean="0">
                <a:latin typeface="Arial" pitchFamily="34" charset="0"/>
                <a:cs typeface="Arial" pitchFamily="34" charset="0"/>
              </a:rPr>
              <a:t> referitoare la "</a:t>
            </a:r>
            <a:r>
              <a:rPr lang="vi-VN" sz="2400" b="1" i="1" u="sng" dirty="0" smtClean="0">
                <a:latin typeface="Arial" pitchFamily="34" charset="0"/>
                <a:cs typeface="Arial" pitchFamily="34" charset="0"/>
              </a:rPr>
              <a:t>fapte</a:t>
            </a:r>
            <a:r>
              <a:rPr lang="vi-VN" sz="2400" i="1" u="sng" dirty="0" smtClean="0">
                <a:latin typeface="Arial" pitchFamily="34" charset="0"/>
                <a:cs typeface="Arial" pitchFamily="34" charset="0"/>
              </a:rPr>
              <a:t>" şi investigaţia </a:t>
            </a:r>
            <a:r>
              <a:rPr lang="vi-VN" sz="2400" b="1" i="1" u="sng" dirty="0" smtClean="0">
                <a:latin typeface="Arial" pitchFamily="34" charset="0"/>
                <a:cs typeface="Arial" pitchFamily="34" charset="0"/>
              </a:rPr>
              <a:t>normativă</a:t>
            </a:r>
            <a:r>
              <a:rPr lang="vi-VN" sz="2400" i="1" u="sng" dirty="0" smtClean="0">
                <a:latin typeface="Arial" pitchFamily="34" charset="0"/>
                <a:cs typeface="Arial" pitchFamily="34" charset="0"/>
              </a:rPr>
              <a:t> cu privire la </a:t>
            </a:r>
            <a:r>
              <a:rPr lang="vi-VN" sz="2400" b="1" i="1" u="sng" dirty="0" smtClean="0">
                <a:latin typeface="Arial" pitchFamily="34" charset="0"/>
                <a:cs typeface="Arial" pitchFamily="34" charset="0"/>
              </a:rPr>
              <a:t>valori </a:t>
            </a:r>
            <a:r>
              <a:rPr lang="vi-VN" sz="2400" i="1" u="sng" dirty="0" smtClean="0">
                <a:latin typeface="Arial" pitchFamily="34" charset="0"/>
                <a:cs typeface="Arial" pitchFamily="34" charset="0"/>
              </a:rPr>
              <a:t>şi </a:t>
            </a:r>
            <a:r>
              <a:rPr lang="en-US" sz="2400" i="1" u="sng" dirty="0" smtClean="0">
                <a:latin typeface="Arial" pitchFamily="34" charset="0"/>
                <a:cs typeface="Arial" pitchFamily="34" charset="0"/>
              </a:rPr>
              <a:t>l</a:t>
            </a:r>
            <a:r>
              <a:rPr lang="vi-VN" sz="2400" i="1" u="sng" dirty="0" smtClean="0">
                <a:latin typeface="Arial" pitchFamily="34" charset="0"/>
                <a:cs typeface="Arial" pitchFamily="34" charset="0"/>
              </a:rPr>
              <a:t>a </a:t>
            </a:r>
            <a:r>
              <a:rPr lang="en-US" sz="2400" i="1" u="sng" dirty="0" smtClean="0">
                <a:latin typeface="Arial" pitchFamily="34" charset="0"/>
                <a:cs typeface="Arial" pitchFamily="34" charset="0"/>
              </a:rPr>
              <a:t>“</a:t>
            </a:r>
            <a:r>
              <a:rPr lang="vi-VN" sz="2400" b="1" u="sng" dirty="0" smtClean="0">
                <a:latin typeface="Arial" pitchFamily="34" charset="0"/>
                <a:cs typeface="Arial" pitchFamily="34" charset="0"/>
              </a:rPr>
              <a:t>ceea ce ar trebui să fie</a:t>
            </a:r>
            <a:r>
              <a:rPr lang="en-US" sz="2400" dirty="0" smtClean="0">
                <a:latin typeface="Arial" pitchFamily="34" charset="0"/>
                <a:cs typeface="Arial" pitchFamily="34" charset="0"/>
              </a:rPr>
              <a:t>”</a:t>
            </a:r>
            <a:r>
              <a:rPr lang="vi-VN" sz="2400" dirty="0" smtClean="0">
                <a:latin typeface="Arial" pitchFamily="34" charset="0"/>
                <a:cs typeface="Arial" pitchFamily="34" charset="0"/>
              </a:rPr>
              <a:t> </a:t>
            </a:r>
            <a:endParaRPr lang="en-US" sz="2400" dirty="0" smtClean="0">
              <a:latin typeface="Arial" pitchFamily="34" charset="0"/>
              <a:cs typeface="Arial" pitchFamily="34" charset="0"/>
            </a:endParaRPr>
          </a:p>
          <a:p>
            <a:pPr marL="0" indent="273050" algn="just">
              <a:lnSpc>
                <a:spcPct val="110000"/>
              </a:lnSpc>
              <a:defRPr/>
            </a:pPr>
            <a:endParaRPr lang="en-US" sz="2400" dirty="0" smtClean="0">
              <a:latin typeface="Arial" pitchFamily="34" charset="0"/>
              <a:cs typeface="Arial" pitchFamily="34" charset="0"/>
            </a:endParaRPr>
          </a:p>
          <a:p>
            <a:pPr marL="0" indent="273050" algn="just">
              <a:lnSpc>
                <a:spcPct val="110000"/>
              </a:lnSpc>
              <a:defRPr/>
            </a:pPr>
            <a:r>
              <a:rPr lang="vi-VN" sz="2400" dirty="0" smtClean="0">
                <a:latin typeface="Arial" pitchFamily="34" charset="0"/>
                <a:cs typeface="Arial" pitchFamily="34" charset="0"/>
              </a:rPr>
              <a:t>Majoritatea economiştilo</a:t>
            </a:r>
            <a:r>
              <a:rPr lang="ro-RO" sz="2400" dirty="0" smtClean="0">
                <a:latin typeface="Arial" pitchFamily="34" charset="0"/>
                <a:cs typeface="Arial" pitchFamily="34" charset="0"/>
              </a:rPr>
              <a:t>r</a:t>
            </a:r>
            <a:r>
              <a:rPr lang="vi-VN" sz="2400" dirty="0" smtClean="0">
                <a:latin typeface="Arial" pitchFamily="34" charset="0"/>
                <a:cs typeface="Arial" pitchFamily="34" charset="0"/>
              </a:rPr>
              <a:t> </a:t>
            </a:r>
            <a:r>
              <a:rPr lang="ro-RO" sz="2400" dirty="0" smtClean="0">
                <a:latin typeface="Arial" pitchFamily="34" charset="0"/>
                <a:cs typeface="Arial" pitchFamily="34" charset="0"/>
              </a:rPr>
              <a:t>consideră </a:t>
            </a:r>
            <a:r>
              <a:rPr lang="vi-VN" sz="2400" dirty="0" smtClean="0">
                <a:latin typeface="Arial" pitchFamily="34" charset="0"/>
                <a:cs typeface="Arial" pitchFamily="34" charset="0"/>
              </a:rPr>
              <a:t>că există o distincţie suficient de clară între </a:t>
            </a:r>
            <a:r>
              <a:rPr lang="vi-VN" sz="2400" b="1" dirty="0" smtClean="0">
                <a:latin typeface="Arial" pitchFamily="34" charset="0"/>
                <a:cs typeface="Arial" pitchFamily="34" charset="0"/>
              </a:rPr>
              <a:t>fapte</a:t>
            </a:r>
            <a:r>
              <a:rPr lang="vi-VN" sz="2400" dirty="0" smtClean="0">
                <a:latin typeface="Arial" pitchFamily="34" charset="0"/>
                <a:cs typeface="Arial" pitchFamily="34" charset="0"/>
              </a:rPr>
              <a:t> şi</a:t>
            </a:r>
            <a:r>
              <a:rPr lang="vi-VN" sz="2400" b="1" dirty="0" smtClean="0">
                <a:latin typeface="Arial" pitchFamily="34" charset="0"/>
                <a:cs typeface="Arial" pitchFamily="34" charset="0"/>
              </a:rPr>
              <a:t> valori</a:t>
            </a:r>
            <a:r>
              <a:rPr lang="vi-VN" sz="2400" dirty="0" smtClean="0">
                <a:latin typeface="Arial" pitchFamily="34" charset="0"/>
                <a:cs typeface="Arial" pitchFamily="34" charset="0"/>
              </a:rPr>
              <a:t>, între ceea ce </a:t>
            </a:r>
            <a:r>
              <a:rPr lang="en-US" sz="2400" u="sng" dirty="0" smtClean="0">
                <a:latin typeface="Arial" pitchFamily="34" charset="0"/>
                <a:cs typeface="Arial" pitchFamily="34" charset="0"/>
              </a:rPr>
              <a:t>“</a:t>
            </a:r>
            <a:r>
              <a:rPr lang="vi-VN" sz="2400" b="1" u="sng" dirty="0" smtClean="0">
                <a:latin typeface="Arial" pitchFamily="34" charset="0"/>
                <a:cs typeface="Arial" pitchFamily="34" charset="0"/>
              </a:rPr>
              <a:t>este</a:t>
            </a:r>
            <a:r>
              <a:rPr lang="en-US" sz="2400" u="sng" dirty="0" smtClean="0">
                <a:latin typeface="Arial" pitchFamily="34" charset="0"/>
                <a:cs typeface="Arial" pitchFamily="34" charset="0"/>
              </a:rPr>
              <a:t>”</a:t>
            </a:r>
            <a:r>
              <a:rPr lang="en-US" sz="2400" dirty="0" smtClean="0">
                <a:latin typeface="Arial" pitchFamily="34" charset="0"/>
                <a:cs typeface="Arial" pitchFamily="34" charset="0"/>
              </a:rPr>
              <a:t> </a:t>
            </a:r>
            <a:r>
              <a:rPr lang="vi-VN" sz="2400" dirty="0" smtClean="0">
                <a:latin typeface="Arial" pitchFamily="34" charset="0"/>
                <a:cs typeface="Arial" pitchFamily="34" charset="0"/>
              </a:rPr>
              <a:t>şi ceea ce </a:t>
            </a:r>
            <a:r>
              <a:rPr lang="en-US" sz="2400" dirty="0" smtClean="0">
                <a:latin typeface="Arial" pitchFamily="34" charset="0"/>
                <a:cs typeface="Arial" pitchFamily="34" charset="0"/>
              </a:rPr>
              <a:t>“</a:t>
            </a:r>
            <a:r>
              <a:rPr lang="vi-VN" sz="2400" b="1" u="sng" dirty="0" smtClean="0">
                <a:latin typeface="Arial" pitchFamily="34" charset="0"/>
                <a:cs typeface="Arial" pitchFamily="34" charset="0"/>
              </a:rPr>
              <a:t>ar trebui să fie</a:t>
            </a:r>
            <a:r>
              <a:rPr lang="en-US" sz="2400" dirty="0" smtClean="0">
                <a:latin typeface="Arial" pitchFamily="34" charset="0"/>
                <a:cs typeface="Arial" pitchFamily="34" charset="0"/>
              </a:rPr>
              <a:t>”</a:t>
            </a:r>
          </a:p>
          <a:p>
            <a:pPr marL="0" indent="273050" algn="just">
              <a:lnSpc>
                <a:spcPct val="110000"/>
              </a:lnSpc>
              <a:defRPr/>
            </a:pPr>
            <a:endParaRPr lang="en-US" sz="2400" dirty="0" smtClean="0">
              <a:latin typeface="Arial" pitchFamily="34" charset="0"/>
              <a:cs typeface="Arial" pitchFamily="34" charset="0"/>
            </a:endParaRPr>
          </a:p>
          <a:p>
            <a:pPr marL="0" indent="273050" algn="just">
              <a:lnSpc>
                <a:spcPct val="110000"/>
              </a:lnSpc>
              <a:defRPr/>
            </a:pPr>
            <a:r>
              <a:rPr lang="vi-VN" sz="2400" dirty="0" smtClean="0">
                <a:latin typeface="Arial" pitchFamily="34" charset="0"/>
                <a:cs typeface="Arial" pitchFamily="34" charset="0"/>
              </a:rPr>
              <a:t> </a:t>
            </a:r>
            <a:r>
              <a:rPr lang="en-US" sz="2400" dirty="0" smtClean="0">
                <a:latin typeface="Arial" pitchFamily="34" charset="0"/>
                <a:cs typeface="Arial" pitchFamily="34" charset="0"/>
              </a:rPr>
              <a:t>De </a:t>
            </a:r>
            <a:r>
              <a:rPr lang="en-US" sz="2400" dirty="0" err="1" smtClean="0">
                <a:latin typeface="Arial" pitchFamily="34" charset="0"/>
                <a:cs typeface="Arial" pitchFamily="34" charset="0"/>
              </a:rPr>
              <a:t>asemenea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ei</a:t>
            </a:r>
            <a:r>
              <a:rPr lang="ro-RO" sz="2400" dirty="0" smtClean="0">
                <a:latin typeface="Arial" pitchFamily="34" charset="0"/>
                <a:cs typeface="Arial" pitchFamily="34" charset="0"/>
              </a:rPr>
              <a:t> </a:t>
            </a:r>
            <a:r>
              <a:rPr lang="vi-VN" sz="2400" dirty="0" smtClean="0">
                <a:latin typeface="Arial" pitchFamily="34" charset="0"/>
                <a:cs typeface="Arial" pitchFamily="34" charset="0"/>
              </a:rPr>
              <a:t>consideră că cea mai mare parte a </a:t>
            </a:r>
            <a:r>
              <a:rPr lang="vi-VN" sz="2400" b="1" dirty="0" smtClean="0">
                <a:latin typeface="Arial" pitchFamily="34" charset="0"/>
                <a:cs typeface="Arial" pitchFamily="34" charset="0"/>
              </a:rPr>
              <a:t>ştiinţei economice</a:t>
            </a:r>
            <a:r>
              <a:rPr lang="vi-VN" sz="2400" dirty="0" smtClean="0">
                <a:latin typeface="Arial" pitchFamily="34" charset="0"/>
                <a:cs typeface="Arial" pitchFamily="34" charset="0"/>
              </a:rPr>
              <a:t> trebuie privită ca o </a:t>
            </a:r>
            <a:r>
              <a:rPr lang="vi-VN" sz="2400" b="1" dirty="0" smtClean="0">
                <a:latin typeface="Arial" pitchFamily="34" charset="0"/>
                <a:cs typeface="Arial" pitchFamily="34" charset="0"/>
              </a:rPr>
              <a:t>ştiinţă economică pozitivă</a:t>
            </a:r>
            <a:r>
              <a:rPr lang="vi-VN" sz="2400" dirty="0" smtClean="0">
                <a:latin typeface="Arial" pitchFamily="34" charset="0"/>
                <a:cs typeface="Arial" pitchFamily="34" charset="0"/>
              </a:rPr>
              <a:t>, care ajută factorii de decizie să-şi aleagă</a:t>
            </a:r>
            <a:r>
              <a:rPr lang="vi-VN" sz="2400" b="1" dirty="0" smtClean="0">
                <a:latin typeface="Arial" pitchFamily="34" charset="0"/>
                <a:cs typeface="Arial" pitchFamily="34" charset="0"/>
              </a:rPr>
              <a:t> mijloacele </a:t>
            </a:r>
            <a:r>
              <a:rPr lang="vi-VN" sz="2400" dirty="0" smtClean="0">
                <a:latin typeface="Arial" pitchFamily="34" charset="0"/>
                <a:cs typeface="Arial" pitchFamily="34" charset="0"/>
              </a:rPr>
              <a:t>cu care îşi vor realiza </a:t>
            </a:r>
            <a:r>
              <a:rPr lang="vi-VN" sz="2400" b="1" dirty="0" smtClean="0">
                <a:latin typeface="Arial" pitchFamily="34" charset="0"/>
                <a:cs typeface="Arial" pitchFamily="34" charset="0"/>
              </a:rPr>
              <a:t>obiectivele</a:t>
            </a:r>
            <a:r>
              <a:rPr lang="vi-VN" sz="2400" dirty="0" smtClean="0">
                <a:latin typeface="Arial" pitchFamily="34" charset="0"/>
                <a:cs typeface="Arial" pitchFamily="34" charset="0"/>
              </a:rPr>
              <a:t>, deşi nu îi ajută să-şi aleagă </a:t>
            </a:r>
            <a:r>
              <a:rPr lang="vi-VN" sz="2400" b="1" dirty="0" smtClean="0">
                <a:latin typeface="Arial" pitchFamily="34" charset="0"/>
                <a:cs typeface="Arial" pitchFamily="34" charset="0"/>
              </a:rPr>
              <a:t>obiectivele</a:t>
            </a:r>
            <a:r>
              <a:rPr lang="vi-VN" sz="2400" dirty="0" smtClean="0">
                <a:latin typeface="Arial" pitchFamily="34" charset="0"/>
                <a:cs typeface="Arial" pitchFamily="34" charset="0"/>
              </a:rPr>
              <a:t> ca atare</a:t>
            </a:r>
          </a:p>
          <a:p>
            <a:pPr marL="0" indent="273050" algn="just">
              <a:defRPr/>
            </a:pPr>
            <a:endParaRPr lang="ro-RO" sz="2400" b="1" dirty="0" smtClean="0">
              <a:latin typeface="Arial" charset="0"/>
              <a:cs typeface="Arial" charset="0"/>
            </a:endParaRPr>
          </a:p>
          <a:p>
            <a:endParaRPr lang="ro-RO" dirty="0"/>
          </a:p>
        </p:txBody>
      </p:sp>
      <p:pic>
        <p:nvPicPr>
          <p:cNvPr id="5" name="Picture 4"/>
          <p:cNvPicPr>
            <a:picLocks noChangeAspect="1" noChangeArrowheads="1"/>
          </p:cNvPicPr>
          <p:nvPr/>
        </p:nvPicPr>
        <p:blipFill>
          <a:blip r:embed="rId3"/>
          <a:srcRect/>
          <a:stretch>
            <a:fillRect/>
          </a:stretch>
        </p:blipFill>
        <p:spPr bwMode="auto">
          <a:xfrm>
            <a:off x="533400" y="304800"/>
            <a:ext cx="8229600" cy="838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srcRect/>
          <a:stretch>
            <a:fillRect/>
          </a:stretch>
        </p:blipFill>
        <p:spPr bwMode="auto">
          <a:xfrm>
            <a:off x="533400" y="304800"/>
            <a:ext cx="8229600" cy="838200"/>
          </a:xfrm>
          <a:prstGeom prst="rect">
            <a:avLst/>
          </a:prstGeom>
          <a:noFill/>
          <a:ln w="9525">
            <a:noFill/>
            <a:miter lim="800000"/>
            <a:headEnd/>
            <a:tailEnd/>
          </a:ln>
          <a:effectLst/>
        </p:spPr>
      </p:pic>
      <p:sp>
        <p:nvSpPr>
          <p:cNvPr id="8" name="Content Placeholder 7"/>
          <p:cNvSpPr>
            <a:spLocks noGrp="1"/>
          </p:cNvSpPr>
          <p:nvPr>
            <p:ph idx="4294967295"/>
          </p:nvPr>
        </p:nvSpPr>
        <p:spPr>
          <a:xfrm>
            <a:off x="381000" y="1066801"/>
            <a:ext cx="7924800" cy="3293209"/>
          </a:xfrm>
          <a:prstGeom prst="rect">
            <a:avLst/>
          </a:prstGeom>
        </p:spPr>
        <p:txBody>
          <a:bodyPr wrap="square">
            <a:spAutoFit/>
          </a:bodyPr>
          <a:lstStyle/>
          <a:p>
            <a:pPr marL="0" indent="273050" algn="just">
              <a:spcBef>
                <a:spcPts val="0"/>
              </a:spcBef>
            </a:pPr>
            <a:r>
              <a:rPr lang="ro-RO" sz="2000" dirty="0" smtClean="0">
                <a:latin typeface="Arial" pitchFamily="34" charset="0"/>
                <a:cs typeface="Arial" pitchFamily="34" charset="0"/>
              </a:rPr>
              <a:t>Această concepție a fost numită "</a:t>
            </a:r>
            <a:r>
              <a:rPr lang="ro-RO" sz="2000" b="1" dirty="0" smtClean="0">
                <a:latin typeface="Arial" pitchFamily="34" charset="0"/>
                <a:cs typeface="Arial" pitchFamily="34" charset="0"/>
              </a:rPr>
              <a:t>ghilotina lui Hume</a:t>
            </a:r>
            <a:r>
              <a:rPr lang="ro-RO" sz="2000" dirty="0" smtClean="0">
                <a:latin typeface="Arial" pitchFamily="34" charset="0"/>
                <a:cs typeface="Arial" pitchFamily="34" charset="0"/>
              </a:rPr>
              <a:t>“ (</a:t>
            </a:r>
            <a:r>
              <a:rPr lang="ro-RO" sz="2000" i="1" dirty="0" smtClean="0">
                <a:latin typeface="Arial" pitchFamily="34" charset="0"/>
                <a:cs typeface="Arial" pitchFamily="34" charset="0"/>
              </a:rPr>
              <a:t>Treatise of Human Nature</a:t>
            </a:r>
            <a:r>
              <a:rPr lang="ro-RO" sz="2000" dirty="0" smtClean="0">
                <a:latin typeface="Arial" pitchFamily="34" charset="0"/>
                <a:cs typeface="Arial" pitchFamily="34" charset="0"/>
              </a:rPr>
              <a:t>, 1739), în sensul că face o distincţie logică riguroasă între domeniul </a:t>
            </a:r>
            <a:r>
              <a:rPr lang="ro-RO" sz="2000" b="1" dirty="0" smtClean="0">
                <a:latin typeface="Arial" pitchFamily="34" charset="0"/>
                <a:cs typeface="Arial" pitchFamily="34" charset="0"/>
              </a:rPr>
              <a:t>faptelor</a:t>
            </a:r>
            <a:r>
              <a:rPr lang="ro-RO" sz="2000" dirty="0" smtClean="0">
                <a:latin typeface="Arial" pitchFamily="34" charset="0"/>
                <a:cs typeface="Arial" pitchFamily="34" charset="0"/>
              </a:rPr>
              <a:t>, pe de o parte, şi domeniul </a:t>
            </a:r>
            <a:r>
              <a:rPr lang="ro-RO" sz="2000" b="1" dirty="0" smtClean="0">
                <a:latin typeface="Arial" pitchFamily="34" charset="0"/>
                <a:cs typeface="Arial" pitchFamily="34" charset="0"/>
              </a:rPr>
              <a:t>valorilor</a:t>
            </a:r>
            <a:r>
              <a:rPr lang="ro-RO" sz="2000" dirty="0" smtClean="0">
                <a:latin typeface="Arial" pitchFamily="34" charset="0"/>
                <a:cs typeface="Arial" pitchFamily="34" charset="0"/>
              </a:rPr>
              <a:t>, pe de altă parte</a:t>
            </a:r>
            <a:endParaRPr lang="en-US" sz="2000" dirty="0" smtClean="0">
              <a:latin typeface="Arial" pitchFamily="34" charset="0"/>
              <a:cs typeface="Arial" pitchFamily="34" charset="0"/>
            </a:endParaRPr>
          </a:p>
          <a:p>
            <a:pPr marL="0" indent="273050" algn="just">
              <a:spcBef>
                <a:spcPts val="0"/>
              </a:spcBef>
            </a:pPr>
            <a:endParaRPr lang="en-US" sz="2400" dirty="0" smtClean="0">
              <a:latin typeface="Arial" pitchFamily="34" charset="0"/>
              <a:cs typeface="Arial" pitchFamily="34" charset="0"/>
            </a:endParaRPr>
          </a:p>
          <a:p>
            <a:pPr marL="0" indent="273050" algn="just">
              <a:spcBef>
                <a:spcPts val="0"/>
              </a:spcBef>
            </a:pPr>
            <a:endParaRPr lang="en-US" sz="2400" dirty="0" smtClean="0">
              <a:latin typeface="Arial" pitchFamily="34" charset="0"/>
              <a:cs typeface="Arial" pitchFamily="34" charset="0"/>
            </a:endParaRPr>
          </a:p>
          <a:p>
            <a:pPr marL="0" indent="273050" algn="just">
              <a:spcBef>
                <a:spcPts val="0"/>
              </a:spcBef>
            </a:pPr>
            <a:endParaRPr lang="en-US" sz="2400" dirty="0" smtClean="0">
              <a:latin typeface="Arial" pitchFamily="34" charset="0"/>
              <a:cs typeface="Arial" pitchFamily="34" charset="0"/>
            </a:endParaRPr>
          </a:p>
          <a:p>
            <a:pPr marL="0" indent="273050" algn="just">
              <a:spcBef>
                <a:spcPts val="0"/>
              </a:spcBef>
            </a:pPr>
            <a:endParaRPr lang="en-US" sz="2400" dirty="0" smtClean="0">
              <a:latin typeface="Arial" pitchFamily="34" charset="0"/>
              <a:cs typeface="Arial" pitchFamily="34" charset="0"/>
            </a:endParaRPr>
          </a:p>
          <a:p>
            <a:pPr marL="0" indent="273050" algn="just">
              <a:spcBef>
                <a:spcPts val="0"/>
              </a:spcBef>
            </a:pPr>
            <a:endParaRPr lang="ro-RO" sz="2400" dirty="0"/>
          </a:p>
        </p:txBody>
      </p:sp>
      <p:pic>
        <p:nvPicPr>
          <p:cNvPr id="9" name="Picture 4"/>
          <p:cNvPicPr>
            <a:picLocks noChangeAspect="1" noChangeArrowheads="1"/>
          </p:cNvPicPr>
          <p:nvPr/>
        </p:nvPicPr>
        <p:blipFill>
          <a:blip r:embed="rId4"/>
          <a:srcRect/>
          <a:stretch>
            <a:fillRect/>
          </a:stretch>
        </p:blipFill>
        <p:spPr bwMode="auto">
          <a:xfrm>
            <a:off x="457200" y="2362200"/>
            <a:ext cx="8382000" cy="4495800"/>
          </a:xfrm>
          <a:prstGeom prst="rect">
            <a:avLst/>
          </a:prstGeom>
          <a:noFill/>
          <a:ln w="9525">
            <a:noFill/>
            <a:miter lim="800000"/>
            <a:headEnd/>
            <a:tailEnd/>
          </a:ln>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a:srcRect/>
          <a:stretch>
            <a:fillRect/>
          </a:stretch>
        </p:blipFill>
        <p:spPr bwMode="auto">
          <a:xfrm>
            <a:off x="533400" y="304800"/>
            <a:ext cx="8229600" cy="838200"/>
          </a:xfrm>
          <a:prstGeom prst="rect">
            <a:avLst/>
          </a:prstGeom>
          <a:noFill/>
          <a:ln w="9525">
            <a:noFill/>
            <a:miter lim="800000"/>
            <a:headEnd/>
            <a:tailEnd/>
          </a:ln>
          <a:effectLst/>
        </p:spPr>
      </p:pic>
      <p:sp>
        <p:nvSpPr>
          <p:cNvPr id="4" name="Content Placeholder 3"/>
          <p:cNvSpPr>
            <a:spLocks noGrp="1"/>
          </p:cNvSpPr>
          <p:nvPr>
            <p:ph idx="4294967295"/>
          </p:nvPr>
        </p:nvSpPr>
        <p:spPr>
          <a:xfrm>
            <a:off x="533400" y="990600"/>
            <a:ext cx="8458200" cy="5867400"/>
          </a:xfrm>
        </p:spPr>
        <p:txBody>
          <a:bodyPr>
            <a:normAutofit fontScale="25000" lnSpcReduction="20000"/>
          </a:bodyPr>
          <a:lstStyle/>
          <a:p>
            <a:pPr marL="0" indent="355600" algn="ctr">
              <a:lnSpc>
                <a:spcPct val="115000"/>
              </a:lnSpc>
              <a:spcAft>
                <a:spcPts val="0"/>
              </a:spcAft>
              <a:buFontTx/>
              <a:buNone/>
              <a:defRPr/>
            </a:pPr>
            <a:r>
              <a:rPr lang="en-US" sz="9600" b="1" u="sng" dirty="0" smtClean="0">
                <a:latin typeface="Arial" pitchFamily="34" charset="0"/>
                <a:ea typeface="Times New Roman"/>
                <a:cs typeface="Arial" pitchFamily="34" charset="0"/>
              </a:rPr>
              <a:t>C</a:t>
            </a:r>
            <a:r>
              <a:rPr lang="ro-RO" sz="9600" b="1" u="sng" dirty="0" smtClean="0">
                <a:latin typeface="Arial" pitchFamily="34" charset="0"/>
                <a:ea typeface="Times New Roman"/>
                <a:cs typeface="Arial" pitchFamily="34" charset="0"/>
              </a:rPr>
              <a:t>oncepţi</a:t>
            </a:r>
            <a:r>
              <a:rPr lang="en-US" sz="9600" b="1" u="sng" dirty="0" smtClean="0">
                <a:latin typeface="Arial" pitchFamily="34" charset="0"/>
                <a:ea typeface="Times New Roman"/>
                <a:cs typeface="Arial" pitchFamily="34" charset="0"/>
              </a:rPr>
              <a:t>a</a:t>
            </a:r>
            <a:r>
              <a:rPr lang="ro-RO" sz="9600" b="1" u="sng" dirty="0" smtClean="0">
                <a:latin typeface="Arial" pitchFamily="34" charset="0"/>
                <a:ea typeface="Times New Roman"/>
                <a:cs typeface="Arial" pitchFamily="34" charset="0"/>
              </a:rPr>
              <a:t> este discutabilă din mai multe motive</a:t>
            </a:r>
          </a:p>
          <a:p>
            <a:pPr marL="0" indent="355600" algn="ctr">
              <a:lnSpc>
                <a:spcPct val="115000"/>
              </a:lnSpc>
              <a:spcAft>
                <a:spcPts val="0"/>
              </a:spcAft>
              <a:buFontTx/>
              <a:buNone/>
              <a:defRPr/>
            </a:pPr>
            <a:endParaRPr lang="en-US" sz="2400" b="1" u="sng" dirty="0" smtClean="0">
              <a:latin typeface="Arial" pitchFamily="34" charset="0"/>
              <a:ea typeface="Times New Roman"/>
              <a:cs typeface="Arial" pitchFamily="34" charset="0"/>
            </a:endParaRPr>
          </a:p>
          <a:p>
            <a:pPr marL="0" indent="355600" algn="just">
              <a:lnSpc>
                <a:spcPct val="115000"/>
              </a:lnSpc>
              <a:defRPr/>
            </a:pPr>
            <a:r>
              <a:rPr lang="ro-RO" sz="8000" dirty="0" smtClean="0">
                <a:latin typeface="Arial" pitchFamily="34" charset="0"/>
                <a:ea typeface="Times New Roman"/>
                <a:cs typeface="Arial" pitchFamily="34" charset="0"/>
              </a:rPr>
              <a:t>Factorii de decizie formulează adesea incomplet </a:t>
            </a:r>
            <a:r>
              <a:rPr lang="ro-RO" sz="8000" b="1" dirty="0" smtClean="0">
                <a:latin typeface="Arial" pitchFamily="34" charset="0"/>
                <a:ea typeface="Times New Roman"/>
                <a:cs typeface="Arial" pitchFamily="34" charset="0"/>
              </a:rPr>
              <a:t>obiectivele</a:t>
            </a:r>
            <a:r>
              <a:rPr lang="ro-RO" sz="8000" dirty="0" smtClean="0">
                <a:latin typeface="Arial" pitchFamily="34" charset="0"/>
                <a:ea typeface="Times New Roman"/>
                <a:cs typeface="Arial" pitchFamily="34" charset="0"/>
              </a:rPr>
              <a:t> şi </a:t>
            </a:r>
            <a:r>
              <a:rPr lang="ro-RO" sz="8000" b="1" dirty="0" smtClean="0">
                <a:latin typeface="Arial" pitchFamily="34" charset="0"/>
                <a:ea typeface="Times New Roman"/>
                <a:cs typeface="Arial" pitchFamily="34" charset="0"/>
              </a:rPr>
              <a:t>restricţiile </a:t>
            </a:r>
            <a:r>
              <a:rPr lang="ro-RO" sz="8000" dirty="0" smtClean="0">
                <a:latin typeface="Arial" pitchFamily="34" charset="0"/>
                <a:ea typeface="Times New Roman"/>
                <a:cs typeface="Arial" pitchFamily="34" charset="0"/>
              </a:rPr>
              <a:t>pe care economiștii trebuie să le interpreteze</a:t>
            </a:r>
          </a:p>
          <a:p>
            <a:pPr marL="0" indent="355600" algn="just">
              <a:lnSpc>
                <a:spcPct val="115000"/>
              </a:lnSpc>
              <a:defRPr/>
            </a:pPr>
            <a:endParaRPr lang="ro-RO" sz="8000" dirty="0" smtClean="0">
              <a:latin typeface="Arial" pitchFamily="34" charset="0"/>
              <a:ea typeface="Times New Roman"/>
              <a:cs typeface="Arial" pitchFamily="34" charset="0"/>
            </a:endParaRPr>
          </a:p>
          <a:p>
            <a:pPr marL="0" indent="355600" algn="just">
              <a:lnSpc>
                <a:spcPct val="115000"/>
              </a:lnSpc>
              <a:defRPr/>
            </a:pPr>
            <a:r>
              <a:rPr lang="ro-RO" sz="8000" dirty="0" smtClean="0">
                <a:latin typeface="Arial" pitchFamily="34" charset="0"/>
                <a:ea typeface="Times New Roman"/>
                <a:cs typeface="Arial" pitchFamily="34" charset="0"/>
              </a:rPr>
              <a:t>Cercetarea economică este o activitate umană și, ca orice activitate umană, este guvernată </a:t>
            </a:r>
            <a:r>
              <a:rPr lang="ro-RO" sz="8000" b="1" dirty="0" smtClean="0">
                <a:latin typeface="Arial" pitchFamily="34" charset="0"/>
                <a:ea typeface="Times New Roman"/>
                <a:cs typeface="Arial" pitchFamily="34" charset="0"/>
              </a:rPr>
              <a:t>valori specifice, </a:t>
            </a:r>
            <a:r>
              <a:rPr lang="ro-RO" sz="8000" dirty="0" smtClean="0">
                <a:latin typeface="Arial" pitchFamily="34" charset="0"/>
                <a:ea typeface="Times New Roman"/>
                <a:cs typeface="Arial" pitchFamily="34" charset="0"/>
              </a:rPr>
              <a:t>care pot fi diferite de </a:t>
            </a:r>
            <a:r>
              <a:rPr lang="ro-RO" sz="8000" b="1" dirty="0" smtClean="0">
                <a:latin typeface="Arial" pitchFamily="34" charset="0"/>
                <a:ea typeface="Times New Roman"/>
                <a:cs typeface="Arial" pitchFamily="34" charset="0"/>
              </a:rPr>
              <a:t>valorile</a:t>
            </a:r>
            <a:r>
              <a:rPr lang="ro-RO" sz="8000" dirty="0" smtClean="0">
                <a:latin typeface="Arial" pitchFamily="34" charset="0"/>
                <a:ea typeface="Times New Roman"/>
                <a:cs typeface="Arial" pitchFamily="34" charset="0"/>
              </a:rPr>
              <a:t> </a:t>
            </a:r>
            <a:r>
              <a:rPr lang="ro-RO" sz="8000" b="1" dirty="0" smtClean="0">
                <a:latin typeface="Arial" pitchFamily="34" charset="0"/>
                <a:ea typeface="Times New Roman"/>
                <a:cs typeface="Arial" pitchFamily="34" charset="0"/>
              </a:rPr>
              <a:t>care influenţează politica economică</a:t>
            </a:r>
          </a:p>
          <a:p>
            <a:pPr marL="400050" lvl="1" indent="355600" algn="just">
              <a:lnSpc>
                <a:spcPct val="115000"/>
              </a:lnSpc>
              <a:spcAft>
                <a:spcPts val="0"/>
              </a:spcAft>
              <a:buFont typeface="Wingdings" pitchFamily="2" charset="2"/>
              <a:buChar char="Ø"/>
              <a:defRPr/>
            </a:pPr>
            <a:r>
              <a:rPr lang="ro-RO" sz="7200" dirty="0" smtClean="0">
                <a:latin typeface="Arial" pitchFamily="34" charset="0"/>
                <a:ea typeface="Times New Roman"/>
                <a:cs typeface="Arial" pitchFamily="34" charset="0"/>
              </a:rPr>
              <a:t>O mare parte din ştiinţa economică este construită în jurul unei </a:t>
            </a:r>
            <a:r>
              <a:rPr lang="ro-RO" sz="7200" b="1" dirty="0" smtClean="0">
                <a:latin typeface="Arial" pitchFamily="34" charset="0"/>
                <a:ea typeface="Times New Roman"/>
                <a:cs typeface="Arial" pitchFamily="34" charset="0"/>
              </a:rPr>
              <a:t>teorii normative a raţionalităţii, </a:t>
            </a:r>
            <a:r>
              <a:rPr lang="ro-RO" sz="7200" dirty="0" smtClean="0">
                <a:latin typeface="Arial" pitchFamily="34" charset="0"/>
                <a:ea typeface="Times New Roman"/>
                <a:cs typeface="Arial" pitchFamily="34" charset="0"/>
              </a:rPr>
              <a:t>care implică valori diferite de cele care guvernează politicile economice </a:t>
            </a:r>
          </a:p>
          <a:p>
            <a:pPr marL="0" indent="355600" algn="just">
              <a:lnSpc>
                <a:spcPct val="115000"/>
              </a:lnSpc>
              <a:defRPr/>
            </a:pPr>
            <a:endParaRPr lang="ro-RO" sz="8000" dirty="0" smtClean="0">
              <a:latin typeface="Arial" pitchFamily="34" charset="0"/>
              <a:ea typeface="Times New Roman"/>
              <a:cs typeface="Arial" pitchFamily="34" charset="0"/>
            </a:endParaRPr>
          </a:p>
          <a:p>
            <a:pPr marL="0" indent="355600" algn="just">
              <a:lnSpc>
                <a:spcPct val="115000"/>
              </a:lnSpc>
              <a:defRPr/>
            </a:pPr>
            <a:r>
              <a:rPr lang="ro-RO" sz="8000" dirty="0" smtClean="0">
                <a:latin typeface="Arial" pitchFamily="34" charset="0"/>
                <a:ea typeface="Times New Roman"/>
                <a:cs typeface="Arial" pitchFamily="34" charset="0"/>
              </a:rPr>
              <a:t>Concepţiile oamenilor despre </a:t>
            </a:r>
            <a:r>
              <a:rPr lang="ro-RO" sz="8000" b="1" dirty="0" smtClean="0">
                <a:latin typeface="Arial" pitchFamily="34" charset="0"/>
                <a:ea typeface="Times New Roman"/>
                <a:cs typeface="Arial" pitchFamily="34" charset="0"/>
              </a:rPr>
              <a:t>bine</a:t>
            </a:r>
            <a:r>
              <a:rPr lang="ro-RO" sz="8000" dirty="0" smtClean="0">
                <a:latin typeface="Arial" pitchFamily="34" charset="0"/>
                <a:ea typeface="Times New Roman"/>
                <a:cs typeface="Arial" pitchFamily="34" charset="0"/>
              </a:rPr>
              <a:t> şi </a:t>
            </a:r>
            <a:r>
              <a:rPr lang="ro-RO" sz="8000" b="1" dirty="0" smtClean="0">
                <a:latin typeface="Arial" pitchFamily="34" charset="0"/>
                <a:ea typeface="Times New Roman"/>
                <a:cs typeface="Arial" pitchFamily="34" charset="0"/>
              </a:rPr>
              <a:t>rău </a:t>
            </a:r>
            <a:r>
              <a:rPr lang="ro-RO" sz="8000" dirty="0" smtClean="0">
                <a:latin typeface="Arial" pitchFamily="34" charset="0"/>
                <a:ea typeface="Times New Roman"/>
                <a:cs typeface="Arial" pitchFamily="34" charset="0"/>
              </a:rPr>
              <a:t>sunt influenţate, de fapt, de convingerile lor cu privire la modul în care oamenii se comportă în realitate</a:t>
            </a:r>
          </a:p>
          <a:p>
            <a:pPr marL="0" indent="355600" algn="ctr">
              <a:lnSpc>
                <a:spcPct val="115000"/>
              </a:lnSpc>
              <a:spcAft>
                <a:spcPts val="0"/>
              </a:spcAft>
              <a:buFontTx/>
              <a:buNone/>
              <a:defRPr/>
            </a:pPr>
            <a:r>
              <a:rPr lang="vi-VN" sz="8000" u="sng" dirty="0" smtClean="0">
                <a:latin typeface="Arial" pitchFamily="34" charset="0"/>
                <a:cs typeface="Arial" pitchFamily="34" charset="0"/>
              </a:rPr>
              <a:t>În cursul ultimilor ani, filozofii morali au exprimat serioase îndoieli cu privire la dihotomia ”</a:t>
            </a:r>
            <a:r>
              <a:rPr lang="vi-VN" sz="8000" i="1" u="sng" dirty="0" smtClean="0">
                <a:latin typeface="Arial" pitchFamily="34" charset="0"/>
                <a:cs typeface="Arial" pitchFamily="34" charset="0"/>
              </a:rPr>
              <a:t>este”/”trebuie să fie</a:t>
            </a:r>
            <a:r>
              <a:rPr lang="vi-VN" sz="8000" u="sng" dirty="0" smtClean="0">
                <a:latin typeface="Arial" pitchFamily="34" charset="0"/>
                <a:cs typeface="Arial" pitchFamily="34" charset="0"/>
              </a:rPr>
              <a:t>”, în principal</a:t>
            </a:r>
            <a:r>
              <a:rPr lang="ro-RO" sz="8000" u="sng" dirty="0" smtClean="0">
                <a:latin typeface="Arial" pitchFamily="34" charset="0"/>
                <a:cs typeface="Arial" pitchFamily="34" charset="0"/>
              </a:rPr>
              <a:t>,</a:t>
            </a:r>
            <a:r>
              <a:rPr lang="vi-VN" sz="8000" u="sng" dirty="0" smtClean="0">
                <a:latin typeface="Arial" pitchFamily="34" charset="0"/>
                <a:cs typeface="Arial" pitchFamily="34" charset="0"/>
              </a:rPr>
              <a:t> deoarece judecăţile morale nu sunt simple expresii ale sentimentelor sau imperative care comandă acţiunile, ci forme particulare de descriere a lumii</a:t>
            </a:r>
            <a:endParaRPr lang="ro-RO" sz="8000" u="sng" dirty="0" smtClean="0">
              <a:latin typeface="Arial" pitchFamily="34" charset="0"/>
              <a:cs typeface="Arial" pitchFamily="34" charset="0"/>
            </a:endParaRPr>
          </a:p>
        </p:txBody>
      </p:sp>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1066800"/>
            <a:ext cx="8534400" cy="5562600"/>
          </a:xfrm>
        </p:spPr>
        <p:txBody>
          <a:bodyPr>
            <a:normAutofit fontScale="92500" lnSpcReduction="20000"/>
          </a:bodyPr>
          <a:lstStyle/>
          <a:p>
            <a:pPr indent="270510" algn="ctr">
              <a:lnSpc>
                <a:spcPct val="115000"/>
              </a:lnSpc>
              <a:spcAft>
                <a:spcPts val="0"/>
              </a:spcAft>
              <a:buFontTx/>
              <a:buNone/>
              <a:defRPr/>
            </a:pPr>
            <a:r>
              <a:rPr lang="ro-RO" sz="2600" b="1" u="sng" dirty="0" smtClean="0">
                <a:latin typeface="Arial" pitchFamily="34" charset="0"/>
                <a:ea typeface="Times New Roman"/>
                <a:cs typeface="Arial" pitchFamily="34" charset="0"/>
              </a:rPr>
              <a:t>Motive </a:t>
            </a:r>
            <a:r>
              <a:rPr lang="ro-RO" sz="2600" b="1" i="1" u="sng" dirty="0" smtClean="0">
                <a:latin typeface="Arial" pitchFamily="34" charset="0"/>
                <a:ea typeface="Times New Roman"/>
                <a:cs typeface="Arial" pitchFamily="34" charset="0"/>
              </a:rPr>
              <a:t>versus</a:t>
            </a:r>
            <a:r>
              <a:rPr lang="ro-RO" sz="2600" b="1" u="sng" dirty="0" smtClean="0">
                <a:latin typeface="Arial" pitchFamily="34" charset="0"/>
                <a:ea typeface="Times New Roman"/>
                <a:cs typeface="Arial" pitchFamily="34" charset="0"/>
              </a:rPr>
              <a:t> cauze</a:t>
            </a:r>
          </a:p>
          <a:p>
            <a:pPr indent="270510" algn="ctr">
              <a:lnSpc>
                <a:spcPct val="115000"/>
              </a:lnSpc>
              <a:spcAft>
                <a:spcPts val="0"/>
              </a:spcAft>
              <a:buFontTx/>
              <a:buNone/>
              <a:defRPr/>
            </a:pPr>
            <a:endParaRPr lang="ro-RO" sz="2400" b="1" u="sng" dirty="0" smtClean="0">
              <a:latin typeface="Arial" pitchFamily="34" charset="0"/>
              <a:ea typeface="Times New Roman"/>
              <a:cs typeface="Arial" pitchFamily="34" charset="0"/>
            </a:endParaRPr>
          </a:p>
          <a:p>
            <a:pPr marL="0" indent="269875" algn="ctr">
              <a:spcAft>
                <a:spcPts val="0"/>
              </a:spcAft>
              <a:buFontTx/>
              <a:buNone/>
              <a:defRPr/>
            </a:pPr>
            <a:r>
              <a:rPr lang="ro-RO" sz="2400" u="sng" dirty="0" smtClean="0">
                <a:latin typeface="Arial" pitchFamily="34" charset="0"/>
                <a:ea typeface="Times New Roman"/>
                <a:cs typeface="Arial" pitchFamily="34" charset="0"/>
              </a:rPr>
              <a:t>Teoria economică ortodoxă este atât o </a:t>
            </a:r>
            <a:r>
              <a:rPr lang="ro-RO" sz="2400" b="1" u="sng" dirty="0" smtClean="0">
                <a:latin typeface="Arial" pitchFamily="34" charset="0"/>
                <a:ea typeface="Times New Roman"/>
                <a:cs typeface="Arial" pitchFamily="34" charset="0"/>
              </a:rPr>
              <a:t>teorie a deciziilor raţionale</a:t>
            </a:r>
            <a:r>
              <a:rPr lang="ro-RO" sz="2400" u="sng" dirty="0" smtClean="0">
                <a:latin typeface="Arial" pitchFamily="34" charset="0"/>
                <a:ea typeface="Times New Roman"/>
                <a:cs typeface="Arial" pitchFamily="34" charset="0"/>
              </a:rPr>
              <a:t>, cât şi </a:t>
            </a:r>
            <a:r>
              <a:rPr lang="ro-RO" sz="2400" b="1" u="sng" dirty="0" smtClean="0">
                <a:latin typeface="Arial" pitchFamily="34" charset="0"/>
                <a:ea typeface="Times New Roman"/>
                <a:cs typeface="Arial" pitchFamily="34" charset="0"/>
              </a:rPr>
              <a:t>o teorie care</a:t>
            </a:r>
            <a:r>
              <a:rPr lang="ro-RO" sz="2400" u="sng" dirty="0" smtClean="0">
                <a:latin typeface="Arial" pitchFamily="34" charset="0"/>
                <a:ea typeface="Times New Roman"/>
                <a:cs typeface="Arial" pitchFamily="34" charset="0"/>
              </a:rPr>
              <a:t> </a:t>
            </a:r>
            <a:r>
              <a:rPr lang="ro-RO" sz="2400" b="1" u="sng" dirty="0" smtClean="0">
                <a:latin typeface="Arial" pitchFamily="34" charset="0"/>
                <a:ea typeface="Times New Roman"/>
                <a:cs typeface="Arial" pitchFamily="34" charset="0"/>
              </a:rPr>
              <a:t>explică</a:t>
            </a:r>
            <a:r>
              <a:rPr lang="ro-RO" sz="2400" u="sng" dirty="0" smtClean="0">
                <a:latin typeface="Arial" pitchFamily="34" charset="0"/>
                <a:ea typeface="Times New Roman"/>
                <a:cs typeface="Arial" pitchFamily="34" charset="0"/>
              </a:rPr>
              <a:t> şi </a:t>
            </a:r>
            <a:r>
              <a:rPr lang="ro-RO" sz="2400" b="1" u="sng" dirty="0" smtClean="0">
                <a:latin typeface="Arial" pitchFamily="34" charset="0"/>
                <a:ea typeface="Times New Roman"/>
                <a:cs typeface="Arial" pitchFamily="34" charset="0"/>
              </a:rPr>
              <a:t>prezice</a:t>
            </a:r>
            <a:r>
              <a:rPr lang="ro-RO" sz="2400" u="sng" dirty="0" smtClean="0">
                <a:latin typeface="Arial" pitchFamily="34" charset="0"/>
                <a:ea typeface="Times New Roman"/>
                <a:cs typeface="Arial" pitchFamily="34" charset="0"/>
              </a:rPr>
              <a:t> </a:t>
            </a:r>
            <a:r>
              <a:rPr lang="ro-RO" sz="2400" b="1" u="sng" dirty="0" smtClean="0">
                <a:latin typeface="Arial" pitchFamily="34" charset="0"/>
                <a:ea typeface="Times New Roman"/>
                <a:cs typeface="Arial" pitchFamily="34" charset="0"/>
              </a:rPr>
              <a:t>rezultatele</a:t>
            </a:r>
            <a:r>
              <a:rPr lang="ro-RO" sz="2400" u="sng" dirty="0" smtClean="0">
                <a:latin typeface="Arial" pitchFamily="34" charset="0"/>
                <a:ea typeface="Times New Roman"/>
                <a:cs typeface="Arial" pitchFamily="34" charset="0"/>
              </a:rPr>
              <a:t> </a:t>
            </a:r>
            <a:r>
              <a:rPr lang="ro-RO" sz="2400" b="1" u="sng" dirty="0" smtClean="0">
                <a:latin typeface="Arial" pitchFamily="34" charset="0"/>
                <a:ea typeface="Times New Roman"/>
                <a:cs typeface="Arial" pitchFamily="34" charset="0"/>
              </a:rPr>
              <a:t>economice</a:t>
            </a:r>
          </a:p>
          <a:p>
            <a:pPr marL="0" indent="269875" algn="just">
              <a:defRPr/>
            </a:pPr>
            <a:endParaRPr lang="ro-RO" sz="2400" dirty="0" smtClean="0">
              <a:latin typeface="Arial" pitchFamily="34" charset="0"/>
              <a:ea typeface="Times New Roman"/>
              <a:cs typeface="Arial" pitchFamily="34" charset="0"/>
            </a:endParaRPr>
          </a:p>
          <a:p>
            <a:pPr marL="0" indent="269875" algn="just">
              <a:defRPr/>
            </a:pPr>
            <a:r>
              <a:rPr lang="ro-RO" sz="2400" dirty="0" smtClean="0">
                <a:latin typeface="Arial" pitchFamily="34" charset="0"/>
                <a:ea typeface="Times New Roman"/>
                <a:cs typeface="Arial" pitchFamily="34" charset="0"/>
              </a:rPr>
              <a:t>Deoarece aproape toate teoriile economice care discută deciziile individuale au în vedere </a:t>
            </a:r>
            <a:r>
              <a:rPr lang="ro-RO" sz="2400" b="1" dirty="0" smtClean="0">
                <a:latin typeface="Arial" pitchFamily="34" charset="0"/>
                <a:ea typeface="Times New Roman"/>
                <a:cs typeface="Arial" pitchFamily="34" charset="0"/>
              </a:rPr>
              <a:t>motivele individuale</a:t>
            </a:r>
            <a:r>
              <a:rPr lang="ro-RO" sz="2400" dirty="0" smtClean="0">
                <a:latin typeface="Arial" pitchFamily="34" charset="0"/>
                <a:ea typeface="Times New Roman"/>
                <a:cs typeface="Arial" pitchFamily="34" charset="0"/>
              </a:rPr>
              <a:t>, în mod la fel de raţional se pune </a:t>
            </a:r>
            <a:r>
              <a:rPr lang="ro-RO" sz="2400" b="1" i="1" u="sng" dirty="0" smtClean="0">
                <a:latin typeface="Arial" pitchFamily="34" charset="0"/>
                <a:ea typeface="Times New Roman"/>
                <a:cs typeface="Arial" pitchFamily="34" charset="0"/>
              </a:rPr>
              <a:t>problema rolului pe care raţionalitatea şi motivele îl au în general în ştiinţa economică</a:t>
            </a:r>
          </a:p>
          <a:p>
            <a:pPr marL="0" indent="269875" algn="just">
              <a:defRPr/>
            </a:pPr>
            <a:endParaRPr lang="ro-RO" sz="2400" b="1" dirty="0" smtClean="0">
              <a:latin typeface="Arial" pitchFamily="34" charset="0"/>
              <a:ea typeface="Times New Roman"/>
              <a:cs typeface="Arial" pitchFamily="34" charset="0"/>
            </a:endParaRPr>
          </a:p>
          <a:p>
            <a:pPr marL="0" indent="269875" algn="just">
              <a:defRPr/>
            </a:pPr>
            <a:r>
              <a:rPr lang="ro-RO" sz="2400" dirty="0" smtClean="0">
                <a:latin typeface="Arial" pitchFamily="34" charset="0"/>
                <a:ea typeface="Times New Roman"/>
                <a:cs typeface="Arial" pitchFamily="34" charset="0"/>
              </a:rPr>
              <a:t>Economiştii sunt interesaţi în mod tipic de </a:t>
            </a:r>
            <a:r>
              <a:rPr lang="ro-RO" sz="2400" b="1" dirty="0" smtClean="0">
                <a:latin typeface="Arial" pitchFamily="34" charset="0"/>
                <a:ea typeface="Times New Roman"/>
                <a:cs typeface="Arial" pitchFamily="34" charset="0"/>
              </a:rPr>
              <a:t>rezultatele agregate ale deciziilor individuale</a:t>
            </a:r>
            <a:r>
              <a:rPr lang="ro-RO" sz="2400" dirty="0" smtClean="0">
                <a:latin typeface="Arial" pitchFamily="34" charset="0"/>
                <a:ea typeface="Times New Roman"/>
                <a:cs typeface="Arial" pitchFamily="34" charset="0"/>
              </a:rPr>
              <a:t>, însă teoriile lor oferă, de fapt, atât </a:t>
            </a:r>
            <a:r>
              <a:rPr lang="ro-RO" sz="2400" b="1" dirty="0" smtClean="0">
                <a:latin typeface="Arial" pitchFamily="34" charset="0"/>
                <a:ea typeface="Times New Roman"/>
                <a:cs typeface="Arial" pitchFamily="34" charset="0"/>
              </a:rPr>
              <a:t>explicaţii cauzale </a:t>
            </a:r>
            <a:r>
              <a:rPr lang="ro-RO" sz="2400" dirty="0" smtClean="0">
                <a:latin typeface="Arial" pitchFamily="34" charset="0"/>
                <a:ea typeface="Times New Roman"/>
                <a:cs typeface="Arial" pitchFamily="34" charset="0"/>
              </a:rPr>
              <a:t>pentru deciziile individuale, cât şi considerente cu privire la </a:t>
            </a:r>
            <a:r>
              <a:rPr lang="ro-RO" sz="2400" b="1" dirty="0" smtClean="0">
                <a:latin typeface="Arial" pitchFamily="34" charset="0"/>
                <a:ea typeface="Times New Roman"/>
                <a:cs typeface="Arial" pitchFamily="34" charset="0"/>
              </a:rPr>
              <a:t>motivele</a:t>
            </a:r>
            <a:r>
              <a:rPr lang="ro-RO" sz="2400" dirty="0" smtClean="0">
                <a:latin typeface="Arial" pitchFamily="34" charset="0"/>
                <a:ea typeface="Times New Roman"/>
                <a:cs typeface="Arial" pitchFamily="34" charset="0"/>
              </a:rPr>
              <a:t> acestor decizii</a:t>
            </a:r>
            <a:endParaRPr lang="ro-RO" sz="2200" dirty="0" smtClean="0">
              <a:latin typeface="Arial" pitchFamily="34" charset="0"/>
              <a:ea typeface="Times New Roman"/>
              <a:cs typeface="Arial" pitchFamily="34" charset="0"/>
            </a:endParaRPr>
          </a:p>
          <a:p>
            <a:pPr marL="400050" lvl="1" indent="269875" algn="just">
              <a:spcAft>
                <a:spcPts val="0"/>
              </a:spcAft>
              <a:buFontTx/>
              <a:buNone/>
              <a:defRPr/>
            </a:pPr>
            <a:r>
              <a:rPr lang="ro-RO" sz="2200" b="1" u="sng" dirty="0" smtClean="0">
                <a:latin typeface="Arial" pitchFamily="34" charset="0"/>
                <a:ea typeface="Times New Roman"/>
                <a:cs typeface="Arial" pitchFamily="34" charset="0"/>
              </a:rPr>
              <a:t>Notă:</a:t>
            </a:r>
            <a:r>
              <a:rPr lang="ro-RO" sz="2200" b="1" dirty="0" smtClean="0">
                <a:latin typeface="Arial" pitchFamily="34" charset="0"/>
                <a:ea typeface="Times New Roman"/>
                <a:cs typeface="Arial" pitchFamily="34" charset="0"/>
              </a:rPr>
              <a:t> </a:t>
            </a:r>
            <a:r>
              <a:rPr lang="ro-RO" sz="2200" dirty="0" smtClean="0">
                <a:latin typeface="Arial" pitchFamily="34" charset="0"/>
                <a:ea typeface="Times New Roman"/>
                <a:cs typeface="Arial" pitchFamily="34" charset="0"/>
              </a:rPr>
              <a:t>Ideea că originea tuturor fenomenelor sociale trebuie căutată în comportamentul individual este cunoscută sub denumirea de </a:t>
            </a:r>
            <a:r>
              <a:rPr lang="ro-RO" sz="2200" i="1" dirty="0" smtClean="0">
                <a:latin typeface="Arial" pitchFamily="34" charset="0"/>
                <a:ea typeface="Times New Roman"/>
                <a:cs typeface="Arial" pitchFamily="34" charset="0"/>
              </a:rPr>
              <a:t>individualism metodologic</a:t>
            </a:r>
            <a:endParaRPr lang="ro-RO" sz="2200" b="1" u="sng" dirty="0" smtClean="0">
              <a:latin typeface="Arial" pitchFamily="34" charset="0"/>
              <a:ea typeface="Times New Roman"/>
              <a:cs typeface="Arial" pitchFamily="34" charset="0"/>
            </a:endParaRPr>
          </a:p>
          <a:p>
            <a:endParaRPr lang="ro-RO" dirty="0"/>
          </a:p>
        </p:txBody>
      </p:sp>
      <p:pic>
        <p:nvPicPr>
          <p:cNvPr id="4" name="Picture 3"/>
          <p:cNvPicPr>
            <a:picLocks noChangeAspect="1" noChangeArrowheads="1"/>
          </p:cNvPicPr>
          <p:nvPr/>
        </p:nvPicPr>
        <p:blipFill>
          <a:blip r:embed="rId3"/>
          <a:srcRect/>
          <a:stretch>
            <a:fillRect/>
          </a:stretch>
        </p:blipFill>
        <p:spPr bwMode="auto">
          <a:xfrm>
            <a:off x="533400" y="304800"/>
            <a:ext cx="8229600" cy="838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endParaRPr lang="ro-RO" dirty="0"/>
          </a:p>
        </p:txBody>
      </p:sp>
      <p:sp>
        <p:nvSpPr>
          <p:cNvPr id="3" name="Content Placeholder 2"/>
          <p:cNvSpPr>
            <a:spLocks noGrp="1"/>
          </p:cNvSpPr>
          <p:nvPr>
            <p:ph idx="1"/>
          </p:nvPr>
        </p:nvSpPr>
        <p:spPr>
          <a:xfrm>
            <a:off x="228600" y="1219200"/>
            <a:ext cx="8610600" cy="5410200"/>
          </a:xfrm>
        </p:spPr>
        <p:txBody>
          <a:bodyPr>
            <a:normAutofit fontScale="40000" lnSpcReduction="20000"/>
          </a:bodyPr>
          <a:lstStyle/>
          <a:p>
            <a:pPr marL="0" indent="342900" algn="ctr">
              <a:lnSpc>
                <a:spcPct val="110000"/>
              </a:lnSpc>
              <a:buFontTx/>
              <a:buNone/>
              <a:defRPr/>
            </a:pPr>
            <a:r>
              <a:rPr lang="vi-VN" sz="5100" b="1" u="sng" dirty="0" smtClean="0">
                <a:latin typeface="Arial" pitchFamily="34" charset="0"/>
                <a:cs typeface="Arial" pitchFamily="34" charset="0"/>
              </a:rPr>
              <a:t>Explicarea în termeni de</a:t>
            </a:r>
            <a:r>
              <a:rPr lang="vi-VN" sz="5100" b="1" i="1" u="sng" dirty="0" smtClean="0">
                <a:latin typeface="Arial" pitchFamily="34" charset="0"/>
                <a:cs typeface="Arial" pitchFamily="34" charset="0"/>
              </a:rPr>
              <a:t> motive </a:t>
            </a:r>
            <a:r>
              <a:rPr lang="vi-VN" sz="5100" b="1" u="sng" dirty="0" smtClean="0">
                <a:latin typeface="Arial" pitchFamily="34" charset="0"/>
                <a:cs typeface="Arial" pitchFamily="34" charset="0"/>
              </a:rPr>
              <a:t>are anumite trăsături care o deosebesc de explicarea în termeni de </a:t>
            </a:r>
            <a:r>
              <a:rPr lang="vi-VN" sz="5100" b="1" i="1" u="sng" dirty="0" smtClean="0">
                <a:latin typeface="Arial" pitchFamily="34" charset="0"/>
                <a:cs typeface="Arial" pitchFamily="34" charset="0"/>
              </a:rPr>
              <a:t>cauze</a:t>
            </a:r>
            <a:endParaRPr lang="ro-RO" sz="5100" b="1" i="1" u="sng" dirty="0" smtClean="0">
              <a:latin typeface="Arial" pitchFamily="34" charset="0"/>
              <a:cs typeface="Arial" pitchFamily="34" charset="0"/>
            </a:endParaRPr>
          </a:p>
          <a:p>
            <a:pPr marL="0" indent="342900" algn="ctr">
              <a:lnSpc>
                <a:spcPct val="110000"/>
              </a:lnSpc>
              <a:buFontTx/>
              <a:buNone/>
              <a:defRPr/>
            </a:pPr>
            <a:endParaRPr lang="ro-RO" sz="2800" b="1" dirty="0" smtClean="0">
              <a:latin typeface="Arial" pitchFamily="34" charset="0"/>
              <a:cs typeface="Arial" pitchFamily="34" charset="0"/>
            </a:endParaRPr>
          </a:p>
          <a:p>
            <a:pPr marL="0" indent="342900" algn="just">
              <a:lnSpc>
                <a:spcPct val="110000"/>
              </a:lnSpc>
              <a:buFont typeface="Wingdings" pitchFamily="2" charset="2"/>
              <a:buChar char="Ø"/>
              <a:defRPr/>
            </a:pPr>
            <a:r>
              <a:rPr lang="vi-VN" sz="4200" b="1" dirty="0" smtClean="0">
                <a:latin typeface="Arial" pitchFamily="34" charset="0"/>
                <a:cs typeface="Arial" pitchFamily="34" charset="0"/>
              </a:rPr>
              <a:t>Motivele</a:t>
            </a:r>
            <a:r>
              <a:rPr lang="vi-VN" sz="4200" dirty="0" smtClean="0">
                <a:latin typeface="Arial" pitchFamily="34" charset="0"/>
                <a:cs typeface="Arial" pitchFamily="34" charset="0"/>
              </a:rPr>
              <a:t> justifică acţiunile pe care le explică, iar invocarea aşa-numitelor "</a:t>
            </a:r>
            <a:r>
              <a:rPr lang="vi-VN" sz="4200" b="1" dirty="0" smtClean="0">
                <a:latin typeface="Arial" pitchFamily="34" charset="0"/>
                <a:cs typeface="Arial" pitchFamily="34" charset="0"/>
              </a:rPr>
              <a:t>motive externe</a:t>
            </a:r>
            <a:r>
              <a:rPr lang="vi-VN" sz="4200" dirty="0" smtClean="0">
                <a:latin typeface="Arial" pitchFamily="34" charset="0"/>
                <a:cs typeface="Arial" pitchFamily="34" charset="0"/>
              </a:rPr>
              <a:t>“</a:t>
            </a:r>
            <a:r>
              <a:rPr lang="ro-RO" sz="4200" dirty="0" smtClean="0">
                <a:latin typeface="Arial" pitchFamily="34" charset="0"/>
                <a:cs typeface="Arial" pitchFamily="34" charset="0"/>
              </a:rPr>
              <a:t> </a:t>
            </a:r>
            <a:r>
              <a:rPr lang="vi-VN" sz="4200" dirty="0" smtClean="0">
                <a:latin typeface="Arial" pitchFamily="34" charset="0"/>
                <a:cs typeface="Arial" pitchFamily="34" charset="0"/>
              </a:rPr>
              <a:t>doar justifică acţiunea, fără să o explice</a:t>
            </a:r>
            <a:endParaRPr lang="ro-RO" sz="4200" dirty="0" smtClean="0">
              <a:latin typeface="Arial" pitchFamily="34" charset="0"/>
              <a:cs typeface="Arial" pitchFamily="34" charset="0"/>
            </a:endParaRPr>
          </a:p>
          <a:p>
            <a:pPr marL="0" indent="342900" algn="just">
              <a:lnSpc>
                <a:spcPct val="110000"/>
              </a:lnSpc>
              <a:buFont typeface="Wingdings" pitchFamily="2" charset="2"/>
              <a:buChar char="Ø"/>
              <a:defRPr/>
            </a:pPr>
            <a:r>
              <a:rPr lang="vi-VN" sz="4200" b="1" dirty="0" smtClean="0">
                <a:latin typeface="Arial" pitchFamily="34" charset="0"/>
                <a:cs typeface="Arial" pitchFamily="34" charset="0"/>
              </a:rPr>
              <a:t>Motivele</a:t>
            </a:r>
            <a:r>
              <a:rPr lang="vi-VN" sz="4200" dirty="0" smtClean="0">
                <a:latin typeface="Arial" pitchFamily="34" charset="0"/>
                <a:cs typeface="Arial" pitchFamily="34" charset="0"/>
              </a:rPr>
              <a:t> pot fi evaluate şi supuse criticilor</a:t>
            </a:r>
            <a:endParaRPr lang="ro-RO" sz="4200" dirty="0" smtClean="0">
              <a:latin typeface="Arial" pitchFamily="34" charset="0"/>
              <a:cs typeface="Arial" pitchFamily="34" charset="0"/>
            </a:endParaRPr>
          </a:p>
          <a:p>
            <a:pPr marL="0" indent="355600" algn="just">
              <a:buFont typeface="Wingdings" pitchFamily="2" charset="2"/>
              <a:buChar char="Ø"/>
              <a:defRPr/>
            </a:pPr>
            <a:r>
              <a:rPr lang="ro-RO" sz="4200" b="1" dirty="0" smtClean="0">
                <a:latin typeface="Arial" pitchFamily="34" charset="0"/>
                <a:cs typeface="Arial" pitchFamily="34" charset="0"/>
              </a:rPr>
              <a:t>M</a:t>
            </a:r>
            <a:r>
              <a:rPr lang="vi-VN" sz="4200" b="1" dirty="0" smtClean="0">
                <a:latin typeface="Arial" pitchFamily="34" charset="0"/>
                <a:cs typeface="Arial" pitchFamily="34" charset="0"/>
              </a:rPr>
              <a:t>otivele</a:t>
            </a:r>
            <a:r>
              <a:rPr lang="vi-VN" sz="4200" dirty="0" smtClean="0">
                <a:latin typeface="Arial" pitchFamily="34" charset="0"/>
                <a:cs typeface="Arial" pitchFamily="34" charset="0"/>
              </a:rPr>
              <a:t> trebuie să poată fi înţelese de cei care le consideră "motive" </a:t>
            </a:r>
            <a:endParaRPr lang="en-US" sz="4200" dirty="0" smtClean="0">
              <a:latin typeface="Arial" pitchFamily="34" charset="0"/>
              <a:cs typeface="Arial" pitchFamily="34" charset="0"/>
            </a:endParaRPr>
          </a:p>
          <a:p>
            <a:pPr marL="0" indent="355600" algn="just">
              <a:defRPr/>
            </a:pPr>
            <a:endParaRPr lang="en-US" sz="2600" b="1" u="sng" dirty="0" smtClean="0">
              <a:solidFill>
                <a:srgbClr val="000000"/>
              </a:solidFill>
              <a:latin typeface="Arial" pitchFamily="34" charset="0"/>
              <a:cs typeface="Arial" pitchFamily="34" charset="0"/>
            </a:endParaRPr>
          </a:p>
          <a:p>
            <a:pPr marL="0" indent="355600" algn="ctr">
              <a:buFontTx/>
              <a:buNone/>
              <a:defRPr/>
            </a:pPr>
            <a:r>
              <a:rPr lang="vi-VN" sz="5100" b="1" u="sng" dirty="0" smtClean="0">
                <a:solidFill>
                  <a:srgbClr val="000000"/>
                </a:solidFill>
                <a:latin typeface="Arial" pitchFamily="34" charset="0"/>
                <a:cs typeface="Arial" pitchFamily="34" charset="0"/>
              </a:rPr>
              <a:t>Cu toate acestea, mulţi filozofi</a:t>
            </a:r>
            <a:r>
              <a:rPr lang="ro-RO" sz="5100" b="1" u="sng" dirty="0" smtClean="0">
                <a:solidFill>
                  <a:srgbClr val="000000"/>
                </a:solidFill>
                <a:latin typeface="Arial" pitchFamily="34" charset="0"/>
                <a:cs typeface="Arial" pitchFamily="34" charset="0"/>
              </a:rPr>
              <a:t> ai științei</a:t>
            </a:r>
            <a:r>
              <a:rPr lang="vi-VN" sz="5100" b="1" u="sng" dirty="0" smtClean="0">
                <a:solidFill>
                  <a:srgbClr val="000000"/>
                </a:solidFill>
                <a:latin typeface="Arial" pitchFamily="34" charset="0"/>
                <a:cs typeface="Arial" pitchFamily="34" charset="0"/>
              </a:rPr>
              <a:t> s-au întrebat dacă </a:t>
            </a:r>
            <a:r>
              <a:rPr lang="vi-VN" sz="5100" b="1" i="1" u="sng" dirty="0" smtClean="0">
                <a:solidFill>
                  <a:srgbClr val="000000"/>
                </a:solidFill>
                <a:latin typeface="Arial" pitchFamily="34" charset="0"/>
                <a:cs typeface="Arial" pitchFamily="34" charset="0"/>
              </a:rPr>
              <a:t>explicaţiile</a:t>
            </a:r>
            <a:r>
              <a:rPr lang="vi-VN" sz="5100" b="1" u="sng" dirty="0" smtClean="0">
                <a:solidFill>
                  <a:srgbClr val="000000"/>
                </a:solidFill>
                <a:latin typeface="Arial" pitchFamily="34" charset="0"/>
                <a:cs typeface="Arial" pitchFamily="34" charset="0"/>
              </a:rPr>
              <a:t> acţiunii umane sunt </a:t>
            </a:r>
            <a:r>
              <a:rPr lang="vi-VN" sz="5100" b="1" i="1" u="sng" dirty="0" smtClean="0">
                <a:solidFill>
                  <a:srgbClr val="000000"/>
                </a:solidFill>
                <a:latin typeface="Arial" pitchFamily="34" charset="0"/>
                <a:cs typeface="Arial" pitchFamily="34" charset="0"/>
              </a:rPr>
              <a:t>explicaţii cauzale</a:t>
            </a:r>
            <a:endParaRPr lang="ro-RO" sz="5100" b="1" i="1" u="sng" dirty="0" smtClean="0">
              <a:solidFill>
                <a:srgbClr val="000000"/>
              </a:solidFill>
              <a:latin typeface="Arial" pitchFamily="34" charset="0"/>
              <a:cs typeface="Arial" pitchFamily="34" charset="0"/>
            </a:endParaRPr>
          </a:p>
          <a:p>
            <a:pPr marL="0" indent="355600" algn="ctr">
              <a:buFontTx/>
              <a:buNone/>
              <a:defRPr/>
            </a:pPr>
            <a:endParaRPr lang="ro-RO" sz="3100" b="1" u="sng" dirty="0" smtClean="0">
              <a:solidFill>
                <a:srgbClr val="000000"/>
              </a:solidFill>
              <a:latin typeface="Arial" pitchFamily="34" charset="0"/>
              <a:cs typeface="Arial" pitchFamily="34" charset="0"/>
            </a:endParaRPr>
          </a:p>
          <a:p>
            <a:pPr marL="0" lvl="1" indent="355600" algn="just">
              <a:buFont typeface="Wingdings" pitchFamily="2" charset="2"/>
              <a:buChar char="Ø"/>
              <a:defRPr/>
            </a:pPr>
            <a:r>
              <a:rPr lang="ro-RO" sz="4200" dirty="0" smtClean="0">
                <a:solidFill>
                  <a:srgbClr val="000000"/>
                </a:solidFill>
                <a:latin typeface="Arial" pitchFamily="34" charset="0"/>
                <a:cs typeface="Arial" pitchFamily="34" charset="0"/>
              </a:rPr>
              <a:t>U</a:t>
            </a:r>
            <a:r>
              <a:rPr lang="vi-VN" sz="4200" dirty="0" smtClean="0">
                <a:solidFill>
                  <a:srgbClr val="000000"/>
                </a:solidFill>
                <a:latin typeface="Arial" pitchFamily="34" charset="0"/>
                <a:cs typeface="Arial" pitchFamily="34" charset="0"/>
              </a:rPr>
              <a:t>n </a:t>
            </a:r>
            <a:r>
              <a:rPr lang="vi-VN" sz="4200" b="1" dirty="0" smtClean="0">
                <a:solidFill>
                  <a:srgbClr val="000000"/>
                </a:solidFill>
                <a:latin typeface="Arial" pitchFamily="34" charset="0"/>
                <a:cs typeface="Arial" pitchFamily="34" charset="0"/>
              </a:rPr>
              <a:t>motiv</a:t>
            </a:r>
            <a:r>
              <a:rPr lang="vi-VN" sz="4200" dirty="0" smtClean="0">
                <a:solidFill>
                  <a:srgbClr val="000000"/>
                </a:solidFill>
                <a:latin typeface="Arial" pitchFamily="34" charset="0"/>
                <a:cs typeface="Arial" pitchFamily="34" charset="0"/>
              </a:rPr>
              <a:t> – chiar şi unul foarte bun – nu explică acţiunea unui agent, dacă motivul nu este, de fapt, "eficient" </a:t>
            </a:r>
            <a:endParaRPr lang="ro-RO" sz="4200" dirty="0" smtClean="0">
              <a:solidFill>
                <a:srgbClr val="000000"/>
              </a:solidFill>
              <a:latin typeface="Arial" pitchFamily="34" charset="0"/>
              <a:cs typeface="Arial" pitchFamily="34" charset="0"/>
            </a:endParaRPr>
          </a:p>
          <a:p>
            <a:pPr marL="800100" lvl="2" indent="355600" algn="just">
              <a:buFont typeface="Wingdings" pitchFamily="2" charset="2"/>
              <a:buChar char="ü"/>
              <a:defRPr/>
            </a:pPr>
            <a:r>
              <a:rPr lang="vi-VN" sz="3800" dirty="0" smtClean="0">
                <a:solidFill>
                  <a:srgbClr val="000000"/>
                </a:solidFill>
                <a:latin typeface="Arial" pitchFamily="34" charset="0"/>
                <a:cs typeface="Arial" pitchFamily="34" charset="0"/>
              </a:rPr>
              <a:t>De exemplu, cineva începe să meargă regulat la biserică şi s-ar putea presupune că motivul său ţine de mântuire. Însă, altora li s-ar putea părea suspect că acest om se înşeală singur şi că, de fapt, fiica ministrului este cea responsabilă de acest interes subit pentru religie </a:t>
            </a:r>
            <a:endParaRPr lang="ro-RO" sz="3800" dirty="0" smtClean="0">
              <a:solidFill>
                <a:srgbClr val="000000"/>
              </a:solidFill>
              <a:latin typeface="Arial" pitchFamily="34" charset="0"/>
              <a:cs typeface="Arial" pitchFamily="34" charset="0"/>
            </a:endParaRPr>
          </a:p>
          <a:p>
            <a:pPr marL="400050" lvl="1" indent="355600" algn="just">
              <a:buFont typeface="Wingdings" pitchFamily="2" charset="2"/>
              <a:buChar char="Ø"/>
              <a:defRPr/>
            </a:pPr>
            <a:endParaRPr lang="ro-RO" sz="2600" dirty="0" smtClean="0">
              <a:solidFill>
                <a:srgbClr val="000000"/>
              </a:solidFill>
              <a:latin typeface="Arial" pitchFamily="34" charset="0"/>
              <a:cs typeface="Arial" pitchFamily="34" charset="0"/>
            </a:endParaRPr>
          </a:p>
          <a:p>
            <a:pPr marL="0" indent="355600" algn="just">
              <a:defRPr/>
            </a:pPr>
            <a:r>
              <a:rPr lang="vi-VN" sz="4200" u="sng" dirty="0" smtClean="0">
                <a:solidFill>
                  <a:srgbClr val="000000"/>
                </a:solidFill>
                <a:latin typeface="Arial" pitchFamily="34" charset="0"/>
                <a:cs typeface="Arial" pitchFamily="34" charset="0"/>
              </a:rPr>
              <a:t>D.</a:t>
            </a:r>
            <a:r>
              <a:rPr lang="ro-RO" sz="4200" u="sng" dirty="0" smtClean="0">
                <a:solidFill>
                  <a:srgbClr val="000000"/>
                </a:solidFill>
                <a:latin typeface="Arial" pitchFamily="34" charset="0"/>
                <a:cs typeface="Arial" pitchFamily="34" charset="0"/>
              </a:rPr>
              <a:t> </a:t>
            </a:r>
            <a:r>
              <a:rPr lang="vi-VN" sz="4200" u="sng" dirty="0" smtClean="0">
                <a:solidFill>
                  <a:srgbClr val="000000"/>
                </a:solidFill>
                <a:latin typeface="Arial" pitchFamily="34" charset="0"/>
                <a:cs typeface="Arial" pitchFamily="34" charset="0"/>
              </a:rPr>
              <a:t>Davidson </a:t>
            </a:r>
            <a:r>
              <a:rPr lang="ro-RO" sz="4200" u="sng" dirty="0" smtClean="0">
                <a:solidFill>
                  <a:srgbClr val="000000"/>
                </a:solidFill>
                <a:latin typeface="Arial" pitchFamily="34" charset="0"/>
                <a:cs typeface="Arial" pitchFamily="34" charset="0"/>
              </a:rPr>
              <a:t>(</a:t>
            </a:r>
            <a:r>
              <a:rPr lang="en-US" sz="4200" i="1" u="sng" dirty="0" smtClean="0">
                <a:solidFill>
                  <a:srgbClr val="000000"/>
                </a:solidFill>
                <a:latin typeface="Arial" pitchFamily="34" charset="0"/>
                <a:cs typeface="Arial" pitchFamily="34" charset="0"/>
              </a:rPr>
              <a:t>Actions, Reasons and Causes</a:t>
            </a:r>
            <a:r>
              <a:rPr lang="en-US" sz="4200" u="sng" dirty="0" smtClean="0">
                <a:solidFill>
                  <a:srgbClr val="000000"/>
                </a:solidFill>
                <a:latin typeface="Arial" pitchFamily="34" charset="0"/>
                <a:cs typeface="Arial" pitchFamily="34" charset="0"/>
              </a:rPr>
              <a:t>, Journal of Philosophy, 60</a:t>
            </a:r>
            <a:r>
              <a:rPr lang="ro-RO" sz="4200" u="sng" dirty="0" smtClean="0">
                <a:solidFill>
                  <a:srgbClr val="000000"/>
                </a:solidFill>
                <a:latin typeface="Arial" pitchFamily="34" charset="0"/>
                <a:cs typeface="Arial" pitchFamily="34" charset="0"/>
              </a:rPr>
              <a:t>, 1963, p.</a:t>
            </a:r>
            <a:r>
              <a:rPr lang="en-US" sz="4200" u="sng" dirty="0" smtClean="0">
                <a:solidFill>
                  <a:srgbClr val="000000"/>
                </a:solidFill>
                <a:latin typeface="Arial" pitchFamily="34" charset="0"/>
                <a:cs typeface="Arial" pitchFamily="34" charset="0"/>
              </a:rPr>
              <a:t> 685–700</a:t>
            </a:r>
            <a:r>
              <a:rPr lang="vi-VN" sz="4200" u="sng" dirty="0" smtClean="0">
                <a:solidFill>
                  <a:srgbClr val="000000"/>
                </a:solidFill>
                <a:latin typeface="Arial" pitchFamily="34" charset="0"/>
                <a:cs typeface="Arial" pitchFamily="34" charset="0"/>
              </a:rPr>
              <a:t>) </a:t>
            </a:r>
            <a:r>
              <a:rPr lang="ro-RO" sz="4200" u="sng" dirty="0" smtClean="0">
                <a:solidFill>
                  <a:srgbClr val="000000"/>
                </a:solidFill>
                <a:latin typeface="Arial" pitchFamily="34" charset="0"/>
                <a:cs typeface="Arial" pitchFamily="34" charset="0"/>
              </a:rPr>
              <a:t>suține </a:t>
            </a:r>
            <a:r>
              <a:rPr lang="vi-VN" sz="4200" u="sng" dirty="0" smtClean="0">
                <a:solidFill>
                  <a:srgbClr val="000000"/>
                </a:solidFill>
                <a:latin typeface="Arial" pitchFamily="34" charset="0"/>
                <a:cs typeface="Arial" pitchFamily="34" charset="0"/>
              </a:rPr>
              <a:t>că ceea ce </a:t>
            </a:r>
            <a:r>
              <a:rPr lang="ro-RO" sz="4200" u="sng" dirty="0" smtClean="0">
                <a:solidFill>
                  <a:srgbClr val="000000"/>
                </a:solidFill>
                <a:latin typeface="Arial" pitchFamily="34" charset="0"/>
                <a:cs typeface="Arial" pitchFamily="34" charset="0"/>
              </a:rPr>
              <a:t>deosebește</a:t>
            </a:r>
            <a:r>
              <a:rPr lang="vi-VN" sz="4200" u="sng" dirty="0" smtClean="0">
                <a:solidFill>
                  <a:srgbClr val="000000"/>
                </a:solidFill>
                <a:latin typeface="Arial" pitchFamily="34" charset="0"/>
                <a:cs typeface="Arial" pitchFamily="34" charset="0"/>
              </a:rPr>
              <a:t> </a:t>
            </a:r>
            <a:r>
              <a:rPr lang="vi-VN" sz="4200" b="1" u="sng" dirty="0" smtClean="0">
                <a:solidFill>
                  <a:srgbClr val="000000"/>
                </a:solidFill>
                <a:latin typeface="Arial" pitchFamily="34" charset="0"/>
                <a:cs typeface="Arial" pitchFamily="34" charset="0"/>
              </a:rPr>
              <a:t>motivele care explic</a:t>
            </a:r>
            <a:r>
              <a:rPr lang="ro-RO" sz="4200" b="1" u="sng" dirty="0" smtClean="0">
                <a:solidFill>
                  <a:srgbClr val="000000"/>
                </a:solidFill>
                <a:latin typeface="Arial" pitchFamily="34" charset="0"/>
                <a:cs typeface="Arial" pitchFamily="34" charset="0"/>
              </a:rPr>
              <a:t>ă</a:t>
            </a:r>
            <a:r>
              <a:rPr lang="vi-VN" sz="4200" b="1" u="sng" dirty="0" smtClean="0">
                <a:solidFill>
                  <a:srgbClr val="000000"/>
                </a:solidFill>
                <a:latin typeface="Arial" pitchFamily="34" charset="0"/>
                <a:cs typeface="Arial" pitchFamily="34" charset="0"/>
              </a:rPr>
              <a:t> </a:t>
            </a:r>
            <a:r>
              <a:rPr lang="vi-VN" sz="4200" u="sng" dirty="0" smtClean="0">
                <a:solidFill>
                  <a:srgbClr val="000000"/>
                </a:solidFill>
                <a:latin typeface="Arial" pitchFamily="34" charset="0"/>
                <a:cs typeface="Arial" pitchFamily="34" charset="0"/>
              </a:rPr>
              <a:t>o acțiune de </a:t>
            </a:r>
            <a:r>
              <a:rPr lang="vi-VN" sz="4200" b="1" u="sng" dirty="0" smtClean="0">
                <a:solidFill>
                  <a:srgbClr val="000000"/>
                </a:solidFill>
                <a:latin typeface="Arial" pitchFamily="34" charset="0"/>
                <a:cs typeface="Arial" pitchFamily="34" charset="0"/>
              </a:rPr>
              <a:t>motivele care nu explic</a:t>
            </a:r>
            <a:r>
              <a:rPr lang="ro-RO" sz="4200" b="1" u="sng" dirty="0" smtClean="0">
                <a:solidFill>
                  <a:srgbClr val="000000"/>
                </a:solidFill>
                <a:latin typeface="Arial" pitchFamily="34" charset="0"/>
                <a:cs typeface="Arial" pitchFamily="34" charset="0"/>
              </a:rPr>
              <a:t>ă</a:t>
            </a:r>
            <a:r>
              <a:rPr lang="vi-VN" sz="4200" u="sng" dirty="0" smtClean="0">
                <a:solidFill>
                  <a:srgbClr val="000000"/>
                </a:solidFill>
                <a:latin typeface="Arial" pitchFamily="34" charset="0"/>
                <a:cs typeface="Arial" pitchFamily="34" charset="0"/>
              </a:rPr>
              <a:t> este că primele sunt totodată </a:t>
            </a:r>
            <a:r>
              <a:rPr lang="vi-VN" sz="4200" b="1" u="sng" dirty="0" smtClean="0">
                <a:solidFill>
                  <a:srgbClr val="000000"/>
                </a:solidFill>
                <a:latin typeface="Arial" pitchFamily="34" charset="0"/>
                <a:cs typeface="Arial" pitchFamily="34" charset="0"/>
              </a:rPr>
              <a:t>cauze</a:t>
            </a:r>
            <a:r>
              <a:rPr lang="en-US" sz="4200" u="sng" dirty="0" smtClean="0">
                <a:solidFill>
                  <a:srgbClr val="000000"/>
                </a:solidFill>
                <a:latin typeface="Arial" pitchFamily="34" charset="0"/>
                <a:cs typeface="Arial" pitchFamily="34" charset="0"/>
              </a:rPr>
              <a:t> </a:t>
            </a:r>
            <a:r>
              <a:rPr lang="vi-VN" sz="4200" u="sng" dirty="0" smtClean="0">
                <a:solidFill>
                  <a:srgbClr val="000000"/>
                </a:solidFill>
                <a:latin typeface="Arial" pitchFamily="34" charset="0"/>
                <a:cs typeface="Arial" pitchFamily="34" charset="0"/>
              </a:rPr>
              <a:t>ale acţiunii</a:t>
            </a:r>
            <a:endParaRPr lang="ro-RO" sz="4200" u="sng" dirty="0" smtClean="0">
              <a:solidFill>
                <a:srgbClr val="000000"/>
              </a:solidFill>
              <a:latin typeface="Arial" pitchFamily="34" charset="0"/>
              <a:cs typeface="Arial" pitchFamily="34" charset="0"/>
            </a:endParaRPr>
          </a:p>
          <a:p>
            <a:pPr marL="0" indent="342900" algn="just">
              <a:lnSpc>
                <a:spcPct val="110000"/>
              </a:lnSpc>
              <a:defRPr/>
            </a:pPr>
            <a:endParaRPr lang="vi-VN" sz="2400" dirty="0" smtClean="0">
              <a:latin typeface="Arial" pitchFamily="34" charset="0"/>
              <a:cs typeface="Arial" pitchFamily="34" charset="0"/>
            </a:endParaRPr>
          </a:p>
          <a:p>
            <a:endParaRPr lang="ro-RO" dirty="0"/>
          </a:p>
        </p:txBody>
      </p:sp>
      <p:pic>
        <p:nvPicPr>
          <p:cNvPr id="4" name="Picture 3"/>
          <p:cNvPicPr>
            <a:picLocks noChangeAspect="1" noChangeArrowheads="1"/>
          </p:cNvPicPr>
          <p:nvPr/>
        </p:nvPicPr>
        <p:blipFill>
          <a:blip r:embed="rId3"/>
          <a:srcRect/>
          <a:stretch>
            <a:fillRect/>
          </a:stretch>
        </p:blipFill>
        <p:spPr bwMode="auto">
          <a:xfrm>
            <a:off x="533400" y="304800"/>
            <a:ext cx="8229600" cy="838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14400"/>
          </a:xfrm>
        </p:spPr>
        <p:txBody>
          <a:bodyPr/>
          <a:lstStyle/>
          <a:p>
            <a:endParaRPr lang="ro-RO" dirty="0"/>
          </a:p>
        </p:txBody>
      </p:sp>
      <p:sp>
        <p:nvSpPr>
          <p:cNvPr id="3" name="Content Placeholder 2"/>
          <p:cNvSpPr>
            <a:spLocks noGrp="1"/>
          </p:cNvSpPr>
          <p:nvPr>
            <p:ph idx="1"/>
          </p:nvPr>
        </p:nvSpPr>
        <p:spPr>
          <a:xfrm>
            <a:off x="228600" y="1219200"/>
            <a:ext cx="8686800" cy="5486400"/>
          </a:xfrm>
        </p:spPr>
        <p:txBody>
          <a:bodyPr>
            <a:normAutofit fontScale="70000" lnSpcReduction="20000"/>
          </a:bodyPr>
          <a:lstStyle/>
          <a:p>
            <a:pPr marL="0" indent="273050" algn="ctr">
              <a:buFontTx/>
              <a:buNone/>
              <a:defRPr/>
            </a:pPr>
            <a:r>
              <a:rPr lang="ro-RO" sz="2800" b="1" u="sng" dirty="0" smtClean="0">
                <a:latin typeface="Arial" pitchFamily="34" charset="0"/>
                <a:cs typeface="Arial" pitchFamily="34" charset="0"/>
              </a:rPr>
              <a:t>O altă deosebire între explicarea în termeni de motive şi explicarea în termeni de cauze este faptul că credinţele şi preferinţele care explică acţiunile pot depinde de greşeli şi de necunoaştere </a:t>
            </a:r>
          </a:p>
          <a:p>
            <a:pPr marL="0" indent="273050" algn="ctr">
              <a:buFontTx/>
              <a:buNone/>
              <a:defRPr/>
            </a:pPr>
            <a:endParaRPr lang="ro-RO" sz="2400" dirty="0" smtClean="0">
              <a:latin typeface="Arial" pitchFamily="34" charset="0"/>
              <a:cs typeface="Arial" pitchFamily="34" charset="0"/>
            </a:endParaRPr>
          </a:p>
          <a:p>
            <a:pPr marL="0" indent="273050" algn="just">
              <a:defRPr/>
            </a:pPr>
            <a:r>
              <a:rPr lang="ro-RO" sz="2900" dirty="0" smtClean="0">
                <a:latin typeface="Arial" pitchFamily="34" charset="0"/>
                <a:cs typeface="Arial" pitchFamily="34" charset="0"/>
              </a:rPr>
              <a:t>Economiştii pot face abstracţie de dificultăţile provocate </a:t>
            </a:r>
            <a:r>
              <a:rPr lang="ro-RO" sz="2900" b="1" dirty="0" smtClean="0">
                <a:latin typeface="Arial" pitchFamily="34" charset="0"/>
                <a:cs typeface="Arial" pitchFamily="34" charset="0"/>
              </a:rPr>
              <a:t>de intenţionalitatea credinţei </a:t>
            </a:r>
            <a:r>
              <a:rPr lang="ro-RO" sz="2900" dirty="0" smtClean="0">
                <a:latin typeface="Arial" pitchFamily="34" charset="0"/>
                <a:cs typeface="Arial" pitchFamily="34" charset="0"/>
              </a:rPr>
              <a:t>şi</a:t>
            </a:r>
            <a:r>
              <a:rPr lang="ro-RO" sz="2900" b="1" dirty="0" smtClean="0">
                <a:latin typeface="Arial" pitchFamily="34" charset="0"/>
                <a:cs typeface="Arial" pitchFamily="34" charset="0"/>
              </a:rPr>
              <a:t> dorinţei</a:t>
            </a:r>
          </a:p>
          <a:p>
            <a:pPr marL="400050" lvl="1" indent="273050" algn="just">
              <a:buFont typeface="Wingdings" pitchFamily="2" charset="2"/>
              <a:buChar char="Ø"/>
              <a:defRPr/>
            </a:pPr>
            <a:r>
              <a:rPr lang="ro-RO" sz="2400" dirty="0" smtClean="0">
                <a:latin typeface="Arial" pitchFamily="34" charset="0"/>
                <a:cs typeface="Arial" pitchFamily="34" charset="0"/>
              </a:rPr>
              <a:t>Ei presupun adesea că oamenii sunt perfect informaţi cu privire la toate faptele relevante</a:t>
            </a:r>
          </a:p>
          <a:p>
            <a:pPr marL="400050" lvl="1" indent="273050" algn="just">
              <a:buFont typeface="Wingdings" pitchFamily="2" charset="2"/>
              <a:buChar char="Ø"/>
              <a:defRPr/>
            </a:pPr>
            <a:r>
              <a:rPr lang="ro-RO" sz="2400" dirty="0" smtClean="0">
                <a:latin typeface="Arial" pitchFamily="34" charset="0"/>
                <a:cs typeface="Arial" pitchFamily="34" charset="0"/>
              </a:rPr>
              <a:t>În modul acesta, economiștii nu mai trebuie să se ocupe de ceea ce cred oamenii</a:t>
            </a:r>
          </a:p>
          <a:p>
            <a:pPr marL="400050" lvl="1" indent="273050" algn="just">
              <a:buFont typeface="Wingdings" pitchFamily="2" charset="2"/>
              <a:buChar char="Ø"/>
              <a:defRPr/>
            </a:pPr>
            <a:endParaRPr lang="ro-RO" sz="2400" dirty="0" smtClean="0">
              <a:latin typeface="Arial" pitchFamily="34" charset="0"/>
              <a:cs typeface="Arial" pitchFamily="34" charset="0"/>
            </a:endParaRPr>
          </a:p>
          <a:p>
            <a:pPr marL="0" indent="273050" algn="just">
              <a:defRPr/>
            </a:pPr>
            <a:r>
              <a:rPr lang="ro-RO" sz="2900" dirty="0" smtClean="0">
                <a:latin typeface="Arial" pitchFamily="34" charset="0"/>
                <a:cs typeface="Arial" pitchFamily="34" charset="0"/>
              </a:rPr>
              <a:t>Apar însă o serie de dificultăţi care nu au nici un corespondent în ştiinţele naturii</a:t>
            </a:r>
          </a:p>
          <a:p>
            <a:pPr marL="400050" lvl="1" indent="273050" algn="just">
              <a:buFont typeface="Wingdings" pitchFamily="2" charset="2"/>
              <a:buChar char="Ø"/>
              <a:defRPr/>
            </a:pPr>
            <a:r>
              <a:rPr lang="ro-RO" sz="2200" dirty="0" smtClean="0">
                <a:latin typeface="Arial" pitchFamily="34" charset="0"/>
                <a:cs typeface="Arial" pitchFamily="34" charset="0"/>
              </a:rPr>
              <a:t>Decizia depinde de modul în care lucrurile arată "pe din afară", care poate fi foarte diferită de cum stau acestea realmente </a:t>
            </a:r>
            <a:endParaRPr lang="en-US" sz="2200" dirty="0" smtClean="0">
              <a:latin typeface="Arial" pitchFamily="34" charset="0"/>
              <a:cs typeface="Arial" pitchFamily="34" charset="0"/>
            </a:endParaRPr>
          </a:p>
          <a:p>
            <a:pPr marL="400050" lvl="1" indent="273050" algn="just">
              <a:buFont typeface="Wingdings" pitchFamily="2" charset="2"/>
              <a:buChar char="Ø"/>
              <a:defRPr/>
            </a:pPr>
            <a:r>
              <a:rPr lang="en-US" sz="2200" dirty="0" err="1" smtClean="0">
                <a:latin typeface="Arial" pitchFamily="34" charset="0"/>
                <a:cs typeface="Arial" pitchFamily="34" charset="0"/>
              </a:rPr>
              <a:t>Cercet</a:t>
            </a:r>
            <a:r>
              <a:rPr lang="ro-RO" sz="2200" dirty="0" smtClean="0">
                <a:latin typeface="Arial" pitchFamily="34" charset="0"/>
                <a:cs typeface="Arial" pitchFamily="34" charset="0"/>
              </a:rPr>
              <a:t>ătorul aparține el însuși sistemului social-economic care constituie obiectul cercetării etc.</a:t>
            </a:r>
          </a:p>
          <a:p>
            <a:pPr marL="400050" lvl="1" indent="273050" algn="just">
              <a:buFont typeface="Wingdings" pitchFamily="2" charset="2"/>
              <a:buChar char="Ø"/>
              <a:defRPr/>
            </a:pPr>
            <a:endParaRPr lang="ro-RO" sz="2400" dirty="0" smtClean="0">
              <a:latin typeface="Arial" pitchFamily="34" charset="0"/>
              <a:cs typeface="Arial" pitchFamily="34" charset="0"/>
            </a:endParaRPr>
          </a:p>
          <a:p>
            <a:pPr marL="0" indent="273050" algn="just">
              <a:buFontTx/>
              <a:buNone/>
              <a:defRPr/>
            </a:pPr>
            <a:r>
              <a:rPr lang="ro-RO" sz="2800" b="1" u="sng" dirty="0" smtClean="0">
                <a:latin typeface="Arial" pitchFamily="34" charset="0"/>
                <a:cs typeface="Arial" pitchFamily="34" charset="0"/>
              </a:rPr>
              <a:t>Reprezentanţii şcolii austriece susţin că această deosebire este foarte importantă şi că ea diferenţiază net teoretizarea din ştiinţa economică de teoretizarea din ştiinţele naturii</a:t>
            </a:r>
          </a:p>
          <a:p>
            <a:pPr marL="0" indent="273050" algn="ctr">
              <a:defRPr/>
            </a:pPr>
            <a:endParaRPr lang="ro-RO" sz="2800" b="1" u="sng" dirty="0" smtClean="0">
              <a:latin typeface="Arial" pitchFamily="34" charset="0"/>
              <a:cs typeface="Arial" pitchFamily="34" charset="0"/>
            </a:endParaRPr>
          </a:p>
          <a:p>
            <a:endParaRPr lang="ro-RO" dirty="0"/>
          </a:p>
        </p:txBody>
      </p:sp>
      <p:pic>
        <p:nvPicPr>
          <p:cNvPr id="4" name="Picture 3"/>
          <p:cNvPicPr>
            <a:picLocks noChangeAspect="1" noChangeArrowheads="1"/>
          </p:cNvPicPr>
          <p:nvPr/>
        </p:nvPicPr>
        <p:blipFill>
          <a:blip r:embed="rId4"/>
          <a:srcRect/>
          <a:stretch>
            <a:fillRect/>
          </a:stretch>
        </p:blipFill>
        <p:spPr bwMode="auto">
          <a:xfrm>
            <a:off x="533400" y="304800"/>
            <a:ext cx="8229600" cy="838200"/>
          </a:xfrm>
          <a:prstGeom prst="rect">
            <a:avLst/>
          </a:prstGeom>
          <a:noFill/>
          <a:ln w="9525">
            <a:noFill/>
            <a:miter lim="800000"/>
            <a:headEnd/>
            <a:tailEnd/>
          </a:ln>
          <a:effectLst/>
        </p:spPr>
      </p:pic>
    </p:spTree>
  </p:cSld>
  <p:clrMapOvr>
    <a:masterClrMapping/>
  </p:clrMapOvr>
  <p:transition spd="slow">
    <p:pull dir="d"/>
    <p:sndAc>
      <p:stSnd>
        <p:snd r:embed="rId3" name="click.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1143000"/>
            <a:ext cx="8610600" cy="5410200"/>
          </a:xfrm>
        </p:spPr>
        <p:txBody>
          <a:bodyPr>
            <a:normAutofit lnSpcReduction="10000"/>
          </a:bodyPr>
          <a:lstStyle/>
          <a:p>
            <a:pPr algn="ctr">
              <a:buFontTx/>
              <a:buNone/>
              <a:defRPr/>
            </a:pPr>
            <a:r>
              <a:rPr lang="ro-RO" sz="2800" b="1" u="sng" dirty="0" smtClean="0">
                <a:latin typeface="Arial" charset="0"/>
                <a:cs typeface="Arial" charset="0"/>
              </a:rPr>
              <a:t>Naturalismul social-ştiinţific</a:t>
            </a:r>
          </a:p>
          <a:p>
            <a:pPr algn="ctr">
              <a:buFontTx/>
              <a:buNone/>
              <a:defRPr/>
            </a:pPr>
            <a:endParaRPr lang="ro-RO" sz="2800" b="1" dirty="0" smtClean="0">
              <a:latin typeface="Arial" charset="0"/>
              <a:cs typeface="Arial" charset="0"/>
            </a:endParaRPr>
          </a:p>
          <a:p>
            <a:pPr marL="0" indent="273050" algn="just">
              <a:defRPr/>
            </a:pPr>
            <a:r>
              <a:rPr lang="vi-VN" sz="2400" dirty="0" smtClean="0">
                <a:latin typeface="Arial" charset="0"/>
                <a:cs typeface="Arial" charset="0"/>
              </a:rPr>
              <a:t>Dintre toate ştiinţele sociale, ştiinţa economică se aseamănă cel mai mult cu ştiinţele naturii</a:t>
            </a:r>
            <a:endParaRPr lang="en-US" sz="2400" dirty="0" smtClean="0">
              <a:latin typeface="Arial" charset="0"/>
              <a:cs typeface="Arial" charset="0"/>
            </a:endParaRPr>
          </a:p>
          <a:p>
            <a:pPr marL="0" indent="273050" algn="just">
              <a:defRPr/>
            </a:pPr>
            <a:endParaRPr lang="en-US" sz="2400" dirty="0" smtClean="0">
              <a:latin typeface="Arial" charset="0"/>
              <a:cs typeface="Arial" charset="0"/>
            </a:endParaRPr>
          </a:p>
          <a:p>
            <a:pPr marL="400050" lvl="1" indent="273050" algn="just">
              <a:buFont typeface="Wingdings" pitchFamily="2" charset="2"/>
              <a:buChar char="ü"/>
              <a:defRPr/>
            </a:pPr>
            <a:r>
              <a:rPr lang="ro-RO" sz="2000" dirty="0" smtClean="0">
                <a:latin typeface="Arial" charset="0"/>
                <a:cs typeface="Arial" charset="0"/>
              </a:rPr>
              <a:t>Multe t</a:t>
            </a:r>
            <a:r>
              <a:rPr lang="vi-VN" sz="2000" dirty="0" smtClean="0">
                <a:latin typeface="Arial" charset="0"/>
                <a:cs typeface="Arial" charset="0"/>
              </a:rPr>
              <a:t>eorii</a:t>
            </a:r>
            <a:r>
              <a:rPr lang="ro-RO" sz="2000" dirty="0" smtClean="0">
                <a:latin typeface="Arial" charset="0"/>
                <a:cs typeface="Arial" charset="0"/>
              </a:rPr>
              <a:t> </a:t>
            </a:r>
            <a:r>
              <a:rPr lang="vi-VN" sz="2000" dirty="0" smtClean="0">
                <a:latin typeface="Arial" charset="0"/>
                <a:cs typeface="Arial" charset="0"/>
              </a:rPr>
              <a:t>economice au fost axiomatizate, iar articolele şi cărţile de economie sunt pline de </a:t>
            </a:r>
            <a:r>
              <a:rPr lang="en-US" sz="2000" dirty="0" smtClean="0">
                <a:latin typeface="Arial" charset="0"/>
                <a:cs typeface="Arial" charset="0"/>
              </a:rPr>
              <a:t>“</a:t>
            </a:r>
            <a:r>
              <a:rPr lang="vi-VN" sz="2000" dirty="0" smtClean="0">
                <a:latin typeface="Arial" charset="0"/>
                <a:cs typeface="Arial" charset="0"/>
              </a:rPr>
              <a:t>teoreme</a:t>
            </a:r>
            <a:r>
              <a:rPr lang="en-US" sz="2000" dirty="0" smtClean="0">
                <a:latin typeface="Arial" charset="0"/>
                <a:cs typeface="Arial" charset="0"/>
              </a:rPr>
              <a:t>”</a:t>
            </a:r>
          </a:p>
          <a:p>
            <a:pPr marL="400050" lvl="1" indent="273050" algn="just">
              <a:buFont typeface="Wingdings" pitchFamily="2" charset="2"/>
              <a:buChar char="ü"/>
              <a:defRPr/>
            </a:pPr>
            <a:endParaRPr lang="en-US" sz="2000" dirty="0" smtClean="0">
              <a:latin typeface="Arial" charset="0"/>
              <a:cs typeface="Arial" charset="0"/>
            </a:endParaRPr>
          </a:p>
          <a:p>
            <a:pPr marL="400050" lvl="1" indent="273050" algn="just">
              <a:buFont typeface="Wingdings" pitchFamily="2" charset="2"/>
              <a:buChar char="ü"/>
              <a:defRPr/>
            </a:pPr>
            <a:r>
              <a:rPr lang="vi-VN" sz="2000" dirty="0" smtClean="0">
                <a:latin typeface="Arial" charset="0"/>
                <a:cs typeface="Arial" charset="0"/>
              </a:rPr>
              <a:t>Dintre toate ştiinţele sociale, doar ştiinţa economică are un surogat de premiu Nobel</a:t>
            </a:r>
            <a:endParaRPr lang="en-US" sz="2000" dirty="0" smtClean="0">
              <a:latin typeface="Arial" charset="0"/>
              <a:cs typeface="Arial" charset="0"/>
            </a:endParaRPr>
          </a:p>
          <a:p>
            <a:pPr marL="0" indent="273050" algn="just">
              <a:defRPr/>
            </a:pPr>
            <a:endParaRPr lang="en-US" sz="2400" dirty="0" smtClean="0">
              <a:latin typeface="Arial" charset="0"/>
              <a:cs typeface="Arial" charset="0"/>
            </a:endParaRPr>
          </a:p>
          <a:p>
            <a:pPr marL="0" indent="273050" algn="just">
              <a:buFontTx/>
              <a:buNone/>
              <a:defRPr/>
            </a:pPr>
            <a:r>
              <a:rPr lang="vi-VN" sz="2400" u="sng" dirty="0" smtClean="0">
                <a:latin typeface="Arial" charset="0"/>
                <a:cs typeface="Arial" charset="0"/>
              </a:rPr>
              <a:t>Ştiinţa economică este, deci, o piatră de încercare pentru cei preocupaţi de asemănările dintre ştiinţele naturii şi cele sociale</a:t>
            </a:r>
            <a:endParaRPr lang="ro-RO" sz="2400" u="sng" dirty="0" smtClean="0">
              <a:latin typeface="Arial" charset="0"/>
              <a:cs typeface="Arial" charset="0"/>
            </a:endParaRPr>
          </a:p>
          <a:p>
            <a:endParaRPr lang="ro-RO" dirty="0"/>
          </a:p>
        </p:txBody>
      </p:sp>
      <p:pic>
        <p:nvPicPr>
          <p:cNvPr id="1026" name="Picture 2"/>
          <p:cNvPicPr>
            <a:picLocks noChangeAspect="1" noChangeArrowheads="1"/>
          </p:cNvPicPr>
          <p:nvPr/>
        </p:nvPicPr>
        <p:blipFill>
          <a:blip r:embed="rId3"/>
          <a:srcRect/>
          <a:stretch>
            <a:fillRect/>
          </a:stretch>
        </p:blipFill>
        <p:spPr bwMode="auto">
          <a:xfrm>
            <a:off x="457200" y="304800"/>
            <a:ext cx="8429625" cy="8763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4294967295"/>
          </p:nvPr>
        </p:nvPicPr>
        <p:blipFill>
          <a:blip r:embed="rId3"/>
          <a:srcRect/>
          <a:stretch>
            <a:fillRect/>
          </a:stretch>
        </p:blipFill>
        <p:spPr bwMode="auto">
          <a:xfrm>
            <a:off x="838200" y="152400"/>
            <a:ext cx="7620000" cy="914401"/>
          </a:xfrm>
          <a:prstGeom prst="rect">
            <a:avLst/>
          </a:prstGeom>
          <a:noFill/>
          <a:ln w="9525">
            <a:noFill/>
            <a:miter lim="800000"/>
            <a:headEnd/>
            <a:tailEnd/>
          </a:ln>
          <a:effectLst/>
        </p:spPr>
      </p:pic>
      <p:sp>
        <p:nvSpPr>
          <p:cNvPr id="6" name="Rectangle 5"/>
          <p:cNvSpPr/>
          <p:nvPr/>
        </p:nvSpPr>
        <p:spPr>
          <a:xfrm>
            <a:off x="152400" y="1066800"/>
            <a:ext cx="8839200" cy="5940088"/>
          </a:xfrm>
          <a:prstGeom prst="rect">
            <a:avLst/>
          </a:prstGeom>
        </p:spPr>
        <p:txBody>
          <a:bodyPr wrap="square">
            <a:spAutoFit/>
          </a:bodyPr>
          <a:lstStyle/>
          <a:p>
            <a:pPr marL="4763" lvl="1" indent="355600" algn="ctr">
              <a:buFontTx/>
              <a:buNone/>
              <a:defRPr/>
            </a:pPr>
            <a:r>
              <a:rPr lang="ro-RO" sz="2400" b="1" u="sng" dirty="0" smtClean="0">
                <a:latin typeface="Arial" pitchFamily="34" charset="0"/>
                <a:cs typeface="Arial" pitchFamily="34" charset="0"/>
              </a:rPr>
              <a:t>Probleme</a:t>
            </a:r>
            <a:endParaRPr lang="ro-RO" sz="2400" dirty="0" smtClean="0">
              <a:latin typeface="Arial" pitchFamily="34" charset="0"/>
              <a:cs typeface="Arial" pitchFamily="34" charset="0"/>
            </a:endParaRPr>
          </a:p>
          <a:p>
            <a:pPr marL="4763" lvl="1" indent="355600" algn="just">
              <a:buFontTx/>
              <a:buAutoNum type="arabicParenR"/>
              <a:defRPr/>
            </a:pPr>
            <a:r>
              <a:rPr lang="vi-VN" sz="2000" dirty="0" smtClean="0">
                <a:latin typeface="Arial" pitchFamily="34" charset="0"/>
                <a:cs typeface="Arial" pitchFamily="34" charset="0"/>
              </a:rPr>
              <a:t>Există deosebiri fundamentale între </a:t>
            </a:r>
            <a:r>
              <a:rPr lang="vi-VN" sz="2000" b="1" dirty="0" smtClean="0">
                <a:latin typeface="Arial" pitchFamily="34" charset="0"/>
                <a:cs typeface="Arial" pitchFamily="34" charset="0"/>
              </a:rPr>
              <a:t>structura</a:t>
            </a:r>
            <a:r>
              <a:rPr lang="vi-VN" sz="2000" dirty="0" smtClean="0">
                <a:latin typeface="Arial" pitchFamily="34" charset="0"/>
                <a:cs typeface="Arial" pitchFamily="34" charset="0"/>
              </a:rPr>
              <a:t> şi </a:t>
            </a:r>
            <a:r>
              <a:rPr lang="vi-VN" sz="2000" b="1" dirty="0" smtClean="0">
                <a:latin typeface="Arial" pitchFamily="34" charset="0"/>
                <a:cs typeface="Arial" pitchFamily="34" charset="0"/>
              </a:rPr>
              <a:t>conceptele</a:t>
            </a:r>
            <a:r>
              <a:rPr lang="vi-VN" sz="2000" dirty="0" smtClean="0">
                <a:latin typeface="Arial" pitchFamily="34" charset="0"/>
                <a:cs typeface="Arial" pitchFamily="34" charset="0"/>
              </a:rPr>
              <a:t> teoriilor din ştiinţele naturii şi cele sociale? </a:t>
            </a:r>
            <a:r>
              <a:rPr lang="ro-RO" sz="2000" dirty="0" smtClean="0">
                <a:latin typeface="Arial" pitchFamily="34" charset="0"/>
                <a:cs typeface="Arial" pitchFamily="34" charset="0"/>
              </a:rPr>
              <a:t>(v. discuția despre </a:t>
            </a:r>
            <a:r>
              <a:rPr lang="vi-VN" sz="2000" dirty="0" smtClean="0">
                <a:latin typeface="Arial" pitchFamily="34" charset="0"/>
                <a:cs typeface="Arial" pitchFamily="34" charset="0"/>
              </a:rPr>
              <a:t>motive </a:t>
            </a:r>
            <a:r>
              <a:rPr lang="vi-VN" sz="2000" i="1" dirty="0" smtClean="0">
                <a:latin typeface="Arial" pitchFamily="34" charset="0"/>
                <a:cs typeface="Arial" pitchFamily="34" charset="0"/>
              </a:rPr>
              <a:t>versus</a:t>
            </a:r>
            <a:r>
              <a:rPr lang="vi-VN" sz="2000" dirty="0" smtClean="0">
                <a:latin typeface="Arial" pitchFamily="34" charset="0"/>
                <a:cs typeface="Arial" pitchFamily="34" charset="0"/>
              </a:rPr>
              <a:t> cauze</a:t>
            </a:r>
            <a:r>
              <a:rPr lang="ro-RO" sz="2000" dirty="0" smtClean="0">
                <a:latin typeface="Arial" pitchFamily="34" charset="0"/>
                <a:cs typeface="Arial" pitchFamily="34" charset="0"/>
              </a:rPr>
              <a:t>)</a:t>
            </a:r>
          </a:p>
          <a:p>
            <a:pPr marL="4763" lvl="1" indent="355600" algn="just">
              <a:buFontTx/>
              <a:buAutoNum type="arabicParenR"/>
              <a:defRPr/>
            </a:pPr>
            <a:endParaRPr lang="vi-VN" sz="2000" dirty="0" smtClean="0">
              <a:latin typeface="Arial" pitchFamily="34" charset="0"/>
              <a:cs typeface="Arial" pitchFamily="34" charset="0"/>
            </a:endParaRPr>
          </a:p>
          <a:p>
            <a:pPr marL="4763" lvl="1" indent="-4763" algn="just">
              <a:buFontTx/>
              <a:buNone/>
              <a:defRPr/>
            </a:pPr>
            <a:r>
              <a:rPr lang="vi-VN" sz="2000" dirty="0" smtClean="0">
                <a:latin typeface="Arial" pitchFamily="34" charset="0"/>
                <a:cs typeface="Arial" pitchFamily="34" charset="0"/>
              </a:rPr>
              <a:t>2) Există deosebiri fundamentale </a:t>
            </a:r>
            <a:r>
              <a:rPr lang="ro-RO" sz="2000" dirty="0" smtClean="0">
                <a:latin typeface="Arial" pitchFamily="34" charset="0"/>
                <a:cs typeface="Arial" pitchFamily="34" charset="0"/>
              </a:rPr>
              <a:t>referitoare la </a:t>
            </a:r>
            <a:r>
              <a:rPr lang="ro-RO" sz="2000" b="1" dirty="0" smtClean="0">
                <a:latin typeface="Arial" pitchFamily="34" charset="0"/>
                <a:cs typeface="Arial" pitchFamily="34" charset="0"/>
              </a:rPr>
              <a:t>obiective</a:t>
            </a:r>
            <a:r>
              <a:rPr lang="vi-VN" sz="2000" dirty="0" smtClean="0">
                <a:latin typeface="Arial" pitchFamily="34" charset="0"/>
                <a:cs typeface="Arial" pitchFamily="34" charset="0"/>
              </a:rPr>
              <a:t>?</a:t>
            </a:r>
            <a:endParaRPr lang="ro-RO" sz="2000" dirty="0" smtClean="0">
              <a:latin typeface="Arial" pitchFamily="34" charset="0"/>
              <a:cs typeface="Arial" pitchFamily="34" charset="0"/>
            </a:endParaRPr>
          </a:p>
          <a:p>
            <a:pPr marL="404813" lvl="2" indent="355600" algn="just">
              <a:buFont typeface="Wingdings" pitchFamily="2" charset="2"/>
              <a:buChar char="Ø"/>
              <a:defRPr/>
            </a:pPr>
            <a:r>
              <a:rPr lang="vi-VN" sz="1600" dirty="0" smtClean="0">
                <a:latin typeface="Arial" pitchFamily="34" charset="0"/>
                <a:cs typeface="Arial" pitchFamily="34" charset="0"/>
              </a:rPr>
              <a:t>Filozofii şi economiştii au susţinut că pe lângă sau în locul </a:t>
            </a:r>
            <a:r>
              <a:rPr lang="ro-RO" sz="1600" b="1" dirty="0" smtClean="0">
                <a:latin typeface="Arial" pitchFamily="34" charset="0"/>
                <a:cs typeface="Arial" pitchFamily="34" charset="0"/>
              </a:rPr>
              <a:t>obiectivelor</a:t>
            </a:r>
            <a:r>
              <a:rPr lang="ro-RO" sz="1600" dirty="0" smtClean="0">
                <a:latin typeface="Arial" pitchFamily="34" charset="0"/>
                <a:cs typeface="Arial" pitchFamily="34" charset="0"/>
              </a:rPr>
              <a:t> </a:t>
            </a:r>
            <a:r>
              <a:rPr lang="vi-VN" sz="1600" b="1" dirty="0" smtClean="0">
                <a:latin typeface="Arial" pitchFamily="34" charset="0"/>
                <a:cs typeface="Arial" pitchFamily="34" charset="0"/>
              </a:rPr>
              <a:t>predictive</a:t>
            </a:r>
            <a:r>
              <a:rPr lang="vi-VN" sz="1600" dirty="0" smtClean="0">
                <a:latin typeface="Arial" pitchFamily="34" charset="0"/>
                <a:cs typeface="Arial" pitchFamily="34" charset="0"/>
              </a:rPr>
              <a:t> şi </a:t>
            </a:r>
            <a:r>
              <a:rPr lang="vi-VN" sz="1600" b="1" dirty="0" smtClean="0">
                <a:latin typeface="Arial" pitchFamily="34" charset="0"/>
                <a:cs typeface="Arial" pitchFamily="34" charset="0"/>
              </a:rPr>
              <a:t>explicative</a:t>
            </a:r>
            <a:r>
              <a:rPr lang="vi-VN" sz="1600" dirty="0" smtClean="0">
                <a:latin typeface="Arial" pitchFamily="34" charset="0"/>
                <a:cs typeface="Arial" pitchFamily="34" charset="0"/>
              </a:rPr>
              <a:t> ale ştiinţelor naturii, ştiinţele sociale ar trebui să urmărească formarea unei </a:t>
            </a:r>
            <a:r>
              <a:rPr lang="vi-VN" sz="1600" b="1" dirty="0" smtClean="0">
                <a:latin typeface="Arial" pitchFamily="34" charset="0"/>
                <a:cs typeface="Arial" pitchFamily="34" charset="0"/>
              </a:rPr>
              <a:t>înţelegeri</a:t>
            </a:r>
            <a:r>
              <a:rPr lang="en-US" sz="1600" b="1" dirty="0" smtClean="0">
                <a:latin typeface="Arial" pitchFamily="34" charset="0"/>
                <a:cs typeface="Arial" pitchFamily="34" charset="0"/>
              </a:rPr>
              <a:t> </a:t>
            </a:r>
            <a:r>
              <a:rPr lang="en-US" sz="1600" dirty="0" smtClean="0">
                <a:latin typeface="Arial" pitchFamily="34" charset="0"/>
                <a:cs typeface="Arial" pitchFamily="34" charset="0"/>
              </a:rPr>
              <a:t>(de ex., M. Weber), </a:t>
            </a:r>
            <a:r>
              <a:rPr lang="en-US" sz="1600" dirty="0" err="1" smtClean="0">
                <a:latin typeface="Arial" pitchFamily="34" charset="0"/>
                <a:cs typeface="Arial" pitchFamily="34" charset="0"/>
              </a:rPr>
              <a:t>ceea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ce</a:t>
            </a:r>
            <a:r>
              <a:rPr lang="en-US" sz="1600" dirty="0" smtClean="0">
                <a:latin typeface="Arial" pitchFamily="34" charset="0"/>
                <a:cs typeface="Arial" pitchFamily="34" charset="0"/>
              </a:rPr>
              <a:t> introduce un </a:t>
            </a:r>
            <a:r>
              <a:rPr lang="vi-VN" sz="1600" dirty="0" smtClean="0">
                <a:latin typeface="Arial" pitchFamily="34" charset="0"/>
                <a:cs typeface="Arial" pitchFamily="34" charset="0"/>
              </a:rPr>
              <a:t>element de </a:t>
            </a:r>
            <a:r>
              <a:rPr lang="vi-VN" sz="1600" b="1" dirty="0" smtClean="0">
                <a:latin typeface="Arial" pitchFamily="34" charset="0"/>
                <a:cs typeface="Arial" pitchFamily="34" charset="0"/>
              </a:rPr>
              <a:t>subiectivitate</a:t>
            </a:r>
            <a:r>
              <a:rPr lang="vi-VN" sz="1600" dirty="0" smtClean="0">
                <a:latin typeface="Arial" pitchFamily="34" charset="0"/>
                <a:cs typeface="Arial" pitchFamily="34" charset="0"/>
              </a:rPr>
              <a:t> în ştiinţele sociale, care nu se găseşte în ştiinţele naturii</a:t>
            </a:r>
            <a:endParaRPr lang="ro-RO" sz="1600" dirty="0" smtClean="0">
              <a:latin typeface="Arial" pitchFamily="34" charset="0"/>
              <a:cs typeface="Arial" pitchFamily="34" charset="0"/>
            </a:endParaRPr>
          </a:p>
          <a:p>
            <a:pPr marL="404813" lvl="2" indent="355600" algn="just">
              <a:buFont typeface="Wingdings" pitchFamily="2" charset="2"/>
              <a:buChar char="Ø"/>
              <a:defRPr/>
            </a:pPr>
            <a:endParaRPr lang="ro-RO" sz="2000" dirty="0" smtClean="0">
              <a:latin typeface="Arial" pitchFamily="34" charset="0"/>
              <a:cs typeface="Arial" pitchFamily="34" charset="0"/>
            </a:endParaRPr>
          </a:p>
          <a:p>
            <a:pPr marL="4763" lvl="1" indent="-4763" algn="just">
              <a:buFontTx/>
              <a:buNone/>
              <a:defRPr/>
            </a:pPr>
            <a:r>
              <a:rPr lang="ro-RO" sz="2000" dirty="0" smtClean="0">
                <a:latin typeface="Arial" pitchFamily="34" charset="0"/>
                <a:cs typeface="Arial" pitchFamily="34" charset="0"/>
              </a:rPr>
              <a:t>3) </a:t>
            </a:r>
            <a:r>
              <a:rPr lang="vi-VN" sz="2000" dirty="0" smtClean="0">
                <a:latin typeface="Arial" pitchFamily="34" charset="0"/>
                <a:cs typeface="Arial" pitchFamily="34" charset="0"/>
              </a:rPr>
              <a:t>Având în vedere importanţa </a:t>
            </a:r>
            <a:r>
              <a:rPr lang="vi-VN" sz="2000" b="1" dirty="0" smtClean="0">
                <a:latin typeface="Arial" pitchFamily="34" charset="0"/>
                <a:cs typeface="Arial" pitchFamily="34" charset="0"/>
              </a:rPr>
              <a:t>deciziilor umane </a:t>
            </a:r>
            <a:r>
              <a:rPr lang="vi-VN" sz="2000" dirty="0" smtClean="0">
                <a:latin typeface="Arial" pitchFamily="34" charset="0"/>
                <a:cs typeface="Arial" pitchFamily="34" charset="0"/>
              </a:rPr>
              <a:t>(care se vor libere), sunt fenomenele sociale prea "neregulate" pentru a fi descrise prin legi şi teorii? </a:t>
            </a:r>
            <a:endParaRPr lang="ro-RO" sz="2000" dirty="0" smtClean="0">
              <a:latin typeface="Arial" pitchFamily="34" charset="0"/>
              <a:cs typeface="Arial" pitchFamily="34" charset="0"/>
            </a:endParaRPr>
          </a:p>
          <a:p>
            <a:pPr marL="404813" lvl="2" indent="355600" algn="just">
              <a:buFont typeface="Wingdings" pitchFamily="2" charset="2"/>
              <a:buChar char="Ø"/>
              <a:defRPr/>
            </a:pPr>
            <a:r>
              <a:rPr lang="vi-VN" sz="1600" dirty="0" smtClean="0">
                <a:latin typeface="Arial" pitchFamily="34" charset="0"/>
                <a:cs typeface="Arial" pitchFamily="34" charset="0"/>
              </a:rPr>
              <a:t>Dat fiind </a:t>
            </a:r>
            <a:r>
              <a:rPr lang="vi-VN" sz="1600" b="1" dirty="0" smtClean="0">
                <a:latin typeface="Arial" pitchFamily="34" charset="0"/>
                <a:cs typeface="Arial" pitchFamily="34" charset="0"/>
              </a:rPr>
              <a:t>liberul arbitru </a:t>
            </a:r>
            <a:r>
              <a:rPr lang="vi-VN" sz="1600" dirty="0" smtClean="0">
                <a:latin typeface="Arial" pitchFamily="34" charset="0"/>
                <a:cs typeface="Arial" pitchFamily="34" charset="0"/>
              </a:rPr>
              <a:t>al omului, comportamentul uman pare intrisec impredictibil şi nu face obiectul nici unei legi</a:t>
            </a:r>
            <a:endParaRPr lang="ro-RO" sz="1600" dirty="0" smtClean="0">
              <a:latin typeface="Arial" pitchFamily="34" charset="0"/>
              <a:cs typeface="Arial" pitchFamily="34" charset="0"/>
            </a:endParaRPr>
          </a:p>
          <a:p>
            <a:pPr marL="404813" lvl="2" indent="355600" algn="just">
              <a:buFont typeface="Wingdings" pitchFamily="2" charset="2"/>
              <a:buChar char="Ø"/>
              <a:defRPr/>
            </a:pPr>
            <a:endParaRPr lang="en-US" sz="2000" dirty="0" smtClean="0">
              <a:latin typeface="Arial" pitchFamily="34" charset="0"/>
              <a:cs typeface="Arial" pitchFamily="34" charset="0"/>
            </a:endParaRPr>
          </a:p>
          <a:p>
            <a:pPr marL="4763" lvl="2" indent="355600" algn="just">
              <a:buFontTx/>
              <a:buNone/>
              <a:defRPr/>
            </a:pPr>
            <a:r>
              <a:rPr lang="en-US" sz="2000" u="sng" dirty="0" smtClean="0">
                <a:latin typeface="Arial" pitchFamily="34" charset="0"/>
                <a:cs typeface="Arial" pitchFamily="34" charset="0"/>
              </a:rPr>
              <a:t>D</a:t>
            </a:r>
            <a:r>
              <a:rPr lang="vi-VN" sz="2000" b="1" u="sng" dirty="0" smtClean="0">
                <a:latin typeface="Arial" pitchFamily="34" charset="0"/>
                <a:cs typeface="Arial" pitchFamily="34" charset="0"/>
              </a:rPr>
              <a:t>e fapt,</a:t>
            </a:r>
            <a:r>
              <a:rPr lang="ro-RO" sz="2000" b="1" u="sng" dirty="0" smtClean="0">
                <a:latin typeface="Arial" pitchFamily="34" charset="0"/>
                <a:cs typeface="Arial" pitchFamily="34" charset="0"/>
              </a:rPr>
              <a:t> există</a:t>
            </a:r>
            <a:r>
              <a:rPr lang="vi-VN" sz="2000" b="1" u="sng" dirty="0" smtClean="0">
                <a:latin typeface="Arial" pitchFamily="34" charset="0"/>
                <a:cs typeface="Arial" pitchFamily="34" charset="0"/>
              </a:rPr>
              <a:t> multe regularităţi în acţiunea umană, iar dată fiind enorma complexitate cauzală care caracterizează unele sisteme naturale, ştiinţele naturii trebuie, de asemenea, să facă faţă şi ele multor neregularităţi</a:t>
            </a:r>
          </a:p>
          <a:p>
            <a:pPr marL="4763" lvl="2" indent="355600" algn="just">
              <a:buFont typeface="Wingdings" pitchFamily="2" charset="2"/>
              <a:buChar char="ü"/>
              <a:defRPr/>
            </a:pPr>
            <a:endParaRPr lang="ro-RO" sz="2000" b="1" dirty="0">
              <a:latin typeface="Arial" pitchFamily="34" charset="0"/>
              <a:cs typeface="Arial" pitchFamily="34" charset="0"/>
            </a:endParaRPr>
          </a:p>
        </p:txBody>
      </p:sp>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6324600"/>
          </a:xfrm>
        </p:spPr>
        <p:txBody>
          <a:bodyPr>
            <a:normAutofit fontScale="92500" lnSpcReduction="10000"/>
          </a:bodyPr>
          <a:lstStyle/>
          <a:p>
            <a:pPr algn="ctr">
              <a:buFontTx/>
              <a:buNone/>
              <a:defRPr/>
            </a:pPr>
            <a:endParaRPr lang="ro-RO" sz="2400" b="1" u="sng" dirty="0" smtClean="0">
              <a:latin typeface="Arial" pitchFamily="34" charset="0"/>
              <a:cs typeface="Arial" pitchFamily="34" charset="0"/>
            </a:endParaRPr>
          </a:p>
          <a:p>
            <a:pPr algn="ctr">
              <a:buFontTx/>
              <a:buNone/>
              <a:defRPr/>
            </a:pPr>
            <a:endParaRPr lang="ro-RO" sz="2400" b="1" u="sng" dirty="0" smtClean="0">
              <a:latin typeface="Arial" pitchFamily="34" charset="0"/>
              <a:cs typeface="Arial" pitchFamily="34" charset="0"/>
            </a:endParaRPr>
          </a:p>
          <a:p>
            <a:pPr algn="ctr">
              <a:buFontTx/>
              <a:buNone/>
              <a:defRPr/>
            </a:pPr>
            <a:endParaRPr lang="ro-RO" sz="2400" b="1" u="sng" dirty="0" smtClean="0">
              <a:latin typeface="Arial" pitchFamily="34" charset="0"/>
              <a:cs typeface="Arial" pitchFamily="34" charset="0"/>
            </a:endParaRPr>
          </a:p>
          <a:p>
            <a:pPr algn="ctr">
              <a:buFontTx/>
              <a:buNone/>
              <a:defRPr/>
            </a:pPr>
            <a:r>
              <a:rPr lang="vi-VN" sz="2400" b="1" u="sng" dirty="0" smtClean="0">
                <a:latin typeface="Arial" pitchFamily="34" charset="0"/>
                <a:cs typeface="Arial" pitchFamily="34" charset="0"/>
              </a:rPr>
              <a:t>Abstractizarea, idealizarea şi clauza </a:t>
            </a:r>
            <a:r>
              <a:rPr lang="vi-VN" sz="2400" b="1" i="1" u="sng" dirty="0" smtClean="0">
                <a:latin typeface="Arial" pitchFamily="34" charset="0"/>
                <a:cs typeface="Arial" pitchFamily="34" charset="0"/>
              </a:rPr>
              <a:t>caeteris paribus </a:t>
            </a:r>
            <a:r>
              <a:rPr lang="vi-VN" sz="2400" b="1" u="sng" dirty="0" smtClean="0">
                <a:latin typeface="Arial" pitchFamily="34" charset="0"/>
                <a:cs typeface="Arial" pitchFamily="34" charset="0"/>
              </a:rPr>
              <a:t>în ştiinţa economică</a:t>
            </a:r>
            <a:endParaRPr lang="ro-RO" sz="2400" b="1" u="sng" dirty="0" smtClean="0">
              <a:latin typeface="Arial" pitchFamily="34" charset="0"/>
              <a:cs typeface="Arial" pitchFamily="34" charset="0"/>
            </a:endParaRPr>
          </a:p>
          <a:p>
            <a:pPr algn="ctr">
              <a:buFontTx/>
              <a:buNone/>
              <a:defRPr/>
            </a:pPr>
            <a:endParaRPr lang="vi-VN" sz="2400" b="1" dirty="0" smtClean="0">
              <a:latin typeface="Arial" pitchFamily="34" charset="0"/>
              <a:cs typeface="Arial" pitchFamily="34" charset="0"/>
            </a:endParaRPr>
          </a:p>
          <a:p>
            <a:pPr marL="0" indent="273050" algn="just">
              <a:defRPr/>
            </a:pPr>
            <a:r>
              <a:rPr lang="ro-RO" sz="2400" dirty="0" smtClean="0">
                <a:latin typeface="Arial" pitchFamily="34" charset="0"/>
                <a:cs typeface="Arial" pitchFamily="34" charset="0"/>
              </a:rPr>
              <a:t>Ştiinţa economică ridică, de asemenea, unele probleme cu privire la legitimitatea unei puternice </a:t>
            </a:r>
            <a:r>
              <a:rPr lang="ro-RO" sz="2400" b="1" dirty="0" smtClean="0">
                <a:latin typeface="Arial" pitchFamily="34" charset="0"/>
                <a:cs typeface="Arial" pitchFamily="34" charset="0"/>
              </a:rPr>
              <a:t>abstractizări</a:t>
            </a:r>
            <a:r>
              <a:rPr lang="ro-RO" sz="2400" dirty="0" smtClean="0">
                <a:latin typeface="Arial" pitchFamily="34" charset="0"/>
                <a:cs typeface="Arial" pitchFamily="34" charset="0"/>
              </a:rPr>
              <a:t> şi</a:t>
            </a:r>
            <a:r>
              <a:rPr lang="ro-RO" sz="2400" b="1" dirty="0" smtClean="0">
                <a:latin typeface="Arial" pitchFamily="34" charset="0"/>
                <a:cs typeface="Arial" pitchFamily="34" charset="0"/>
              </a:rPr>
              <a:t> idealizări</a:t>
            </a:r>
          </a:p>
          <a:p>
            <a:pPr marL="400050" lvl="1" indent="273050" algn="just">
              <a:buFont typeface="Wingdings" pitchFamily="2" charset="2"/>
              <a:buChar char="Ø"/>
              <a:defRPr/>
            </a:pPr>
            <a:r>
              <a:rPr lang="ro-RO" sz="2000" dirty="0" smtClean="0">
                <a:latin typeface="Arial" pitchFamily="34" charset="0"/>
                <a:cs typeface="Arial" pitchFamily="34" charset="0"/>
              </a:rPr>
              <a:t>Modelele economice standard stipulează adesea că toată lumea este perfect raţională şi perfect informată, ori că mărfurile sunt perfect divizibile</a:t>
            </a:r>
          </a:p>
          <a:p>
            <a:pPr marL="400050" lvl="1" indent="273050" algn="just">
              <a:buFont typeface="Wingdings" pitchFamily="2" charset="2"/>
              <a:buChar char="Ø"/>
              <a:defRPr/>
            </a:pPr>
            <a:r>
              <a:rPr lang="ro-RO" sz="2000" dirty="0" smtClean="0">
                <a:latin typeface="Arial" pitchFamily="34" charset="0"/>
                <a:cs typeface="Arial" pitchFamily="34" charset="0"/>
              </a:rPr>
              <a:t>Asemenea afirmaţii sunt exagerate şi în mod evident false </a:t>
            </a:r>
          </a:p>
          <a:p>
            <a:pPr marL="400050" lvl="1" indent="273050" algn="just">
              <a:buFont typeface="Wingdings" pitchFamily="2" charset="2"/>
              <a:buChar char="Ø"/>
              <a:defRPr/>
            </a:pPr>
            <a:endParaRPr lang="ro-RO" sz="2000" dirty="0" smtClean="0">
              <a:latin typeface="Arial" pitchFamily="34" charset="0"/>
              <a:cs typeface="Arial" pitchFamily="34" charset="0"/>
            </a:endParaRPr>
          </a:p>
          <a:p>
            <a:pPr marL="0" indent="273050" algn="just">
              <a:defRPr/>
            </a:pPr>
            <a:r>
              <a:rPr lang="ro-RO" sz="2400" dirty="0" smtClean="0">
                <a:latin typeface="Arial" pitchFamily="34" charset="0"/>
                <a:cs typeface="Arial" pitchFamily="34" charset="0"/>
              </a:rPr>
              <a:t>Unele şcoli de gândire nu folosesc idealizări atât de drastice, însă nu există nici un mod de a face ştiinţă economică fără a admite unele simplificări eroice şi a face abstracţie de anumite complicaţii</a:t>
            </a:r>
          </a:p>
          <a:p>
            <a:pPr marL="0" indent="273050" algn="just">
              <a:defRPr/>
            </a:pPr>
            <a:endParaRPr lang="ro-RO" sz="2400" dirty="0" smtClean="0">
              <a:latin typeface="Arial" pitchFamily="34" charset="0"/>
              <a:cs typeface="Arial" pitchFamily="34" charset="0"/>
            </a:endParaRPr>
          </a:p>
          <a:p>
            <a:pPr marL="0" indent="273050" algn="ctr">
              <a:buFontTx/>
              <a:buNone/>
              <a:defRPr/>
            </a:pPr>
            <a:r>
              <a:rPr lang="ro-RO" sz="2400" b="1" u="sng" dirty="0" smtClean="0">
                <a:latin typeface="Arial" pitchFamily="34" charset="0"/>
                <a:cs typeface="Arial" pitchFamily="34" charset="0"/>
              </a:rPr>
              <a:t>Cât de multă simplificare, idealizare, abstractizare sau "izolare"  sunt legitime?</a:t>
            </a:r>
          </a:p>
          <a:p>
            <a:endParaRPr lang="ro-RO" dirty="0"/>
          </a:p>
        </p:txBody>
      </p:sp>
      <p:pic>
        <p:nvPicPr>
          <p:cNvPr id="4" name="Picture 2"/>
          <p:cNvPicPr>
            <a:picLocks noGrp="1" noChangeAspect="1" noChangeArrowheads="1"/>
          </p:cNvPicPr>
          <p:nvPr>
            <p:ph idx="4294967295"/>
          </p:nvPr>
        </p:nvPicPr>
        <p:blipFill>
          <a:blip r:embed="rId3"/>
          <a:srcRect/>
          <a:stretch>
            <a:fillRect/>
          </a:stretch>
        </p:blipFill>
        <p:spPr bwMode="auto">
          <a:xfrm>
            <a:off x="838200" y="304800"/>
            <a:ext cx="7620000" cy="914401"/>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4294967295"/>
          </p:nvPr>
        </p:nvPicPr>
        <p:blipFill>
          <a:blip r:embed="rId3"/>
          <a:srcRect/>
          <a:stretch>
            <a:fillRect/>
          </a:stretch>
        </p:blipFill>
        <p:spPr bwMode="auto">
          <a:xfrm>
            <a:off x="914400" y="304800"/>
            <a:ext cx="8229600" cy="855663"/>
          </a:xfrm>
          <a:prstGeom prst="rect">
            <a:avLst/>
          </a:prstGeom>
          <a:noFill/>
          <a:ln w="9525">
            <a:noFill/>
            <a:miter lim="800000"/>
            <a:headEnd/>
            <a:tailEnd/>
          </a:ln>
          <a:effectLst/>
        </p:spPr>
      </p:pic>
      <p:sp>
        <p:nvSpPr>
          <p:cNvPr id="5" name="Rectangle 4"/>
          <p:cNvSpPr/>
          <p:nvPr/>
        </p:nvSpPr>
        <p:spPr>
          <a:xfrm>
            <a:off x="228600" y="1143000"/>
            <a:ext cx="8686800" cy="5170646"/>
          </a:xfrm>
          <a:prstGeom prst="rect">
            <a:avLst/>
          </a:prstGeom>
        </p:spPr>
        <p:txBody>
          <a:bodyPr wrap="square">
            <a:spAutoFit/>
          </a:bodyPr>
          <a:lstStyle/>
          <a:p>
            <a:pPr indent="273050" algn="just">
              <a:buFont typeface="Arial" pitchFamily="34" charset="0"/>
              <a:buChar char="•"/>
            </a:pPr>
            <a:r>
              <a:rPr lang="ro-RO" sz="2400" dirty="0" smtClean="0">
                <a:latin typeface="Arial" charset="0"/>
                <a:cs typeface="Arial" charset="0"/>
              </a:rPr>
              <a:t>Deoarece economiştii încearcă să studieze fenomenele economice văzute ca </a:t>
            </a:r>
            <a:r>
              <a:rPr lang="ro-RO" sz="2400" b="1" dirty="0" smtClean="0">
                <a:latin typeface="Arial" charset="0"/>
                <a:cs typeface="Arial" charset="0"/>
              </a:rPr>
              <a:t>domeniu</a:t>
            </a:r>
            <a:r>
              <a:rPr lang="ro-RO" sz="2400" dirty="0" smtClean="0">
                <a:latin typeface="Arial" charset="0"/>
                <a:cs typeface="Arial" charset="0"/>
              </a:rPr>
              <a:t> separat, influenţate doar de un mic număr de factori cauzali, aserţiunile ştiinţei economice sunt adevărate doar </a:t>
            </a:r>
            <a:r>
              <a:rPr lang="ro-RO" sz="2400" i="1" dirty="0" smtClean="0">
                <a:latin typeface="Arial" charset="0"/>
                <a:cs typeface="Arial" charset="0"/>
              </a:rPr>
              <a:t>caeteris paribus</a:t>
            </a:r>
            <a:r>
              <a:rPr lang="ro-RO" sz="2400" dirty="0" smtClean="0">
                <a:latin typeface="Arial" charset="0"/>
                <a:cs typeface="Arial" charset="0"/>
              </a:rPr>
              <a:t> – </a:t>
            </a:r>
            <a:r>
              <a:rPr lang="ro-RO" sz="2400" i="1" dirty="0" smtClean="0">
                <a:latin typeface="Arial" charset="0"/>
                <a:cs typeface="Arial" charset="0"/>
              </a:rPr>
              <a:t>adică sunt adevărate doar dacă nu interferează cu anumite cauze perturbatoare</a:t>
            </a:r>
          </a:p>
          <a:p>
            <a:pPr indent="273050" algn="just"/>
            <a:endParaRPr lang="ro-RO" sz="2400" dirty="0" smtClean="0">
              <a:latin typeface="Arial" charset="0"/>
              <a:cs typeface="Arial" charset="0"/>
            </a:endParaRPr>
          </a:p>
          <a:p>
            <a:pPr indent="273050" algn="ctr"/>
            <a:r>
              <a:rPr lang="ro-RO" sz="2400" b="1" u="sng" dirty="0" smtClean="0">
                <a:latin typeface="Arial" charset="0"/>
                <a:cs typeface="Arial" charset="0"/>
              </a:rPr>
              <a:t>Ce este clauza </a:t>
            </a:r>
            <a:r>
              <a:rPr lang="ro-RO" sz="2400" b="1" i="1" u="sng" dirty="0" smtClean="0">
                <a:latin typeface="Arial" charset="0"/>
                <a:cs typeface="Arial" charset="0"/>
              </a:rPr>
              <a:t>caeteris paribus</a:t>
            </a:r>
            <a:r>
              <a:rPr lang="ro-RO" sz="2400" b="1" u="sng" dirty="0" smtClean="0">
                <a:latin typeface="Arial" charset="0"/>
                <a:cs typeface="Arial" charset="0"/>
              </a:rPr>
              <a:t> şi când se justifică ea în ştiinţă?</a:t>
            </a:r>
            <a:endParaRPr lang="ro-RO" b="1" u="sng" dirty="0" smtClean="0">
              <a:latin typeface="Arial" charset="0"/>
              <a:cs typeface="Arial" charset="0"/>
            </a:endParaRPr>
          </a:p>
          <a:p>
            <a:pPr indent="273050" algn="just"/>
            <a:endParaRPr lang="ro-RO" dirty="0" smtClean="0">
              <a:latin typeface="Arial" charset="0"/>
              <a:cs typeface="Arial" charset="0"/>
            </a:endParaRPr>
          </a:p>
          <a:p>
            <a:pPr indent="273050" algn="just">
              <a:buFont typeface="Arial" pitchFamily="34" charset="0"/>
              <a:buChar char="•"/>
            </a:pPr>
            <a:r>
              <a:rPr lang="ro-RO" sz="2400" dirty="0" smtClean="0">
                <a:latin typeface="Arial" charset="0"/>
                <a:cs typeface="Arial" charset="0"/>
              </a:rPr>
              <a:t>Problemele clauzei </a:t>
            </a:r>
            <a:r>
              <a:rPr lang="ro-RO" sz="2400" i="1" dirty="0" smtClean="0">
                <a:latin typeface="Arial" charset="0"/>
                <a:cs typeface="Arial" charset="0"/>
              </a:rPr>
              <a:t>caeteris paribus</a:t>
            </a:r>
            <a:r>
              <a:rPr lang="ro-RO" sz="2400" dirty="0" smtClean="0">
                <a:latin typeface="Arial" charset="0"/>
                <a:cs typeface="Arial" charset="0"/>
              </a:rPr>
              <a:t> sunt strâns legate de problemele </a:t>
            </a:r>
            <a:r>
              <a:rPr lang="ro-RO" sz="2400" b="1" dirty="0" smtClean="0">
                <a:latin typeface="Arial" charset="0"/>
                <a:cs typeface="Arial" charset="0"/>
              </a:rPr>
              <a:t>simplificării</a:t>
            </a:r>
            <a:r>
              <a:rPr lang="ro-RO" sz="2400" dirty="0" smtClean="0">
                <a:latin typeface="Arial" charset="0"/>
                <a:cs typeface="Arial" charset="0"/>
              </a:rPr>
              <a:t> şi </a:t>
            </a:r>
            <a:r>
              <a:rPr lang="ro-RO" sz="2400" b="1" dirty="0" smtClean="0">
                <a:latin typeface="Arial" charset="0"/>
                <a:cs typeface="Arial" charset="0"/>
              </a:rPr>
              <a:t>idealizării </a:t>
            </a:r>
            <a:r>
              <a:rPr lang="ro-RO" sz="2400" dirty="0" smtClean="0">
                <a:latin typeface="Arial" charset="0"/>
                <a:cs typeface="Arial" charset="0"/>
              </a:rPr>
              <a:t>(</a:t>
            </a:r>
            <a:r>
              <a:rPr lang="ro-RO" sz="2400" b="1" dirty="0" smtClean="0">
                <a:latin typeface="Arial" charset="0"/>
                <a:cs typeface="Arial" charset="0"/>
              </a:rPr>
              <a:t>abstractizării</a:t>
            </a:r>
            <a:r>
              <a:rPr lang="ro-RO" sz="2400" dirty="0" smtClean="0">
                <a:latin typeface="Arial" charset="0"/>
                <a:cs typeface="Arial" charset="0"/>
              </a:rPr>
              <a:t>), deoarece o modalitate de simplificare este de a presupune că diferitele cauze perturbatoare sau interferențe sunt inactive şi a explora doar consecinţele unui mic număr de factori cauzali</a:t>
            </a:r>
          </a:p>
        </p:txBody>
      </p:sp>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dirty="0"/>
          </a:p>
        </p:txBody>
      </p:sp>
      <p:sp>
        <p:nvSpPr>
          <p:cNvPr id="3" name="Content Placeholder 2"/>
          <p:cNvSpPr>
            <a:spLocks noGrp="1"/>
          </p:cNvSpPr>
          <p:nvPr>
            <p:ph idx="1"/>
          </p:nvPr>
        </p:nvSpPr>
        <p:spPr>
          <a:xfrm>
            <a:off x="228600" y="1219200"/>
            <a:ext cx="8686800" cy="5486400"/>
          </a:xfrm>
        </p:spPr>
        <p:txBody>
          <a:bodyPr>
            <a:normAutofit fontScale="92500" lnSpcReduction="20000"/>
          </a:bodyPr>
          <a:lstStyle/>
          <a:p>
            <a:pPr algn="ctr">
              <a:buFontTx/>
              <a:buNone/>
              <a:defRPr/>
            </a:pPr>
            <a:r>
              <a:rPr lang="vi-VN" sz="2600" b="1" u="sng" dirty="0" smtClean="0">
                <a:latin typeface="Arial" pitchFamily="34" charset="0"/>
                <a:cs typeface="Arial" pitchFamily="34" charset="0"/>
              </a:rPr>
              <a:t>Cauzalitatea în ştiinţa economică şi în econometrie</a:t>
            </a:r>
            <a:endParaRPr lang="ro-RO" sz="2600" b="1" u="sng" dirty="0" smtClean="0">
              <a:latin typeface="Arial" pitchFamily="34" charset="0"/>
              <a:cs typeface="Arial" pitchFamily="34" charset="0"/>
            </a:endParaRPr>
          </a:p>
          <a:p>
            <a:pPr algn="ctr">
              <a:buFontTx/>
              <a:buNone/>
              <a:defRPr/>
            </a:pPr>
            <a:endParaRPr lang="vi-VN" sz="2400" b="1" dirty="0" smtClean="0">
              <a:latin typeface="Arial" pitchFamily="34" charset="0"/>
              <a:cs typeface="Arial" pitchFamily="34" charset="0"/>
            </a:endParaRPr>
          </a:p>
          <a:p>
            <a:pPr algn="just">
              <a:defRPr/>
            </a:pPr>
            <a:r>
              <a:rPr lang="vi-VN" sz="2400" dirty="0" smtClean="0">
                <a:latin typeface="Arial" pitchFamily="34" charset="0"/>
                <a:cs typeface="Arial" pitchFamily="34" charset="0"/>
              </a:rPr>
              <a:t>Multe generalizări importante din ştiinţa economică sunt </a:t>
            </a:r>
            <a:r>
              <a:rPr lang="vi-VN" sz="2400" b="1" dirty="0" smtClean="0">
                <a:latin typeface="Arial" pitchFamily="34" charset="0"/>
                <a:cs typeface="Arial" pitchFamily="34" charset="0"/>
              </a:rPr>
              <a:t>relaţii de cauzalitate</a:t>
            </a:r>
            <a:endParaRPr lang="ro-RO" sz="2400" b="1" dirty="0" smtClean="0">
              <a:latin typeface="Arial" pitchFamily="34" charset="0"/>
              <a:cs typeface="Arial" pitchFamily="34" charset="0"/>
            </a:endParaRPr>
          </a:p>
          <a:p>
            <a:pPr marL="446088" lvl="1" indent="266700" algn="just">
              <a:buFont typeface="Wingdings" pitchFamily="2" charset="2"/>
              <a:buChar char="Ø"/>
              <a:defRPr/>
            </a:pPr>
            <a:r>
              <a:rPr lang="vi-VN" sz="2200" dirty="0" smtClean="0">
                <a:latin typeface="Arial" pitchFamily="34" charset="0"/>
                <a:cs typeface="Arial" pitchFamily="34" charset="0"/>
              </a:rPr>
              <a:t>De exemplu, legea  cererii afirmă că o creştere a preţurilor va reduce (în condiţii </a:t>
            </a:r>
            <a:r>
              <a:rPr lang="vi-VN" sz="2200" i="1" dirty="0" smtClean="0">
                <a:latin typeface="Arial" pitchFamily="34" charset="0"/>
                <a:cs typeface="Arial" pitchFamily="34" charset="0"/>
              </a:rPr>
              <a:t>ceteris paribus</a:t>
            </a:r>
            <a:r>
              <a:rPr lang="vi-VN" sz="2200" dirty="0" smtClean="0">
                <a:latin typeface="Arial" pitchFamily="34" charset="0"/>
                <a:cs typeface="Arial" pitchFamily="34" charset="0"/>
              </a:rPr>
              <a:t>) cantitatea de bunuri cerută</a:t>
            </a:r>
            <a:endParaRPr lang="ro-RO" sz="2200" dirty="0" smtClean="0">
              <a:latin typeface="Arial" pitchFamily="34" charset="0"/>
              <a:cs typeface="Arial" pitchFamily="34" charset="0"/>
            </a:endParaRPr>
          </a:p>
          <a:p>
            <a:pPr marL="846138" lvl="2" indent="266700" algn="just">
              <a:buFont typeface="Wingdings" pitchFamily="2" charset="2"/>
              <a:buChar char="ü"/>
              <a:defRPr/>
            </a:pPr>
            <a:r>
              <a:rPr lang="vi-VN" sz="1900" dirty="0" smtClean="0">
                <a:latin typeface="Arial" pitchFamily="34" charset="0"/>
                <a:cs typeface="Arial" pitchFamily="34" charset="0"/>
              </a:rPr>
              <a:t>Nu se lim</a:t>
            </a:r>
            <a:r>
              <a:rPr lang="en-US" sz="1900" dirty="0" err="1" smtClean="0">
                <a:latin typeface="Arial" pitchFamily="34" charset="0"/>
                <a:cs typeface="Arial" pitchFamily="34" charset="0"/>
              </a:rPr>
              <a:t>i</a:t>
            </a:r>
            <a:r>
              <a:rPr lang="vi-VN" sz="1900" dirty="0" smtClean="0">
                <a:latin typeface="Arial" pitchFamily="34" charset="0"/>
                <a:cs typeface="Arial" pitchFamily="34" charset="0"/>
              </a:rPr>
              <a:t>tează, deci, să afirme existenţa unei relaţii inverse între</a:t>
            </a:r>
            <a:r>
              <a:rPr lang="vi-VN" sz="1900" b="1" dirty="0" smtClean="0">
                <a:latin typeface="Arial" pitchFamily="34" charset="0"/>
                <a:cs typeface="Arial" pitchFamily="34" charset="0"/>
              </a:rPr>
              <a:t> preţuri </a:t>
            </a:r>
            <a:r>
              <a:rPr lang="vi-VN" sz="1900" dirty="0" smtClean="0">
                <a:latin typeface="Arial" pitchFamily="34" charset="0"/>
                <a:cs typeface="Arial" pitchFamily="34" charset="0"/>
              </a:rPr>
              <a:t>şi </a:t>
            </a:r>
            <a:r>
              <a:rPr lang="vi-VN" sz="1900" b="1" dirty="0" smtClean="0">
                <a:latin typeface="Arial" pitchFamily="34" charset="0"/>
                <a:cs typeface="Arial" pitchFamily="34" charset="0"/>
              </a:rPr>
              <a:t>cerere</a:t>
            </a:r>
            <a:r>
              <a:rPr lang="en-US" sz="1900" dirty="0" smtClean="0">
                <a:latin typeface="Arial" pitchFamily="34" charset="0"/>
                <a:cs typeface="Arial" pitchFamily="34" charset="0"/>
              </a:rPr>
              <a:t>;</a:t>
            </a:r>
            <a:r>
              <a:rPr lang="vi-VN" sz="1900" dirty="0" smtClean="0">
                <a:latin typeface="Arial" pitchFamily="34" charset="0"/>
                <a:cs typeface="Arial" pitchFamily="34" charset="0"/>
              </a:rPr>
              <a:t> </a:t>
            </a:r>
            <a:r>
              <a:rPr lang="en-US" sz="1900" dirty="0" smtClean="0">
                <a:latin typeface="Arial" pitchFamily="34" charset="0"/>
                <a:cs typeface="Arial" pitchFamily="34" charset="0"/>
              </a:rPr>
              <a:t>c</a:t>
            </a:r>
            <a:r>
              <a:rPr lang="vi-VN" sz="1900" dirty="0" smtClean="0">
                <a:latin typeface="Arial" pitchFamily="34" charset="0"/>
                <a:cs typeface="Arial" pitchFamily="34" charset="0"/>
              </a:rPr>
              <a:t>ând cererea creşte din alte motive, cum ar fi schimbare gusturilor, preţurile cre</a:t>
            </a:r>
            <a:r>
              <a:rPr lang="vi-VN" sz="1600" dirty="0" smtClean="0">
                <a:latin typeface="Arial" pitchFamily="34" charset="0"/>
                <a:cs typeface="Arial" pitchFamily="34" charset="0"/>
              </a:rPr>
              <a:t>sc</a:t>
            </a:r>
            <a:endParaRPr lang="ro-RO" sz="1600" dirty="0" smtClean="0">
              <a:latin typeface="Arial" pitchFamily="34" charset="0"/>
              <a:cs typeface="Arial" pitchFamily="34" charset="0"/>
            </a:endParaRPr>
          </a:p>
          <a:p>
            <a:pPr marL="446088" lvl="1" indent="266700" algn="just">
              <a:buFont typeface="Wingdings" pitchFamily="2" charset="2"/>
              <a:buChar char="Ø"/>
              <a:defRPr/>
            </a:pPr>
            <a:endParaRPr lang="ro-RO" sz="2000" dirty="0" smtClean="0">
              <a:latin typeface="Arial" pitchFamily="34" charset="0"/>
              <a:cs typeface="Arial" pitchFamily="34" charset="0"/>
            </a:endParaRPr>
          </a:p>
          <a:p>
            <a:pPr marL="46038" indent="266700" algn="just">
              <a:defRPr/>
            </a:pPr>
            <a:r>
              <a:rPr lang="vi-VN" sz="2400" dirty="0" smtClean="0">
                <a:latin typeface="Arial" pitchFamily="34" charset="0"/>
                <a:cs typeface="Arial" pitchFamily="34" charset="0"/>
              </a:rPr>
              <a:t>Econometricienii </a:t>
            </a:r>
            <a:r>
              <a:rPr lang="ro-RO" sz="2400" dirty="0" smtClean="0">
                <a:latin typeface="Arial" pitchFamily="34" charset="0"/>
                <a:cs typeface="Arial" pitchFamily="34" charset="0"/>
              </a:rPr>
              <a:t>sunt</a:t>
            </a:r>
            <a:r>
              <a:rPr lang="vi-VN" sz="2400" dirty="0" smtClean="0">
                <a:latin typeface="Arial" pitchFamily="34" charset="0"/>
                <a:cs typeface="Arial" pitchFamily="34" charset="0"/>
              </a:rPr>
              <a:t>, de asemenea, foarte preocupaţi de determinarea unor </a:t>
            </a:r>
            <a:r>
              <a:rPr lang="vi-VN" sz="2400" b="1" dirty="0" smtClean="0">
                <a:latin typeface="Arial" pitchFamily="34" charset="0"/>
                <a:cs typeface="Arial" pitchFamily="34" charset="0"/>
              </a:rPr>
              <a:t>relaţii cauzale </a:t>
            </a:r>
            <a:r>
              <a:rPr lang="vi-VN" sz="2400" dirty="0" smtClean="0">
                <a:latin typeface="Arial" pitchFamily="34" charset="0"/>
                <a:cs typeface="Arial" pitchFamily="34" charset="0"/>
              </a:rPr>
              <a:t>pe baza observaţiilor statistice</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precum</a:t>
            </a:r>
            <a:r>
              <a:rPr lang="vi-VN" sz="2400" dirty="0" smtClean="0">
                <a:latin typeface="Arial" pitchFamily="34" charset="0"/>
                <a:cs typeface="Arial" pitchFamily="34" charset="0"/>
              </a:rPr>
              <a:t> şi de </a:t>
            </a:r>
            <a:r>
              <a:rPr lang="vi-VN" sz="2400" b="1" dirty="0" smtClean="0">
                <a:latin typeface="Arial" pitchFamily="34" charset="0"/>
                <a:cs typeface="Arial" pitchFamily="34" charset="0"/>
              </a:rPr>
              <a:t>relevanţa relaţiilor cauzale </a:t>
            </a:r>
            <a:r>
              <a:rPr lang="en-US" sz="2400" dirty="0" err="1" smtClean="0">
                <a:latin typeface="Arial" pitchFamily="34" charset="0"/>
                <a:cs typeface="Arial" pitchFamily="34" charset="0"/>
              </a:rPr>
              <a:t>pentru</a:t>
            </a:r>
            <a:r>
              <a:rPr lang="en-US" sz="2400" b="1" dirty="0" smtClean="0">
                <a:latin typeface="Arial" pitchFamily="34" charset="0"/>
                <a:cs typeface="Arial" pitchFamily="34" charset="0"/>
              </a:rPr>
              <a:t> </a:t>
            </a:r>
            <a:r>
              <a:rPr lang="vi-VN" sz="2400" dirty="0" smtClean="0">
                <a:latin typeface="Arial" pitchFamily="34" charset="0"/>
                <a:cs typeface="Arial" pitchFamily="34" charset="0"/>
              </a:rPr>
              <a:t>posibilitatea estimării coerente a valorii parametrilor</a:t>
            </a:r>
            <a:endParaRPr lang="ro-RO" sz="2400" dirty="0" smtClean="0">
              <a:latin typeface="Arial" pitchFamily="34" charset="0"/>
              <a:cs typeface="Arial" pitchFamily="34" charset="0"/>
            </a:endParaRPr>
          </a:p>
          <a:p>
            <a:pPr marL="46038" indent="266700" algn="just">
              <a:defRPr/>
            </a:pPr>
            <a:endParaRPr lang="ro-RO" sz="2400" dirty="0" smtClean="0">
              <a:latin typeface="Arial" pitchFamily="34" charset="0"/>
              <a:cs typeface="Arial" pitchFamily="34" charset="0"/>
            </a:endParaRPr>
          </a:p>
          <a:p>
            <a:pPr marL="46038" indent="266700" algn="ctr">
              <a:buNone/>
              <a:defRPr/>
            </a:pPr>
            <a:r>
              <a:rPr lang="vi-VN" sz="2400" u="sng" dirty="0" smtClean="0">
                <a:latin typeface="Arial" pitchFamily="34" charset="0"/>
                <a:cs typeface="Arial" pitchFamily="34" charset="0"/>
              </a:rPr>
              <a:t>Deorece preocuparea cu privire </a:t>
            </a:r>
            <a:r>
              <a:rPr lang="vi-VN" sz="2400" b="1" u="sng" dirty="0" smtClean="0">
                <a:latin typeface="Arial" pitchFamily="34" charset="0"/>
                <a:cs typeface="Arial" pitchFamily="34" charset="0"/>
              </a:rPr>
              <a:t>la consecinţele unor politici alternative</a:t>
            </a:r>
            <a:r>
              <a:rPr lang="vi-VN" sz="2400" u="sng" dirty="0" smtClean="0">
                <a:latin typeface="Arial" pitchFamily="34" charset="0"/>
                <a:cs typeface="Arial" pitchFamily="34" charset="0"/>
              </a:rPr>
              <a:t> este centrală în ştiinţa economică, cercetarea cauzală este inevitabilă</a:t>
            </a: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304800"/>
            <a:ext cx="8429625" cy="8763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lstStyle/>
          <a:p>
            <a:endParaRPr lang="ro-RO" dirty="0"/>
          </a:p>
        </p:txBody>
      </p:sp>
      <p:sp>
        <p:nvSpPr>
          <p:cNvPr id="3" name="Content Placeholder 2"/>
          <p:cNvSpPr>
            <a:spLocks noGrp="1"/>
          </p:cNvSpPr>
          <p:nvPr>
            <p:ph idx="1"/>
          </p:nvPr>
        </p:nvSpPr>
        <p:spPr>
          <a:xfrm>
            <a:off x="152400" y="1066800"/>
            <a:ext cx="8763000" cy="5791200"/>
          </a:xfrm>
        </p:spPr>
        <p:txBody>
          <a:bodyPr>
            <a:normAutofit fontScale="40000" lnSpcReduction="20000"/>
          </a:bodyPr>
          <a:lstStyle/>
          <a:p>
            <a:pPr marL="0" indent="273050" algn="just">
              <a:defRPr/>
            </a:pPr>
            <a:r>
              <a:rPr lang="ro-RO" sz="5000" dirty="0" smtClean="0">
                <a:latin typeface="Arial" pitchFamily="34" charset="0"/>
                <a:cs typeface="Arial" pitchFamily="34" charset="0"/>
              </a:rPr>
              <a:t>Înainte de 1930, economiştii foloseau un </a:t>
            </a:r>
            <a:r>
              <a:rPr lang="ro-RO" sz="5000" b="1" dirty="0" smtClean="0">
                <a:latin typeface="Arial" pitchFamily="34" charset="0"/>
                <a:cs typeface="Arial" pitchFamily="34" charset="0"/>
              </a:rPr>
              <a:t>limbaj cauzal</a:t>
            </a:r>
            <a:r>
              <a:rPr lang="ro-RO" sz="5000" dirty="0" smtClean="0">
                <a:latin typeface="Arial" pitchFamily="34" charset="0"/>
                <a:cs typeface="Arial" pitchFamily="34" charset="0"/>
              </a:rPr>
              <a:t> </a:t>
            </a:r>
            <a:r>
              <a:rPr lang="ro-RO" sz="5000" b="1" dirty="0" smtClean="0">
                <a:latin typeface="Arial" pitchFamily="34" charset="0"/>
                <a:cs typeface="Arial" pitchFamily="34" charset="0"/>
              </a:rPr>
              <a:t>explicit şi literal</a:t>
            </a:r>
            <a:r>
              <a:rPr lang="ro-RO" sz="5000" dirty="0" smtClean="0">
                <a:latin typeface="Arial" pitchFamily="34" charset="0"/>
                <a:cs typeface="Arial" pitchFamily="34" charset="0"/>
              </a:rPr>
              <a:t>, în pofida unor avertismente că ar putea exista un conflict între </a:t>
            </a:r>
            <a:r>
              <a:rPr lang="ro-RO" sz="5000" b="1" dirty="0" smtClean="0">
                <a:latin typeface="Arial" pitchFamily="34" charset="0"/>
                <a:cs typeface="Arial" pitchFamily="34" charset="0"/>
              </a:rPr>
              <a:t>analiza cauzală </a:t>
            </a:r>
            <a:r>
              <a:rPr lang="ro-RO" sz="5000" dirty="0" smtClean="0">
                <a:latin typeface="Arial" pitchFamily="34" charset="0"/>
                <a:cs typeface="Arial" pitchFamily="34" charset="0"/>
              </a:rPr>
              <a:t>a schimbărilor economice şi </a:t>
            </a:r>
            <a:r>
              <a:rPr lang="ro-RO" sz="5000" b="1" dirty="0" smtClean="0">
                <a:latin typeface="Arial" pitchFamily="34" charset="0"/>
                <a:cs typeface="Arial" pitchFamily="34" charset="0"/>
              </a:rPr>
              <a:t>tratamentul </a:t>
            </a:r>
            <a:r>
              <a:rPr lang="ro-RO" sz="5000" dirty="0" smtClean="0">
                <a:latin typeface="Arial" pitchFamily="34" charset="0"/>
                <a:cs typeface="Arial" pitchFamily="34" charset="0"/>
              </a:rPr>
              <a:t>"</a:t>
            </a:r>
            <a:r>
              <a:rPr lang="ro-RO" sz="5000" b="1" dirty="0" smtClean="0">
                <a:latin typeface="Arial" pitchFamily="34" charset="0"/>
                <a:cs typeface="Arial" pitchFamily="34" charset="0"/>
              </a:rPr>
              <a:t>static comparativ</a:t>
            </a:r>
            <a:r>
              <a:rPr lang="ro-RO" sz="5000" dirty="0" smtClean="0">
                <a:latin typeface="Arial" pitchFamily="34" charset="0"/>
                <a:cs typeface="Arial" pitchFamily="34" charset="0"/>
              </a:rPr>
              <a:t>" al stărilor de echilibru</a:t>
            </a:r>
          </a:p>
          <a:p>
            <a:pPr marL="0" indent="273050" algn="just">
              <a:defRPr/>
            </a:pPr>
            <a:endParaRPr lang="ro-RO" sz="5000" dirty="0" smtClean="0">
              <a:latin typeface="Arial" pitchFamily="34" charset="0"/>
              <a:cs typeface="Arial" pitchFamily="34" charset="0"/>
            </a:endParaRPr>
          </a:p>
          <a:p>
            <a:pPr marL="0" indent="273050" algn="just">
              <a:defRPr/>
            </a:pPr>
            <a:r>
              <a:rPr lang="ro-RO" sz="5000" dirty="0" smtClean="0">
                <a:latin typeface="Arial" pitchFamily="34" charset="0"/>
                <a:cs typeface="Arial" pitchFamily="34" charset="0"/>
              </a:rPr>
              <a:t>Unii economişti au fost, de asemenea, preocupaţi de faptul că gândirea în termeni de cauze nu este compatibilă cu recunoaşterea </a:t>
            </a:r>
            <a:r>
              <a:rPr lang="ro-RO" sz="5000" b="1" dirty="0" smtClean="0">
                <a:latin typeface="Arial" pitchFamily="34" charset="0"/>
                <a:cs typeface="Arial" pitchFamily="34" charset="0"/>
              </a:rPr>
              <a:t>multitudinii </a:t>
            </a:r>
            <a:r>
              <a:rPr lang="ro-RO" sz="5000" dirty="0" smtClean="0">
                <a:latin typeface="Arial" pitchFamily="34" charset="0"/>
                <a:cs typeface="Arial" pitchFamily="34" charset="0"/>
              </a:rPr>
              <a:t>şi </a:t>
            </a:r>
            <a:r>
              <a:rPr lang="ro-RO" sz="5000" b="1" dirty="0" smtClean="0">
                <a:latin typeface="Arial" pitchFamily="34" charset="0"/>
                <a:cs typeface="Arial" pitchFamily="34" charset="0"/>
              </a:rPr>
              <a:t>reciprocităţii</a:t>
            </a:r>
            <a:r>
              <a:rPr lang="ro-RO" sz="5000" dirty="0" smtClean="0">
                <a:latin typeface="Arial" pitchFamily="34" charset="0"/>
                <a:cs typeface="Arial" pitchFamily="34" charset="0"/>
              </a:rPr>
              <a:t> (fenomenelor de </a:t>
            </a:r>
            <a:r>
              <a:rPr lang="ro-RO" sz="5000" i="1" dirty="0" smtClean="0">
                <a:latin typeface="Arial" pitchFamily="34" charset="0"/>
                <a:cs typeface="Arial" pitchFamily="34" charset="0"/>
              </a:rPr>
              <a:t>feed-back</a:t>
            </a:r>
            <a:r>
              <a:rPr lang="ro-RO" sz="5000" dirty="0" smtClean="0">
                <a:latin typeface="Arial" pitchFamily="34" charset="0"/>
                <a:cs typeface="Arial" pitchFamily="34" charset="0"/>
              </a:rPr>
              <a:t>) determinărilor echilibrului economic</a:t>
            </a:r>
          </a:p>
          <a:p>
            <a:pPr marL="0" indent="273050" algn="just">
              <a:defRPr/>
            </a:pPr>
            <a:endParaRPr lang="ro-RO" sz="5000" dirty="0" smtClean="0">
              <a:latin typeface="Arial" pitchFamily="34" charset="0"/>
              <a:cs typeface="Arial" pitchFamily="34" charset="0"/>
            </a:endParaRPr>
          </a:p>
          <a:p>
            <a:pPr marL="0" indent="273050" algn="just">
              <a:defRPr/>
            </a:pPr>
            <a:r>
              <a:rPr lang="ro-RO" sz="5000" dirty="0" smtClean="0">
                <a:latin typeface="Arial" pitchFamily="34" charset="0"/>
                <a:cs typeface="Arial" pitchFamily="34" charset="0"/>
              </a:rPr>
              <a:t>În ambianţa intelectuală anti-metafizică a anilor 1930 şi 1940, orice referire la cauzalitate a devenit extrem de dubioasă, iar economiştii au pretins, de obicei, că </a:t>
            </a:r>
            <a:r>
              <a:rPr lang="ro-RO" sz="5000" b="1" dirty="0" smtClean="0">
                <a:latin typeface="Arial" pitchFamily="34" charset="0"/>
                <a:cs typeface="Arial" pitchFamily="34" charset="0"/>
              </a:rPr>
              <a:t>evită conceptele cauzale</a:t>
            </a:r>
          </a:p>
          <a:p>
            <a:pPr marL="0" indent="273050" algn="just">
              <a:defRPr/>
            </a:pPr>
            <a:endParaRPr lang="ro-RO" sz="5000" dirty="0" smtClean="0">
              <a:latin typeface="Arial" pitchFamily="34" charset="0"/>
              <a:cs typeface="Arial" pitchFamily="34" charset="0"/>
            </a:endParaRPr>
          </a:p>
          <a:p>
            <a:pPr marL="0" indent="273050" algn="just">
              <a:defRPr/>
            </a:pPr>
            <a:r>
              <a:rPr lang="ro-RO" sz="5000" dirty="0" smtClean="0">
                <a:latin typeface="Arial" pitchFamily="34" charset="0"/>
                <a:cs typeface="Arial" pitchFamily="34" charset="0"/>
              </a:rPr>
              <a:t>Consecinţa a fost că ei au încetat să reflecteze atent la conceptele cauzale pe care au continuat să le invoce în mod implicit</a:t>
            </a:r>
          </a:p>
          <a:p>
            <a:pPr marL="400050" lvl="1" indent="273050" algn="just">
              <a:buFont typeface="Wingdings" pitchFamily="2" charset="2"/>
              <a:buChar char="Ø"/>
              <a:defRPr/>
            </a:pPr>
            <a:r>
              <a:rPr lang="ro-RO" sz="4000" dirty="0" smtClean="0">
                <a:latin typeface="Arial" pitchFamily="34" charset="0"/>
                <a:cs typeface="Arial" pitchFamily="34" charset="0"/>
              </a:rPr>
              <a:t>De exemplu, mai degrabă decât să formuleze legea cererii în termeni de consecinţe cauzale ale modificării preţurilor, economiştii au încercat să se limiteze la discutarea proprietăților funcţiilor matematice care leagă preţul de cantitatea cerută</a:t>
            </a:r>
          </a:p>
          <a:p>
            <a:pPr marL="400050" lvl="1" indent="273050" algn="just">
              <a:buFont typeface="Wingdings" pitchFamily="2" charset="2"/>
              <a:buChar char="Ø"/>
              <a:defRPr/>
            </a:pPr>
            <a:r>
              <a:rPr lang="ro-RO" sz="4000" dirty="0" smtClean="0">
                <a:latin typeface="Arial" pitchFamily="34" charset="0"/>
                <a:cs typeface="Arial" pitchFamily="34" charset="0"/>
              </a:rPr>
              <a:t>Au existat totuşi unele excepţii importante, iar în cursul ultimei generaţii această stare de lucruri s-a schimbat dramatic</a:t>
            </a:r>
          </a:p>
          <a:p>
            <a:endParaRPr lang="ro-RO" sz="3000" dirty="0"/>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endParaRPr lang="ro-RO" dirty="0"/>
          </a:p>
        </p:txBody>
      </p:sp>
      <p:sp>
        <p:nvSpPr>
          <p:cNvPr id="3" name="Content Placeholder 2"/>
          <p:cNvSpPr>
            <a:spLocks noGrp="1"/>
          </p:cNvSpPr>
          <p:nvPr>
            <p:ph idx="1"/>
          </p:nvPr>
        </p:nvSpPr>
        <p:spPr>
          <a:xfrm>
            <a:off x="304800" y="1066800"/>
            <a:ext cx="8610600" cy="5562600"/>
          </a:xfrm>
        </p:spPr>
        <p:txBody>
          <a:bodyPr>
            <a:normAutofit fontScale="62500" lnSpcReduction="20000"/>
          </a:bodyPr>
          <a:lstStyle/>
          <a:p>
            <a:pPr marL="0" indent="273050" algn="just">
              <a:defRPr/>
            </a:pPr>
            <a:r>
              <a:rPr lang="ro-RO" dirty="0" smtClean="0">
                <a:latin typeface="Arial" pitchFamily="34" charset="0"/>
                <a:cs typeface="Arial" pitchFamily="34" charset="0"/>
              </a:rPr>
              <a:t>O cale aparent sigură de determinare a relaţiilor cauzale este efectuarea unor </a:t>
            </a:r>
            <a:r>
              <a:rPr lang="ro-RO" b="1" dirty="0" smtClean="0">
                <a:latin typeface="Arial" pitchFamily="34" charset="0"/>
                <a:cs typeface="Arial" pitchFamily="34" charset="0"/>
              </a:rPr>
              <a:t>experimente aleatoare controlate</a:t>
            </a:r>
          </a:p>
          <a:p>
            <a:pPr marL="400050" lvl="1" indent="273050" algn="just">
              <a:defRPr/>
            </a:pPr>
            <a:endParaRPr lang="ro-RO" dirty="0" smtClean="0">
              <a:latin typeface="Arial" pitchFamily="34" charset="0"/>
              <a:cs typeface="Arial" pitchFamily="34" charset="0"/>
            </a:endParaRPr>
          </a:p>
          <a:p>
            <a:pPr marL="0" indent="273050" algn="just">
              <a:defRPr/>
            </a:pPr>
            <a:r>
              <a:rPr lang="ro-RO" dirty="0" smtClean="0">
                <a:latin typeface="Arial" pitchFamily="34" charset="0"/>
                <a:cs typeface="Arial" pitchFamily="34" charset="0"/>
              </a:rPr>
              <a:t>Dacă experimentatorii selectează subiecţii aleator în constituirea grupului experimental şi a grupului de control şi fac să varieze un singur factor şi dacă nu au ghinionul ca grupurile să difere între ele într-un mod necunoscut, modificarea rezultatelor, date fiind caracteristicile comune ale grupului de control şi grupului experimental, ar trebui să fie determinate de variaţia unui singur factor</a:t>
            </a:r>
          </a:p>
          <a:p>
            <a:pPr marL="0" indent="273050" algn="just">
              <a:defRPr/>
            </a:pPr>
            <a:endParaRPr lang="ro-RO" dirty="0" smtClean="0">
              <a:latin typeface="Arial" pitchFamily="34" charset="0"/>
              <a:cs typeface="Arial" pitchFamily="34" charset="0"/>
            </a:endParaRPr>
          </a:p>
          <a:p>
            <a:pPr marL="0" indent="273050" algn="just">
              <a:defRPr/>
            </a:pPr>
            <a:r>
              <a:rPr lang="ro-RO" dirty="0" smtClean="0">
                <a:latin typeface="Arial" pitchFamily="34" charset="0"/>
                <a:cs typeface="Arial" pitchFamily="34" charset="0"/>
              </a:rPr>
              <a:t>Cercetările aleatoare controlate par să fie foarte atractive, deşi nu constituie un panaceu, deoarece grupul experimental şi grupul de control pot să nu fie reprezentative pentru populaţia la care decidenţii politici urmăresc să aplice concluziile cauzale, iar consecinţele cauzale ale intervenţiilor pot să difere de la un subgrup la altul în cadrul grupului experimental şi, respectiv grupului de control</a:t>
            </a:r>
          </a:p>
          <a:p>
            <a:pPr marL="0" indent="273050" algn="just">
              <a:defRPr/>
            </a:pPr>
            <a:endParaRPr lang="ro-RO" sz="3100" dirty="0" smtClean="0">
              <a:latin typeface="Arial" pitchFamily="34" charset="0"/>
              <a:cs typeface="Arial" pitchFamily="34" charset="0"/>
            </a:endParaRPr>
          </a:p>
          <a:p>
            <a:pPr marL="0" indent="273050" algn="ctr">
              <a:buFontTx/>
              <a:buNone/>
              <a:defRPr/>
            </a:pPr>
            <a:r>
              <a:rPr lang="ro-RO" sz="3800" b="1" u="sng" dirty="0" smtClean="0">
                <a:latin typeface="Arial" pitchFamily="34" charset="0"/>
                <a:cs typeface="Arial" pitchFamily="34" charset="0"/>
              </a:rPr>
              <a:t>Din păcate, din motive atât practice, cât şi etice, este adesea greu de experimentat în ştiinţa economică (deşi nu este chiar atât de imposibil)</a:t>
            </a:r>
          </a:p>
          <a:p>
            <a:pPr marL="0" indent="273050" algn="just">
              <a:defRPr/>
            </a:pPr>
            <a:endParaRPr lang="ro-RO" dirty="0" smtClean="0">
              <a:latin typeface="Arial" pitchFamily="34" charset="0"/>
              <a:cs typeface="Arial" pitchFamily="34" charset="0"/>
            </a:endParaRP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838200"/>
          </a:xfrm>
        </p:spPr>
        <p:txBody>
          <a:bodyPr/>
          <a:lstStyle/>
          <a:p>
            <a:endParaRPr lang="ro-RO" dirty="0"/>
          </a:p>
        </p:txBody>
      </p:sp>
      <p:sp>
        <p:nvSpPr>
          <p:cNvPr id="3" name="Content Placeholder 2"/>
          <p:cNvSpPr>
            <a:spLocks noGrp="1"/>
          </p:cNvSpPr>
          <p:nvPr>
            <p:ph idx="1"/>
          </p:nvPr>
        </p:nvSpPr>
        <p:spPr>
          <a:xfrm>
            <a:off x="228600" y="1143000"/>
            <a:ext cx="8686800" cy="5486400"/>
          </a:xfrm>
        </p:spPr>
        <p:txBody>
          <a:bodyPr>
            <a:normAutofit fontScale="32500" lnSpcReduction="20000"/>
          </a:bodyPr>
          <a:lstStyle/>
          <a:p>
            <a:pPr marL="0" indent="273050" algn="just">
              <a:defRPr/>
            </a:pPr>
            <a:r>
              <a:rPr lang="ro-RO" sz="6200" dirty="0" smtClean="0">
                <a:latin typeface="Arial" pitchFamily="34" charset="0"/>
                <a:cs typeface="Arial" pitchFamily="34" charset="0"/>
              </a:rPr>
              <a:t>Ca un înlocuitor al </a:t>
            </a:r>
            <a:r>
              <a:rPr lang="ro-RO" sz="6200" b="1" dirty="0" smtClean="0">
                <a:latin typeface="Arial" pitchFamily="34" charset="0"/>
                <a:cs typeface="Arial" pitchFamily="34" charset="0"/>
              </a:rPr>
              <a:t>experimentulu</a:t>
            </a:r>
            <a:r>
              <a:rPr lang="ro-RO" sz="6200" dirty="0" smtClean="0">
                <a:latin typeface="Arial" pitchFamily="34" charset="0"/>
                <a:cs typeface="Arial" pitchFamily="34" charset="0"/>
              </a:rPr>
              <a:t>i,</a:t>
            </a:r>
            <a:r>
              <a:rPr lang="en-US" sz="6200" dirty="0" smtClean="0">
                <a:latin typeface="Arial" pitchFamily="34" charset="0"/>
                <a:cs typeface="Arial" pitchFamily="34" charset="0"/>
              </a:rPr>
              <a:t> </a:t>
            </a:r>
            <a:r>
              <a:rPr lang="ro-RO" sz="6200" dirty="0" smtClean="0">
                <a:latin typeface="Arial" pitchFamily="34" charset="0"/>
                <a:cs typeface="Arial" pitchFamily="34" charset="0"/>
              </a:rPr>
              <a:t>în ultimii ani econometricienii au devenit foarte entuziaşti cu privire la aşa-numita "</a:t>
            </a:r>
            <a:r>
              <a:rPr lang="ro-RO" sz="6200" b="1" dirty="0" smtClean="0">
                <a:latin typeface="Arial" pitchFamily="34" charset="0"/>
                <a:cs typeface="Arial" pitchFamily="34" charset="0"/>
              </a:rPr>
              <a:t>tehnică a variabilei instrumentale</a:t>
            </a:r>
            <a:r>
              <a:rPr lang="ro-RO" sz="7400" b="1" dirty="0" smtClean="0">
                <a:latin typeface="Arial" pitchFamily="34" charset="0"/>
                <a:cs typeface="Arial" pitchFamily="34" charset="0"/>
              </a:rPr>
              <a:t>“</a:t>
            </a:r>
          </a:p>
          <a:p>
            <a:pPr marL="0" indent="273050" algn="ctr">
              <a:buFontTx/>
              <a:buNone/>
              <a:defRPr/>
            </a:pPr>
            <a:endParaRPr lang="ro-RO" sz="4400" b="1" u="sng" dirty="0" smtClean="0">
              <a:latin typeface="Arial" pitchFamily="34" charset="0"/>
              <a:cs typeface="Arial" pitchFamily="34" charset="0"/>
            </a:endParaRPr>
          </a:p>
          <a:p>
            <a:pPr marL="400050" lvl="1" indent="273050" algn="just">
              <a:buFont typeface="Wingdings" pitchFamily="2" charset="2"/>
              <a:buChar char="Ø"/>
              <a:defRPr/>
            </a:pPr>
            <a:r>
              <a:rPr lang="ro-RO" sz="5500" dirty="0" smtClean="0">
                <a:latin typeface="Arial" pitchFamily="34" charset="0"/>
                <a:cs typeface="Arial" pitchFamily="34" charset="0"/>
              </a:rPr>
              <a:t>De exemplu, este puţin probabil ca doar examinarea corelaţiei dintre creşterea economică şi ajutorul pentru dezvoltare, chiar şi în condiţiile controlării altor factori cunoscuţi că influenţează creşterea economică, să releve influenţa cauzală a ajutorului pentru dezvoltare, deoarece ajutorul depinde de creşterea economică şi de mulţi alţi factori, care sunt greu de măsurat, dar care influenţează, de asemenea, creşterea</a:t>
            </a:r>
          </a:p>
          <a:p>
            <a:pPr marL="400050" lvl="1" indent="273050" algn="just">
              <a:buFont typeface="Wingdings" pitchFamily="2" charset="2"/>
              <a:buChar char="Ø"/>
              <a:defRPr/>
            </a:pPr>
            <a:endParaRPr lang="ro-RO" sz="5500" dirty="0" smtClean="0">
              <a:latin typeface="Arial" pitchFamily="34" charset="0"/>
              <a:cs typeface="Arial" pitchFamily="34" charset="0"/>
            </a:endParaRPr>
          </a:p>
          <a:p>
            <a:pPr marL="400050" lvl="1" indent="273050" algn="just">
              <a:buFont typeface="Wingdings" pitchFamily="2" charset="2"/>
              <a:buChar char="Ø"/>
              <a:defRPr/>
            </a:pPr>
            <a:r>
              <a:rPr lang="ro-RO" sz="5500" dirty="0" smtClean="0">
                <a:latin typeface="Arial" pitchFamily="34" charset="0"/>
                <a:cs typeface="Arial" pitchFamily="34" charset="0"/>
              </a:rPr>
              <a:t>Însă, dacă economiştii pot găsi o variabilă x de care depind unele influenţe (nu toate) pe care ajutorul le exercită asupra dezvoltării, iar această variabilă este probabilistic independentă de alţi determinanţi ai creşterii, atunci se poate folosi efectul lui x asupra creşterii pentru estimarea efectului ajutorului pentru dezvoltare</a:t>
            </a:r>
          </a:p>
          <a:p>
            <a:pPr marL="400050" lvl="1" indent="273050" algn="just">
              <a:buFont typeface="Wingdings" pitchFamily="2" charset="2"/>
              <a:buChar char="Ø"/>
              <a:defRPr/>
            </a:pPr>
            <a:endParaRPr lang="ro-RO" sz="4000" dirty="0" smtClean="0">
              <a:latin typeface="Arial" pitchFamily="34" charset="0"/>
              <a:cs typeface="Arial" pitchFamily="34" charset="0"/>
            </a:endParaRPr>
          </a:p>
          <a:p>
            <a:pPr marL="400050" lvl="1" indent="273050" algn="ctr">
              <a:buFontTx/>
              <a:buNone/>
              <a:defRPr/>
            </a:pPr>
            <a:r>
              <a:rPr lang="ro-RO" sz="7400" b="1" u="sng" dirty="0" smtClean="0">
                <a:latin typeface="Arial" pitchFamily="34" charset="0"/>
                <a:cs typeface="Arial" pitchFamily="34" charset="0"/>
              </a:rPr>
              <a:t>Tehnica variabilei instrumentale, experimentarea politică şi observarea "experimentelor naturale" sunt în prezent foarte populare, deşi, de asemenea, sunt problematice şi controversate</a:t>
            </a:r>
          </a:p>
          <a:p>
            <a:pPr marL="0" indent="273050" algn="just">
              <a:buFontTx/>
              <a:buNone/>
              <a:defRPr/>
            </a:pPr>
            <a:endParaRPr lang="ro-RO" sz="4400" dirty="0" smtClean="0">
              <a:latin typeface="Arial" pitchFamily="34" charset="0"/>
              <a:cs typeface="Arial" pitchFamily="34" charset="0"/>
            </a:endParaRP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ro-RO" dirty="0"/>
          </a:p>
        </p:txBody>
      </p:sp>
      <p:sp>
        <p:nvSpPr>
          <p:cNvPr id="3" name="Content Placeholder 2"/>
          <p:cNvSpPr>
            <a:spLocks noGrp="1"/>
          </p:cNvSpPr>
          <p:nvPr>
            <p:ph idx="1"/>
          </p:nvPr>
        </p:nvSpPr>
        <p:spPr>
          <a:xfrm>
            <a:off x="152400" y="1447800"/>
            <a:ext cx="8763000" cy="5211763"/>
          </a:xfrm>
        </p:spPr>
        <p:txBody>
          <a:bodyPr>
            <a:normAutofit fontScale="25000" lnSpcReduction="20000"/>
          </a:bodyPr>
          <a:lstStyle/>
          <a:p>
            <a:pPr algn="ctr">
              <a:buFontTx/>
              <a:buNone/>
              <a:defRPr/>
            </a:pPr>
            <a:r>
              <a:rPr lang="ro-RO" sz="9600" b="1" u="sng" dirty="0" smtClean="0">
                <a:latin typeface="Arial" pitchFamily="34" charset="0"/>
                <a:cs typeface="Arial" pitchFamily="34" charset="0"/>
              </a:rPr>
              <a:t>Structura şi strategia ştiinţei economice: paradigmele şi programele de cercetare</a:t>
            </a:r>
          </a:p>
          <a:p>
            <a:pPr algn="ctr">
              <a:buFontTx/>
              <a:buNone/>
              <a:defRPr/>
            </a:pPr>
            <a:endParaRPr lang="ro-RO" sz="9600" b="1" dirty="0" smtClean="0">
              <a:latin typeface="Arial" pitchFamily="34" charset="0"/>
              <a:cs typeface="Arial" pitchFamily="34" charset="0"/>
            </a:endParaRPr>
          </a:p>
          <a:p>
            <a:pPr marL="0" indent="273050" algn="just">
              <a:defRPr/>
            </a:pPr>
            <a:r>
              <a:rPr lang="ro-RO" sz="8000" dirty="0" smtClean="0">
                <a:latin typeface="Arial" pitchFamily="34" charset="0"/>
                <a:cs typeface="Arial" pitchFamily="34" charset="0"/>
              </a:rPr>
              <a:t>Ca urmare a lucrărilor lui Th. Kuhn (</a:t>
            </a:r>
            <a:r>
              <a:rPr lang="ro-RO" sz="8000" i="1" dirty="0" smtClean="0">
                <a:latin typeface="Arial" pitchFamily="34" charset="0"/>
                <a:cs typeface="Arial" pitchFamily="34" charset="0"/>
              </a:rPr>
              <a:t>Structura revolutiilor stiintifice</a:t>
            </a:r>
            <a:r>
              <a:rPr lang="ro-RO" sz="8000" dirty="0" smtClean="0">
                <a:latin typeface="Arial" pitchFamily="34" charset="0"/>
                <a:cs typeface="Arial" pitchFamily="34" charset="0"/>
              </a:rPr>
              <a:t>, Humanitas, Buc., 2008) şi Lakatos (</a:t>
            </a:r>
            <a:r>
              <a:rPr lang="ro-RO" sz="8000" i="1" dirty="0" smtClean="0">
                <a:latin typeface="Arial" pitchFamily="34" charset="0"/>
                <a:cs typeface="Arial" pitchFamily="34" charset="0"/>
              </a:rPr>
              <a:t>The Methodology of Scientific Research Programmes</a:t>
            </a:r>
            <a:r>
              <a:rPr lang="ro-RO" sz="8000" dirty="0" smtClean="0">
                <a:latin typeface="Arial" pitchFamily="34" charset="0"/>
                <a:cs typeface="Arial" pitchFamily="34" charset="0"/>
              </a:rPr>
              <a:t>, Philosophical Papers, J. Worrall, G. Currie (eds.), Cambridge: Cambridge University Press, vol. 1,2. 1978), filozofii au devenit mult mai conştienţi şi mai interesaţi de structurile teoretice ample care unifică şi ghidează cercetările din diferite domenii teoretice tradiţionale</a:t>
            </a:r>
          </a:p>
          <a:p>
            <a:pPr marL="0" indent="273050" algn="just">
              <a:defRPr/>
            </a:pPr>
            <a:endParaRPr lang="ro-RO" sz="9600" dirty="0" smtClean="0">
              <a:latin typeface="Arial" pitchFamily="34" charset="0"/>
              <a:cs typeface="Arial" pitchFamily="34" charset="0"/>
            </a:endParaRPr>
          </a:p>
          <a:p>
            <a:pPr marL="0" indent="273050" algn="ctr">
              <a:buFontTx/>
              <a:buNone/>
              <a:defRPr/>
            </a:pPr>
            <a:r>
              <a:rPr lang="ro-RO" sz="9600" b="1" u="sng" dirty="0" smtClean="0">
                <a:latin typeface="Arial" pitchFamily="34" charset="0"/>
                <a:cs typeface="Arial" pitchFamily="34" charset="0"/>
              </a:rPr>
              <a:t>Mulţi economişti au aplicat lucrările lui Kuhn şi Lakatos în încercarea de a evidenţia structura de ansamblu a ştiinţei economice</a:t>
            </a:r>
            <a:endParaRPr lang="en-US" sz="9600" b="1" u="sng" dirty="0" smtClean="0">
              <a:latin typeface="Arial" pitchFamily="34" charset="0"/>
              <a:cs typeface="Arial" pitchFamily="34" charset="0"/>
            </a:endParaRPr>
          </a:p>
          <a:p>
            <a:pPr marL="0" indent="273050" algn="just">
              <a:defRPr/>
            </a:pPr>
            <a:endParaRPr lang="en-US" sz="9600" dirty="0" smtClean="0">
              <a:latin typeface="Arial" pitchFamily="34" charset="0"/>
              <a:cs typeface="Arial" pitchFamily="34" charset="0"/>
            </a:endParaRPr>
          </a:p>
          <a:p>
            <a:pPr marL="0" indent="273050" algn="just">
              <a:defRPr/>
            </a:pPr>
            <a:r>
              <a:rPr lang="ro-RO" sz="8000" dirty="0" smtClean="0">
                <a:latin typeface="Arial" pitchFamily="34" charset="0"/>
                <a:cs typeface="Arial" pitchFamily="34" charset="0"/>
              </a:rPr>
              <a:t>Este discutabil dacă aceste aplicaţii au avut succes, însă compararea structurii ştiinţei economice cu schema lui Kuhn şi Lakatos a servit cel puţin pentru evidenţierea caracteristicilor distinctive ale ştiinţei economice</a:t>
            </a:r>
            <a:endParaRPr lang="en-US" sz="8000" dirty="0" smtClean="0">
              <a:latin typeface="Arial" pitchFamily="34" charset="0"/>
              <a:cs typeface="Arial" pitchFamily="34" charset="0"/>
            </a:endParaRPr>
          </a:p>
          <a:p>
            <a:pPr marL="400050" lvl="1" indent="273050" algn="just">
              <a:buFontTx/>
              <a:buNone/>
              <a:defRPr/>
            </a:pPr>
            <a:endParaRPr lang="ro-RO" sz="9600" dirty="0" smtClean="0">
              <a:latin typeface="Arial" pitchFamily="34" charset="0"/>
              <a:cs typeface="Arial" pitchFamily="34" charset="0"/>
            </a:endParaRPr>
          </a:p>
          <a:p>
            <a:pPr marL="0" indent="273050" algn="just">
              <a:defRPr/>
            </a:pPr>
            <a:endParaRPr lang="ro-RO" sz="7400" b="1" u="sng" dirty="0" smtClean="0">
              <a:latin typeface="Arial" pitchFamily="34" charset="0"/>
              <a:cs typeface="Arial" pitchFamily="34" charset="0"/>
            </a:endParaRP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endParaRPr lang="ro-RO" dirty="0"/>
          </a:p>
        </p:txBody>
      </p:sp>
      <p:sp>
        <p:nvSpPr>
          <p:cNvPr id="3" name="Content Placeholder 2"/>
          <p:cNvSpPr>
            <a:spLocks noGrp="1"/>
          </p:cNvSpPr>
          <p:nvPr>
            <p:ph idx="1"/>
          </p:nvPr>
        </p:nvSpPr>
        <p:spPr>
          <a:xfrm>
            <a:off x="457200" y="2362200"/>
            <a:ext cx="8229600" cy="3763963"/>
          </a:xfrm>
        </p:spPr>
        <p:txBody>
          <a:bodyPr>
            <a:normAutofit/>
          </a:bodyPr>
          <a:lstStyle/>
          <a:p>
            <a:pPr algn="ctr">
              <a:buNone/>
            </a:pPr>
            <a:r>
              <a:rPr lang="ro-RO" sz="4000" b="1" dirty="0" smtClean="0">
                <a:latin typeface="Arial" charset="0"/>
                <a:cs typeface="Arial" charset="0"/>
              </a:rPr>
              <a:t>II. </a:t>
            </a:r>
            <a:r>
              <a:rPr lang="vi-VN" sz="4000" b="1" dirty="0" smtClean="0">
                <a:latin typeface="Arial" charset="0"/>
                <a:cs typeface="Arial" charset="0"/>
              </a:rPr>
              <a:t>Inexactităţi, clauze </a:t>
            </a:r>
            <a:r>
              <a:rPr lang="vi-VN" sz="4000" b="1" i="1" dirty="0" smtClean="0">
                <a:latin typeface="Arial" charset="0"/>
                <a:cs typeface="Arial" charset="0"/>
              </a:rPr>
              <a:t>ceteris paribus </a:t>
            </a:r>
            <a:r>
              <a:rPr lang="vi-VN" sz="4000" b="1" dirty="0" smtClean="0">
                <a:latin typeface="Arial" charset="0"/>
                <a:cs typeface="Arial" charset="0"/>
              </a:rPr>
              <a:t>şi "ipoteze nerealiste</a:t>
            </a:r>
            <a:endParaRPr lang="ro-RO" sz="4000" dirty="0"/>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14400"/>
          </a:xfrm>
        </p:spPr>
        <p:txBody>
          <a:bodyPr/>
          <a:lstStyle/>
          <a:p>
            <a:endParaRPr lang="ro-RO" dirty="0"/>
          </a:p>
        </p:txBody>
      </p:sp>
      <p:sp>
        <p:nvSpPr>
          <p:cNvPr id="3" name="Content Placeholder 2"/>
          <p:cNvSpPr>
            <a:spLocks noGrp="1"/>
          </p:cNvSpPr>
          <p:nvPr>
            <p:ph idx="1"/>
          </p:nvPr>
        </p:nvSpPr>
        <p:spPr>
          <a:xfrm>
            <a:off x="228600" y="1143000"/>
            <a:ext cx="8534400" cy="5562600"/>
          </a:xfrm>
        </p:spPr>
        <p:txBody>
          <a:bodyPr>
            <a:normAutofit fontScale="92500" lnSpcReduction="10000"/>
          </a:bodyPr>
          <a:lstStyle/>
          <a:p>
            <a:pPr marL="0" indent="273050" algn="ctr">
              <a:buFontTx/>
              <a:buNone/>
            </a:pPr>
            <a:r>
              <a:rPr lang="ro-RO" sz="2600" b="1" u="sng" dirty="0" smtClean="0">
                <a:latin typeface="Arial" charset="0"/>
                <a:cs typeface="Arial" charset="0"/>
              </a:rPr>
              <a:t>Deoarece teoria economică include doar cele mai importante cauze şi ignoră, în mod necesar, cauzele minore, predicţiile sale  sunt inexacte</a:t>
            </a:r>
          </a:p>
          <a:p>
            <a:pPr marL="0" indent="273050" algn="just"/>
            <a:endParaRPr lang="ro-RO" sz="2200" dirty="0" smtClean="0">
              <a:latin typeface="Arial" charset="0"/>
              <a:cs typeface="Arial" charset="0"/>
            </a:endParaRPr>
          </a:p>
          <a:p>
            <a:pPr marL="0" indent="273050" algn="just"/>
            <a:r>
              <a:rPr lang="ro-RO" sz="2200" dirty="0" smtClean="0">
                <a:latin typeface="Arial" charset="0"/>
                <a:cs typeface="Arial" charset="0"/>
              </a:rPr>
              <a:t>Mill susţine că este totuşi posibil să se dezvolte şi să se confirme teoria economică prin studierea legilor care guvernează factorii cauzali majori în domenii mai simple şi deducerea apoi a consecinţelor acestora în împrejurări mai complicate</a:t>
            </a:r>
          </a:p>
          <a:p>
            <a:pPr marL="400050" lvl="1" indent="273050" algn="just">
              <a:buFont typeface="Wingdings" pitchFamily="2" charset="2"/>
              <a:buChar char="Ø"/>
            </a:pPr>
            <a:r>
              <a:rPr lang="ro-RO" sz="1900" dirty="0" smtClean="0">
                <a:latin typeface="Arial" charset="0"/>
                <a:cs typeface="Arial" charset="0"/>
              </a:rPr>
              <a:t>De exemplu, datele statistice sunt ambigue în ceea ce priveşte relaţia dintre salariul minim şi şomajul în rândul muncitorilor necalificaţi; iar dacă salariul minim nu este foarte ridicat, nu există date cu privire la care ar fi nivelul ratei şomajului în aceste condiţii</a:t>
            </a:r>
          </a:p>
          <a:p>
            <a:pPr marL="400050" lvl="1" indent="273050" algn="just">
              <a:buFont typeface="Wingdings" pitchFamily="2" charset="2"/>
              <a:buChar char="Ø"/>
            </a:pPr>
            <a:r>
              <a:rPr lang="ro-RO" sz="1900" dirty="0" smtClean="0">
                <a:latin typeface="Arial" charset="0"/>
                <a:cs typeface="Arial" charset="0"/>
              </a:rPr>
              <a:t>Pe de altă parte, experienţa de zi cu zi îi învaţă pe economişti că firmele pot alege între mai multe sau mai puţine procese cu diferite consumuri de manoperă şi că un nivel ridicat al salariului minim face ca procesele care consumă mai multă forţă de muncă să devină mai scumpe</a:t>
            </a:r>
          </a:p>
          <a:p>
            <a:pPr marL="400050" lvl="1" indent="273050" algn="just">
              <a:buFont typeface="Wingdings" pitchFamily="2" charset="2"/>
              <a:buChar char="Ø"/>
            </a:pPr>
            <a:r>
              <a:rPr lang="ro-RO" sz="1900" dirty="0" smtClean="0">
                <a:latin typeface="Arial" charset="0"/>
                <a:cs typeface="Arial" charset="0"/>
              </a:rPr>
              <a:t>În ipoteza că firmele încearcă să-şi diminueze costurile, economiştii au anumite motive, nu neapărat concluzive, să creadă că creşterea salariului minim determină creşterea şomajului. </a:t>
            </a: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ro-RO" dirty="0"/>
          </a:p>
        </p:txBody>
      </p:sp>
      <p:sp>
        <p:nvSpPr>
          <p:cNvPr id="3" name="Content Placeholder 2"/>
          <p:cNvSpPr>
            <a:spLocks noGrp="1"/>
          </p:cNvSpPr>
          <p:nvPr>
            <p:ph idx="1"/>
          </p:nvPr>
        </p:nvSpPr>
        <p:spPr>
          <a:xfrm>
            <a:off x="304800" y="1143000"/>
            <a:ext cx="8534400" cy="5562600"/>
          </a:xfrm>
        </p:spPr>
        <p:txBody>
          <a:bodyPr>
            <a:normAutofit fontScale="92500" lnSpcReduction="10000"/>
          </a:bodyPr>
          <a:lstStyle/>
          <a:p>
            <a:pPr algn="ctr">
              <a:buFontTx/>
              <a:buNone/>
              <a:defRPr/>
            </a:pPr>
            <a:r>
              <a:rPr lang="vi-VN" sz="2600" b="1" u="sng" dirty="0" smtClean="0">
                <a:latin typeface="Arial" pitchFamily="34" charset="0"/>
                <a:cs typeface="Arial" pitchFamily="34" charset="0"/>
              </a:rPr>
              <a:t>Friedman şi "ipotezel</a:t>
            </a:r>
            <a:r>
              <a:rPr lang="ro-RO" sz="2600" b="1" u="sng" dirty="0" smtClean="0">
                <a:latin typeface="Arial" pitchFamily="34" charset="0"/>
                <a:cs typeface="Arial" pitchFamily="34" charset="0"/>
              </a:rPr>
              <a:t>e</a:t>
            </a:r>
            <a:r>
              <a:rPr lang="vi-VN" sz="2600" b="1" u="sng" dirty="0" smtClean="0">
                <a:latin typeface="Arial" pitchFamily="34" charset="0"/>
                <a:cs typeface="Arial" pitchFamily="34" charset="0"/>
              </a:rPr>
              <a:t> nerealiste“</a:t>
            </a:r>
            <a:endParaRPr lang="ro-RO" sz="2600" b="1" u="sng" dirty="0" smtClean="0">
              <a:latin typeface="Arial" pitchFamily="34" charset="0"/>
              <a:cs typeface="Arial" pitchFamily="34" charset="0"/>
            </a:endParaRPr>
          </a:p>
          <a:p>
            <a:pPr algn="ctr">
              <a:buFontTx/>
              <a:buNone/>
              <a:defRPr/>
            </a:pPr>
            <a:endParaRPr lang="vi-VN" sz="2400" b="1" u="sng" dirty="0" smtClean="0">
              <a:latin typeface="Arial" pitchFamily="34" charset="0"/>
              <a:cs typeface="Arial" pitchFamily="34" charset="0"/>
            </a:endParaRPr>
          </a:p>
          <a:p>
            <a:pPr marL="0" indent="177800" algn="just">
              <a:defRPr/>
            </a:pPr>
            <a:r>
              <a:rPr lang="vi-VN" sz="2200" dirty="0" smtClean="0">
                <a:latin typeface="Arial" pitchFamily="34" charset="0"/>
                <a:cs typeface="Arial" pitchFamily="34" charset="0"/>
              </a:rPr>
              <a:t>Economiştii cu </a:t>
            </a:r>
            <a:r>
              <a:rPr lang="ro-RO" sz="2200" dirty="0" smtClean="0">
                <a:latin typeface="Arial" pitchFamily="34" charset="0"/>
                <a:cs typeface="Arial" pitchFamily="34" charset="0"/>
              </a:rPr>
              <a:t>preocupări</a:t>
            </a:r>
            <a:r>
              <a:rPr lang="vi-VN" sz="2200" dirty="0" smtClean="0">
                <a:latin typeface="Arial" pitchFamily="34" charset="0"/>
                <a:cs typeface="Arial" pitchFamily="34" charset="0"/>
              </a:rPr>
              <a:t> filozofice au propus mai multe modalităţi de înlocui</a:t>
            </a:r>
            <a:r>
              <a:rPr lang="ro-RO" sz="2200" dirty="0" smtClean="0">
                <a:latin typeface="Arial" pitchFamily="34" charset="0"/>
                <a:cs typeface="Arial" pitchFamily="34" charset="0"/>
              </a:rPr>
              <a:t>re a</a:t>
            </a:r>
            <a:r>
              <a:rPr lang="vi-VN" sz="2200" dirty="0" smtClean="0">
                <a:latin typeface="Arial" pitchFamily="34" charset="0"/>
                <a:cs typeface="Arial" pitchFamily="34" charset="0"/>
              </a:rPr>
              <a:t> concepţia demodat</a:t>
            </a:r>
            <a:r>
              <a:rPr lang="ro-RO" sz="2200" dirty="0" smtClean="0">
                <a:latin typeface="Arial" pitchFamily="34" charset="0"/>
                <a:cs typeface="Arial" pitchFamily="34" charset="0"/>
              </a:rPr>
              <a:t>e</a:t>
            </a:r>
            <a:r>
              <a:rPr lang="vi-VN" sz="2200" dirty="0" smtClean="0">
                <a:latin typeface="Arial" pitchFamily="34" charset="0"/>
                <a:cs typeface="Arial" pitchFamily="34" charset="0"/>
              </a:rPr>
              <a:t> a lui Mill cu o metodologie actualizată, care să justifice în mai mare măsură practicile curente</a:t>
            </a:r>
            <a:endParaRPr lang="ro-RO" sz="2200" dirty="0" smtClean="0">
              <a:latin typeface="Arial" pitchFamily="34" charset="0"/>
              <a:cs typeface="Arial" pitchFamily="34" charset="0"/>
            </a:endParaRPr>
          </a:p>
          <a:p>
            <a:pPr marL="400050" lvl="1" indent="177800" algn="just">
              <a:buFont typeface="Wingdings" pitchFamily="2" charset="2"/>
              <a:buChar char="Ø"/>
              <a:defRPr/>
            </a:pPr>
            <a:r>
              <a:rPr lang="ro-RO" sz="1900" dirty="0" smtClean="0">
                <a:latin typeface="Arial" pitchFamily="34" charset="0"/>
                <a:cs typeface="Arial" pitchFamily="34" charset="0"/>
              </a:rPr>
              <a:t>C</a:t>
            </a:r>
            <a:r>
              <a:rPr lang="vi-VN" sz="1900" dirty="0" smtClean="0">
                <a:latin typeface="Arial" pitchFamily="34" charset="0"/>
                <a:cs typeface="Arial" pitchFamily="34" charset="0"/>
              </a:rPr>
              <a:t>ea mai influentă dintre aceste</a:t>
            </a:r>
            <a:r>
              <a:rPr lang="ro-RO" sz="1900" dirty="0" smtClean="0">
                <a:latin typeface="Arial" pitchFamily="34" charset="0"/>
                <a:cs typeface="Arial" pitchFamily="34" charset="0"/>
              </a:rPr>
              <a:t>a</a:t>
            </a:r>
            <a:r>
              <a:rPr lang="vi-VN" sz="1900" dirty="0" smtClean="0">
                <a:latin typeface="Arial" pitchFamily="34" charset="0"/>
                <a:cs typeface="Arial" pitchFamily="34" charset="0"/>
              </a:rPr>
              <a:t> </a:t>
            </a:r>
            <a:r>
              <a:rPr lang="ro-RO" sz="1900" dirty="0" smtClean="0">
                <a:latin typeface="Arial" pitchFamily="34" charset="0"/>
                <a:cs typeface="Arial" pitchFamily="34" charset="0"/>
              </a:rPr>
              <a:t>este </a:t>
            </a:r>
            <a:r>
              <a:rPr lang="vi-VN" sz="1900" dirty="0" smtClean="0">
                <a:latin typeface="Arial" pitchFamily="34" charset="0"/>
                <a:cs typeface="Arial" pitchFamily="34" charset="0"/>
              </a:rPr>
              <a:t>contribuția lui M</a:t>
            </a:r>
            <a:r>
              <a:rPr lang="ro-RO" sz="1900" dirty="0" smtClean="0">
                <a:latin typeface="Arial" pitchFamily="34" charset="0"/>
                <a:cs typeface="Arial" pitchFamily="34" charset="0"/>
              </a:rPr>
              <a:t>.</a:t>
            </a:r>
            <a:r>
              <a:rPr lang="vi-VN" sz="1900" dirty="0" smtClean="0">
                <a:latin typeface="Arial" pitchFamily="34" charset="0"/>
                <a:cs typeface="Arial" pitchFamily="34" charset="0"/>
              </a:rPr>
              <a:t> Friedman din  eseul său din 1953, întitulat: </a:t>
            </a:r>
            <a:r>
              <a:rPr lang="vi-VN" sz="1900" i="1" dirty="0" smtClean="0">
                <a:latin typeface="Arial" pitchFamily="34" charset="0"/>
                <a:cs typeface="Arial" pitchFamily="34" charset="0"/>
              </a:rPr>
              <a:t>The Methodology of Positive Economics</a:t>
            </a:r>
            <a:endParaRPr lang="ro-RO" sz="1900" i="1" dirty="0" smtClean="0">
              <a:latin typeface="Arial" pitchFamily="34" charset="0"/>
              <a:cs typeface="Arial" pitchFamily="34" charset="0"/>
            </a:endParaRPr>
          </a:p>
          <a:p>
            <a:pPr marL="0" indent="177800" algn="just">
              <a:defRPr/>
            </a:pPr>
            <a:endParaRPr lang="ro-RO" sz="2200" i="1" dirty="0" smtClean="0">
              <a:latin typeface="Arial" pitchFamily="34" charset="0"/>
              <a:cs typeface="Arial" pitchFamily="34" charset="0"/>
            </a:endParaRPr>
          </a:p>
          <a:p>
            <a:pPr marL="0" indent="177800" algn="just">
              <a:defRPr/>
            </a:pPr>
            <a:r>
              <a:rPr lang="vi-VN" sz="2200" dirty="0" smtClean="0">
                <a:latin typeface="Arial" pitchFamily="34" charset="0"/>
                <a:cs typeface="Arial" pitchFamily="34" charset="0"/>
              </a:rPr>
              <a:t>Friedman </a:t>
            </a:r>
            <a:r>
              <a:rPr lang="ro-RO" sz="2200" dirty="0" smtClean="0">
                <a:latin typeface="Arial" pitchFamily="34" charset="0"/>
                <a:cs typeface="Arial" pitchFamily="34" charset="0"/>
              </a:rPr>
              <a:t>face distincție</a:t>
            </a:r>
            <a:r>
              <a:rPr lang="vi-VN" sz="2200" dirty="0" smtClean="0">
                <a:latin typeface="Arial" pitchFamily="34" charset="0"/>
                <a:cs typeface="Arial" pitchFamily="34" charset="0"/>
              </a:rPr>
              <a:t> între ştiinţa economică </a:t>
            </a:r>
            <a:r>
              <a:rPr lang="vi-VN" sz="2200" b="1" dirty="0" smtClean="0">
                <a:latin typeface="Arial" pitchFamily="34" charset="0"/>
                <a:cs typeface="Arial" pitchFamily="34" charset="0"/>
              </a:rPr>
              <a:t>pozitivă</a:t>
            </a:r>
            <a:r>
              <a:rPr lang="vi-VN" sz="2200" dirty="0" smtClean="0">
                <a:latin typeface="Arial" pitchFamily="34" charset="0"/>
                <a:cs typeface="Arial" pitchFamily="34" charset="0"/>
              </a:rPr>
              <a:t> şi </a:t>
            </a:r>
            <a:r>
              <a:rPr lang="vi-VN" sz="2200" b="1" dirty="0" smtClean="0">
                <a:latin typeface="Arial" pitchFamily="34" charset="0"/>
                <a:cs typeface="Arial" pitchFamily="34" charset="0"/>
              </a:rPr>
              <a:t>normativă</a:t>
            </a:r>
            <a:endParaRPr lang="ro-RO" sz="2200" b="1" dirty="0" smtClean="0">
              <a:latin typeface="Arial" pitchFamily="34" charset="0"/>
              <a:cs typeface="Arial" pitchFamily="34" charset="0"/>
            </a:endParaRPr>
          </a:p>
          <a:p>
            <a:pPr marL="0" indent="177800" algn="just">
              <a:defRPr/>
            </a:pPr>
            <a:endParaRPr lang="ro-RO" sz="2200" b="1" dirty="0" smtClean="0">
              <a:latin typeface="Arial" pitchFamily="34" charset="0"/>
              <a:cs typeface="Arial" pitchFamily="34" charset="0"/>
            </a:endParaRPr>
          </a:p>
          <a:p>
            <a:pPr marL="0" indent="177800" algn="just">
              <a:defRPr/>
            </a:pPr>
            <a:r>
              <a:rPr lang="vi-VN" sz="2200" dirty="0" smtClean="0">
                <a:latin typeface="Arial" pitchFamily="34" charset="0"/>
                <a:cs typeface="Arial" pitchFamily="34" charset="0"/>
              </a:rPr>
              <a:t> </a:t>
            </a:r>
            <a:r>
              <a:rPr lang="ro-RO" sz="2200" dirty="0" smtClean="0">
                <a:latin typeface="Arial" pitchFamily="34" charset="0"/>
                <a:cs typeface="Arial" pitchFamily="34" charset="0"/>
              </a:rPr>
              <a:t>Afirmă </a:t>
            </a:r>
            <a:r>
              <a:rPr lang="vi-VN" sz="2200" dirty="0" smtClean="0">
                <a:latin typeface="Arial" pitchFamily="34" charset="0"/>
                <a:cs typeface="Arial" pitchFamily="34" charset="0"/>
              </a:rPr>
              <a:t>că </a:t>
            </a:r>
            <a:r>
              <a:rPr lang="vi-VN" sz="2200" b="1" dirty="0" smtClean="0">
                <a:latin typeface="Arial" pitchFamily="34" charset="0"/>
                <a:cs typeface="Arial" pitchFamily="34" charset="0"/>
              </a:rPr>
              <a:t>disputele politice se referă, de obicei, la consecinţele alternativelor </a:t>
            </a:r>
            <a:r>
              <a:rPr lang="vi-VN" sz="2200" dirty="0" smtClean="0">
                <a:latin typeface="Arial" pitchFamily="34" charset="0"/>
                <a:cs typeface="Arial" pitchFamily="34" charset="0"/>
              </a:rPr>
              <a:t>şi, prin urmare, pot fi soluţionate prin progresul ştiinţei economice pozitive</a:t>
            </a:r>
            <a:endParaRPr lang="ro-RO" sz="2200" dirty="0" smtClean="0">
              <a:latin typeface="Arial" pitchFamily="34" charset="0"/>
              <a:cs typeface="Arial" pitchFamily="34" charset="0"/>
            </a:endParaRPr>
          </a:p>
          <a:p>
            <a:pPr marL="0" indent="177800" algn="just">
              <a:defRPr/>
            </a:pPr>
            <a:endParaRPr lang="ro-RO" sz="2200" dirty="0" smtClean="0">
              <a:latin typeface="Arial" pitchFamily="34" charset="0"/>
              <a:cs typeface="Arial" pitchFamily="34" charset="0"/>
            </a:endParaRPr>
          </a:p>
          <a:p>
            <a:pPr marL="0" indent="177800" algn="just">
              <a:defRPr/>
            </a:pPr>
            <a:r>
              <a:rPr lang="vi-VN" sz="2200" dirty="0" smtClean="0">
                <a:latin typeface="Arial" pitchFamily="34" charset="0"/>
                <a:cs typeface="Arial" pitchFamily="34" charset="0"/>
              </a:rPr>
              <a:t>Referitor la ştiinţa economică </a:t>
            </a:r>
            <a:r>
              <a:rPr lang="vi-VN" sz="2200" b="1" dirty="0" smtClean="0">
                <a:latin typeface="Arial" pitchFamily="34" charset="0"/>
                <a:cs typeface="Arial" pitchFamily="34" charset="0"/>
              </a:rPr>
              <a:t>pozitivă</a:t>
            </a:r>
            <a:r>
              <a:rPr lang="vi-VN" sz="2200" dirty="0" smtClean="0">
                <a:latin typeface="Arial" pitchFamily="34" charset="0"/>
                <a:cs typeface="Arial" pitchFamily="34" charset="0"/>
              </a:rPr>
              <a:t>, Friedman afirmă (fără argumente) că </a:t>
            </a:r>
            <a:r>
              <a:rPr lang="vi-VN" sz="2200" b="1" dirty="0" smtClean="0">
                <a:latin typeface="Arial" pitchFamily="34" charset="0"/>
                <a:cs typeface="Arial" pitchFamily="34" charset="0"/>
              </a:rPr>
              <a:t>obiectivul</a:t>
            </a:r>
            <a:r>
              <a:rPr lang="vi-VN" sz="2200" dirty="0" smtClean="0">
                <a:latin typeface="Arial" pitchFamily="34" charset="0"/>
                <a:cs typeface="Arial" pitchFamily="34" charset="0"/>
              </a:rPr>
              <a:t> final al ştiinţelor pozitive este formularea unor </a:t>
            </a:r>
            <a:r>
              <a:rPr lang="vi-VN" sz="2200" b="1" dirty="0" smtClean="0">
                <a:latin typeface="Arial" pitchFamily="34" charset="0"/>
                <a:cs typeface="Arial" pitchFamily="34" charset="0"/>
              </a:rPr>
              <a:t>predicţii</a:t>
            </a:r>
            <a:r>
              <a:rPr lang="vi-VN" sz="2200" dirty="0" smtClean="0">
                <a:latin typeface="Arial" pitchFamily="34" charset="0"/>
                <a:cs typeface="Arial" pitchFamily="34" charset="0"/>
              </a:rPr>
              <a:t> corecte cu privire la fenomenele încă neobservate</a:t>
            </a:r>
          </a:p>
          <a:p>
            <a:pPr marL="0" indent="177800" algn="just">
              <a:defRPr/>
            </a:pPr>
            <a:endParaRPr lang="ro-RO" sz="2000" i="1" dirty="0" smtClean="0">
              <a:latin typeface="Arial" pitchFamily="34" charset="0"/>
              <a:cs typeface="Arial" pitchFamily="34" charset="0"/>
            </a:endParaRPr>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92162"/>
          </a:xfrm>
        </p:spPr>
        <p:txBody>
          <a:bodyPr/>
          <a:lstStyle/>
          <a:p>
            <a:endParaRPr lang="ro-RO" dirty="0"/>
          </a:p>
        </p:txBody>
      </p:sp>
      <p:sp>
        <p:nvSpPr>
          <p:cNvPr id="3" name="Content Placeholder 2"/>
          <p:cNvSpPr>
            <a:spLocks noGrp="1"/>
          </p:cNvSpPr>
          <p:nvPr>
            <p:ph idx="1"/>
          </p:nvPr>
        </p:nvSpPr>
        <p:spPr>
          <a:xfrm>
            <a:off x="228600" y="990600"/>
            <a:ext cx="8534400" cy="5867400"/>
          </a:xfrm>
        </p:spPr>
        <p:txBody>
          <a:bodyPr>
            <a:normAutofit fontScale="92500" lnSpcReduction="20000"/>
          </a:bodyPr>
          <a:lstStyle/>
          <a:p>
            <a:pPr marL="0" indent="273050" algn="just">
              <a:defRPr/>
            </a:pPr>
            <a:r>
              <a:rPr lang="ro-RO" sz="2200" dirty="0" smtClean="0">
                <a:latin typeface="Arial" pitchFamily="34" charset="0"/>
                <a:cs typeface="Arial" pitchFamily="34" charset="0"/>
              </a:rPr>
              <a:t>Deoarece este dificil şi adesea imposibil de efectuat experimente şi deoarece chiar şi fenomenele necontrolate pe care economiştii le observă sunt greu de interpretat (ca urmare a complexităţii cauzale), este dificil de ştiut dacă o anumită teorie este o bază bună pentru predicţii sau nu</a:t>
            </a:r>
          </a:p>
          <a:p>
            <a:pPr marL="0" indent="273050" algn="just">
              <a:defRPr/>
            </a:pPr>
            <a:endParaRPr lang="ro-RO" sz="2200" dirty="0" smtClean="0">
              <a:latin typeface="Arial" pitchFamily="34" charset="0"/>
              <a:cs typeface="Arial" pitchFamily="34" charset="0"/>
            </a:endParaRPr>
          </a:p>
          <a:p>
            <a:pPr marL="0" indent="273050" algn="just">
              <a:defRPr/>
            </a:pPr>
            <a:r>
              <a:rPr lang="ro-RO" sz="2200" dirty="0" smtClean="0">
                <a:latin typeface="Arial" pitchFamily="34" charset="0"/>
                <a:cs typeface="Arial" pitchFamily="34" charset="0"/>
              </a:rPr>
              <a:t>În consecinţă, economiştii au presupus că şi-ar putea testa teoriile prin realismul "ipotezelor" de la care pornesc, mai degrabă decât prin acurateţea predicţiilor lor</a:t>
            </a:r>
          </a:p>
          <a:p>
            <a:pPr marL="0" indent="273050" algn="just">
              <a:defRPr/>
            </a:pPr>
            <a:endParaRPr lang="ro-RO" sz="2200" dirty="0" smtClean="0">
              <a:latin typeface="Arial" pitchFamily="34" charset="0"/>
              <a:cs typeface="Arial" pitchFamily="34" charset="0"/>
            </a:endParaRPr>
          </a:p>
          <a:p>
            <a:pPr marL="0" indent="273050" algn="ctr">
              <a:buFontTx/>
              <a:buNone/>
              <a:defRPr/>
            </a:pPr>
            <a:r>
              <a:rPr lang="ro-RO" sz="2200" b="1" u="sng" dirty="0" smtClean="0">
                <a:latin typeface="Arial" pitchFamily="34" charset="0"/>
                <a:cs typeface="Arial" pitchFamily="34" charset="0"/>
              </a:rPr>
              <a:t> </a:t>
            </a:r>
            <a:r>
              <a:rPr lang="ro-RO" sz="2800" b="1" u="sng" dirty="0" smtClean="0">
                <a:latin typeface="Arial" pitchFamily="34" charset="0"/>
                <a:cs typeface="Arial" pitchFamily="34" charset="0"/>
              </a:rPr>
              <a:t>Friedman arată pe larg că aceasta este o greşeală gravă</a:t>
            </a:r>
            <a:endParaRPr lang="ro-RO" sz="2600" b="1" u="sng" dirty="0" smtClean="0">
              <a:latin typeface="Arial" pitchFamily="34" charset="0"/>
              <a:cs typeface="Arial" pitchFamily="34" charset="0"/>
            </a:endParaRPr>
          </a:p>
          <a:p>
            <a:pPr marL="0" indent="273050" algn="ctr">
              <a:buFontTx/>
              <a:buNone/>
              <a:defRPr/>
            </a:pPr>
            <a:r>
              <a:rPr lang="ro-RO" sz="2400" b="1" u="sng" dirty="0" smtClean="0">
                <a:latin typeface="Arial" pitchFamily="34" charset="0"/>
                <a:cs typeface="Arial" pitchFamily="34" charset="0"/>
              </a:rPr>
              <a:t> </a:t>
            </a:r>
            <a:endParaRPr lang="ro-RO" sz="2000" b="1" u="sng" dirty="0" smtClean="0">
              <a:latin typeface="Arial" pitchFamily="34" charset="0"/>
              <a:cs typeface="Arial" pitchFamily="34" charset="0"/>
            </a:endParaRPr>
          </a:p>
          <a:p>
            <a:pPr marL="400050" lvl="1" indent="273050" algn="just">
              <a:buFont typeface="Wingdings" pitchFamily="2" charset="2"/>
              <a:buChar char="Ø"/>
              <a:defRPr/>
            </a:pPr>
            <a:r>
              <a:rPr lang="ro-RO" sz="2100" dirty="0" smtClean="0">
                <a:latin typeface="Arial" pitchFamily="34" charset="0"/>
                <a:cs typeface="Arial" pitchFamily="34" charset="0"/>
              </a:rPr>
              <a:t>Teoriile pot avea o mare valoare predictivă, chiar dacă ipotezele lor sunt extrem de "nerealiste“</a:t>
            </a:r>
          </a:p>
          <a:p>
            <a:pPr marL="400050" lvl="1" indent="273050" algn="just">
              <a:buFont typeface="Wingdings" pitchFamily="2" charset="2"/>
              <a:buChar char="Ø"/>
              <a:defRPr/>
            </a:pPr>
            <a:r>
              <a:rPr lang="ro-RO" sz="2100" dirty="0" smtClean="0">
                <a:latin typeface="Arial" pitchFamily="34" charset="0"/>
                <a:cs typeface="Arial" pitchFamily="34" charset="0"/>
              </a:rPr>
              <a:t>Realismul ipotezelor teoriei este nerelevant pentru valoarea lor predictivă: nu contează dacă presupunerea că firmele îşi maximizează profiturile este realistă</a:t>
            </a:r>
          </a:p>
          <a:p>
            <a:pPr marL="400050" lvl="1" indent="273050" algn="just">
              <a:buFont typeface="Wingdings" pitchFamily="2" charset="2"/>
              <a:buChar char="Ø"/>
              <a:defRPr/>
            </a:pPr>
            <a:r>
              <a:rPr lang="ro-RO" sz="2100" dirty="0" smtClean="0">
                <a:latin typeface="Arial" pitchFamily="34" charset="0"/>
                <a:cs typeface="Arial" pitchFamily="34" charset="0"/>
              </a:rPr>
              <a:t>Teoriile ar trebui evaluate exclusiv în termeni de acurateţe a predicţiilor acestora: ceea ce contează este dacă teoria firmei face predictii corecte și semnificative</a:t>
            </a: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ro-RO" dirty="0"/>
          </a:p>
        </p:txBody>
      </p:sp>
      <p:sp>
        <p:nvSpPr>
          <p:cNvPr id="3" name="Content Placeholder 2"/>
          <p:cNvSpPr>
            <a:spLocks noGrp="1"/>
          </p:cNvSpPr>
          <p:nvPr>
            <p:ph idx="1"/>
          </p:nvPr>
        </p:nvSpPr>
        <p:spPr>
          <a:xfrm>
            <a:off x="304800" y="1219200"/>
            <a:ext cx="8534400" cy="5410200"/>
          </a:xfrm>
        </p:spPr>
        <p:txBody>
          <a:bodyPr>
            <a:normAutofit lnSpcReduction="10000"/>
          </a:bodyPr>
          <a:lstStyle/>
          <a:p>
            <a:pPr marL="0" indent="273050" algn="just"/>
            <a:r>
              <a:rPr lang="ro-RO" sz="2400" dirty="0" smtClean="0">
                <a:latin typeface="Arial" charset="0"/>
                <a:cs typeface="Arial" charset="0"/>
              </a:rPr>
              <a:t>După cum au subliniat criticii săi, Friedman se referă la mai multe accepţiuni ale cuvântului "ipoteze" şi la mai multe sensuri în care acestea sunt "nerealiste“</a:t>
            </a:r>
          </a:p>
          <a:p>
            <a:pPr marL="0" indent="273050" algn="just"/>
            <a:endParaRPr lang="ro-RO" sz="2400" dirty="0" smtClean="0">
              <a:latin typeface="Arial" charset="0"/>
              <a:cs typeface="Arial" charset="0"/>
            </a:endParaRPr>
          </a:p>
          <a:p>
            <a:pPr marL="400050" lvl="1" indent="273050" algn="just">
              <a:buFont typeface="Wingdings" pitchFamily="2" charset="2"/>
              <a:buChar char="Ø"/>
            </a:pPr>
            <a:r>
              <a:rPr lang="ro-RO" sz="2000" dirty="0" smtClean="0">
                <a:latin typeface="Arial" charset="0"/>
                <a:cs typeface="Arial" charset="0"/>
              </a:rPr>
              <a:t>Deoarece Friedman acceptă criticile celor care investighează empiric dacă firmele urmăresc, într-adevăr, să-şi maximizeze profiturile, el trebuie să accepte "ipotezele" menite să ducă la generalizări economice, cum ar fi: "</a:t>
            </a:r>
            <a:r>
              <a:rPr lang="ro-RO" sz="2000" i="1" dirty="0" smtClean="0">
                <a:latin typeface="Arial" charset="0"/>
                <a:cs typeface="Arial" charset="0"/>
              </a:rPr>
              <a:t>firmele încearcă să-şi maximizeze profiturile</a:t>
            </a:r>
            <a:r>
              <a:rPr lang="ro-RO" sz="2000" dirty="0" smtClean="0">
                <a:latin typeface="Arial" charset="0"/>
                <a:cs typeface="Arial" charset="0"/>
              </a:rPr>
              <a:t>", iar "nerealist" ar trebui să însemne, printre altele, "fals“</a:t>
            </a:r>
          </a:p>
          <a:p>
            <a:pPr marL="0" indent="273050" algn="just"/>
            <a:endParaRPr lang="ro-RO" sz="2400" dirty="0" smtClean="0">
              <a:latin typeface="Arial" charset="0"/>
              <a:cs typeface="Arial" charset="0"/>
            </a:endParaRPr>
          </a:p>
          <a:p>
            <a:pPr marL="0" indent="273050" algn="ctr">
              <a:buFontTx/>
              <a:buNone/>
            </a:pPr>
            <a:r>
              <a:rPr lang="ro-RO" sz="2400" b="1" u="sng" dirty="0" smtClean="0">
                <a:latin typeface="Arial" charset="0"/>
                <a:cs typeface="Arial" charset="0"/>
              </a:rPr>
              <a:t>Afirmând că este o greşeală să se evalueze teoriile în funcţie de realismul ipotezelor, Friedman spune</a:t>
            </a:r>
            <a:r>
              <a:rPr lang="en-US" sz="2400" b="1" u="sng" dirty="0" smtClean="0">
                <a:latin typeface="Arial" charset="0"/>
                <a:cs typeface="Arial" charset="0"/>
              </a:rPr>
              <a:t>, de </a:t>
            </a:r>
            <a:r>
              <a:rPr lang="en-US" sz="2400" b="1" u="sng" dirty="0" err="1" smtClean="0">
                <a:latin typeface="Arial" charset="0"/>
                <a:cs typeface="Arial" charset="0"/>
              </a:rPr>
              <a:t>fapt</a:t>
            </a:r>
            <a:r>
              <a:rPr lang="en-US" sz="2400" b="1" u="sng" dirty="0" smtClean="0">
                <a:latin typeface="Arial" charset="0"/>
                <a:cs typeface="Arial" charset="0"/>
              </a:rPr>
              <a:t>,</a:t>
            </a:r>
            <a:r>
              <a:rPr lang="ro-RO" sz="2400" b="1" u="sng" dirty="0" smtClean="0">
                <a:latin typeface="Arial" charset="0"/>
                <a:cs typeface="Arial" charset="0"/>
              </a:rPr>
              <a:t> că este o greşeală să se apre</a:t>
            </a:r>
            <a:r>
              <a:rPr lang="en-US" sz="2400" b="1" u="sng" dirty="0" smtClean="0">
                <a:latin typeface="Arial" charset="0"/>
                <a:cs typeface="Arial" charset="0"/>
              </a:rPr>
              <a:t>c</a:t>
            </a:r>
            <a:r>
              <a:rPr lang="ro-RO" sz="2400" b="1" u="sng" dirty="0" smtClean="0">
                <a:latin typeface="Arial" charset="0"/>
                <a:cs typeface="Arial" charset="0"/>
              </a:rPr>
              <a:t>ieze teoriile prin investigarea adevărului sau falsităţii principalelor generalizări ale științei economice</a:t>
            </a: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304800"/>
            <a:ext cx="8429625"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14400"/>
          </a:xfrm>
        </p:spPr>
        <p:txBody>
          <a:bodyPr/>
          <a:lstStyle/>
          <a:p>
            <a:endParaRPr lang="ro-RO" dirty="0"/>
          </a:p>
        </p:txBody>
      </p:sp>
      <p:sp>
        <p:nvSpPr>
          <p:cNvPr id="3" name="Content Placeholder 2"/>
          <p:cNvSpPr>
            <a:spLocks noGrp="1"/>
          </p:cNvSpPr>
          <p:nvPr>
            <p:ph idx="1"/>
          </p:nvPr>
        </p:nvSpPr>
        <p:spPr>
          <a:xfrm>
            <a:off x="304800" y="762000"/>
            <a:ext cx="8610600" cy="5943600"/>
          </a:xfrm>
        </p:spPr>
        <p:txBody>
          <a:bodyPr>
            <a:normAutofit lnSpcReduction="10000"/>
          </a:bodyPr>
          <a:lstStyle/>
          <a:p>
            <a:pPr algn="ctr">
              <a:buFontTx/>
              <a:buNone/>
              <a:defRPr/>
            </a:pPr>
            <a:r>
              <a:rPr lang="ro-RO" sz="2400" b="1" u="sng" dirty="0" smtClean="0">
                <a:latin typeface="Arial" pitchFamily="34" charset="0"/>
                <a:cs typeface="Arial" pitchFamily="34" charset="0"/>
              </a:rPr>
              <a:t>Abordările popperiane</a:t>
            </a:r>
          </a:p>
          <a:p>
            <a:pPr marL="0" indent="273050" algn="just">
              <a:defRPr/>
            </a:pPr>
            <a:r>
              <a:rPr lang="ro-RO" sz="2000" dirty="0" smtClean="0">
                <a:latin typeface="Arial" pitchFamily="34" charset="0"/>
                <a:cs typeface="Arial" pitchFamily="34" charset="0"/>
              </a:rPr>
              <a:t>Filozofia ştiinţei a lui Karl Popper i-a influenţat pe economişti, ca pe alţi oameni de ştiinţă</a:t>
            </a:r>
            <a:endParaRPr lang="ro-RO" sz="2400" dirty="0" smtClean="0">
              <a:latin typeface="Arial" pitchFamily="34" charset="0"/>
              <a:cs typeface="Arial" pitchFamily="34" charset="0"/>
            </a:endParaRPr>
          </a:p>
          <a:p>
            <a:pPr algn="ctr">
              <a:buFontTx/>
              <a:buNone/>
              <a:defRPr/>
            </a:pPr>
            <a:r>
              <a:rPr lang="ro-RO" sz="2400" b="1" u="sng" dirty="0" smtClean="0">
                <a:latin typeface="Arial" pitchFamily="34" charset="0"/>
                <a:cs typeface="Arial" pitchFamily="34" charset="0"/>
              </a:rPr>
              <a:t>Popper susţine ceea ce el numeşte </a:t>
            </a:r>
            <a:r>
              <a:rPr lang="en-US" sz="2400" b="1" u="sng" dirty="0" smtClean="0">
                <a:latin typeface="Arial" pitchFamily="34" charset="0"/>
                <a:cs typeface="Arial" pitchFamily="34" charset="0"/>
              </a:rPr>
              <a:t>“</a:t>
            </a:r>
            <a:r>
              <a:rPr lang="ro-RO" sz="2400" b="1" u="sng" dirty="0" smtClean="0">
                <a:latin typeface="Arial" pitchFamily="34" charset="0"/>
                <a:cs typeface="Arial" pitchFamily="34" charset="0"/>
              </a:rPr>
              <a:t>metodologia infirmaţionistă</a:t>
            </a:r>
            <a:r>
              <a:rPr lang="en-US" sz="2400" b="1" u="sng" dirty="0" smtClean="0">
                <a:latin typeface="Arial" pitchFamily="34" charset="0"/>
                <a:cs typeface="Arial" pitchFamily="34" charset="0"/>
              </a:rPr>
              <a:t>”</a:t>
            </a:r>
            <a:r>
              <a:rPr lang="ro-RO" sz="2400" b="1" u="sng" dirty="0" smtClean="0">
                <a:latin typeface="Arial" pitchFamily="34" charset="0"/>
                <a:cs typeface="Arial" pitchFamily="34" charset="0"/>
              </a:rPr>
              <a:t> </a:t>
            </a:r>
          </a:p>
          <a:p>
            <a:pPr marL="0" lvl="1" indent="273050" algn="just">
              <a:buFont typeface="Arial" pitchFamily="34" charset="0"/>
              <a:buChar char="•"/>
              <a:defRPr/>
            </a:pPr>
            <a:r>
              <a:rPr lang="ro-RO" sz="1800" dirty="0" smtClean="0">
                <a:latin typeface="Arial" pitchFamily="34" charset="0"/>
                <a:cs typeface="Arial" pitchFamily="34" charset="0"/>
              </a:rPr>
              <a:t>Oamenii de ştiinţă ar trebui să formuleze teorii care sunt "logic infirmabile" – adică pot fi contrazise de unele observaţii</a:t>
            </a:r>
          </a:p>
          <a:p>
            <a:pPr marL="400050" lvl="2" indent="273050" algn="just">
              <a:buFont typeface="Wingdings" pitchFamily="2" charset="2"/>
              <a:buChar char="Ø"/>
              <a:defRPr/>
            </a:pPr>
            <a:r>
              <a:rPr lang="ro-RO" sz="1600" i="1" dirty="0" smtClean="0">
                <a:latin typeface="Arial" pitchFamily="34" charset="0"/>
                <a:cs typeface="Arial" pitchFamily="34" charset="0"/>
              </a:rPr>
              <a:t>Propoziţia "toate ciorile sunt negre" este logic infirmabilă, deoarece este în contradicţie cu (şi infirmată de) observarea unei c</a:t>
            </a:r>
            <a:r>
              <a:rPr lang="en-US" sz="1600" i="1" dirty="0" err="1" smtClean="0">
                <a:latin typeface="Arial" pitchFamily="34" charset="0"/>
                <a:cs typeface="Arial" pitchFamily="34" charset="0"/>
              </a:rPr>
              <a:t>i</a:t>
            </a:r>
            <a:r>
              <a:rPr lang="ro-RO" sz="1600" i="1" dirty="0" smtClean="0">
                <a:latin typeface="Arial" pitchFamily="34" charset="0"/>
                <a:cs typeface="Arial" pitchFamily="34" charset="0"/>
              </a:rPr>
              <a:t>ori roşii</a:t>
            </a:r>
          </a:p>
          <a:p>
            <a:pPr marL="0" lvl="1" indent="273050" algn="just">
              <a:buFont typeface="Arial" pitchFamily="34" charset="0"/>
              <a:buChar char="•"/>
              <a:defRPr/>
            </a:pPr>
            <a:r>
              <a:rPr lang="ro-RO" sz="1800" dirty="0" smtClean="0">
                <a:latin typeface="Arial" pitchFamily="34" charset="0"/>
                <a:cs typeface="Arial" pitchFamily="34" charset="0"/>
              </a:rPr>
              <a:t>Afirmaţiile care nu pot fi infirmate nu conţin nici o informaţie cu privire la ceea ce ar fi de aşteptat</a:t>
            </a:r>
          </a:p>
          <a:p>
            <a:pPr marL="0" lvl="1" indent="273050" algn="just">
              <a:buFont typeface="Arial" pitchFamily="34" charset="0"/>
              <a:buChar char="•"/>
              <a:defRPr/>
            </a:pPr>
            <a:r>
              <a:rPr lang="ro-RO" sz="1800" dirty="0" smtClean="0">
                <a:latin typeface="Arial" pitchFamily="34" charset="0"/>
                <a:cs typeface="Arial" pitchFamily="34" charset="0"/>
              </a:rPr>
              <a:t>Oamenii de ştiinţă ar trebui să-şi supună teoriile la cele mai dure teste şi să le respingă pe cele care nu trec testele</a:t>
            </a:r>
          </a:p>
          <a:p>
            <a:pPr marL="0" lvl="1" indent="273050" algn="just">
              <a:buFont typeface="Arial" pitchFamily="34" charset="0"/>
              <a:buChar char="•"/>
              <a:defRPr/>
            </a:pPr>
            <a:r>
              <a:rPr lang="ro-RO" sz="1800" dirty="0" smtClean="0">
                <a:latin typeface="Arial" pitchFamily="34" charset="0"/>
                <a:cs typeface="Arial" pitchFamily="34" charset="0"/>
              </a:rPr>
              <a:t>De asemenea, ei ar trebui să considere teoriile ca fiind doar presupuneri interesante</a:t>
            </a:r>
          </a:p>
          <a:p>
            <a:pPr marL="0" lvl="1" indent="273050" algn="just">
              <a:buFont typeface="Arial" pitchFamily="34" charset="0"/>
              <a:buChar char="•"/>
              <a:defRPr/>
            </a:pPr>
            <a:r>
              <a:rPr lang="ro-RO" sz="1800" dirty="0" smtClean="0">
                <a:latin typeface="Arial" pitchFamily="34" charset="0"/>
                <a:cs typeface="Arial" pitchFamily="34" charset="0"/>
              </a:rPr>
              <a:t>Trecerea unui test nu confirmă o teorie şi nu oferă oamenilor de ştiinţă motive să creadă în ea</a:t>
            </a:r>
          </a:p>
          <a:p>
            <a:pPr marL="0" lvl="1" indent="273050" algn="just">
              <a:buFont typeface="Arial" pitchFamily="34" charset="0"/>
              <a:buChar char="•"/>
              <a:defRPr/>
            </a:pPr>
            <a:r>
              <a:rPr lang="ro-RO" sz="1800" dirty="0" smtClean="0">
                <a:latin typeface="Arial" pitchFamily="34" charset="0"/>
                <a:cs typeface="Arial" pitchFamily="34" charset="0"/>
              </a:rPr>
              <a:t>Testarea justifică doar continuarea folosirii teoriei respective (din moment ce nu a fost încă infirmată) şi depunerea unor eforturi sporite în încercarea de a o infirma (din moment ce a supravieţuit multă vreme</a:t>
            </a:r>
            <a:endParaRPr lang="ro-RO" sz="1800" dirty="0"/>
          </a:p>
        </p:txBody>
      </p:sp>
      <p:pic>
        <p:nvPicPr>
          <p:cNvPr id="4" name="Picture 2"/>
          <p:cNvPicPr>
            <a:picLocks noChangeAspect="1" noChangeArrowheads="1"/>
          </p:cNvPicPr>
          <p:nvPr/>
        </p:nvPicPr>
        <p:blipFill>
          <a:blip r:embed="rId3"/>
          <a:srcRect/>
          <a:stretch>
            <a:fillRect/>
          </a:stretch>
        </p:blipFill>
        <p:spPr bwMode="auto">
          <a:xfrm>
            <a:off x="457200" y="228600"/>
            <a:ext cx="8305800" cy="522207"/>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229600" cy="533400"/>
          </a:xfrm>
        </p:spPr>
        <p:txBody>
          <a:bodyPr>
            <a:normAutofit/>
          </a:bodyPr>
          <a:lstStyle/>
          <a:p>
            <a:endParaRPr lang="ro-RO" sz="2000" dirty="0"/>
          </a:p>
        </p:txBody>
      </p:sp>
      <p:sp>
        <p:nvSpPr>
          <p:cNvPr id="3" name="Content Placeholder 2"/>
          <p:cNvSpPr>
            <a:spLocks noGrp="1"/>
          </p:cNvSpPr>
          <p:nvPr>
            <p:ph idx="1"/>
          </p:nvPr>
        </p:nvSpPr>
        <p:spPr>
          <a:xfrm>
            <a:off x="228600" y="990600"/>
            <a:ext cx="8686800" cy="5638800"/>
          </a:xfrm>
        </p:spPr>
        <p:txBody>
          <a:bodyPr>
            <a:normAutofit fontScale="92500" lnSpcReduction="10000"/>
          </a:bodyPr>
          <a:lstStyle/>
          <a:p>
            <a:pPr marL="0" indent="355600" algn="just">
              <a:defRPr/>
            </a:pPr>
            <a:r>
              <a:rPr lang="ro-RO" sz="2400" u="sng" dirty="0" smtClean="0">
                <a:latin typeface="Arial" pitchFamily="34" charset="0"/>
                <a:cs typeface="Arial" pitchFamily="34" charset="0"/>
              </a:rPr>
              <a:t>Prin prisma infirmaţionismului lui Popper, există puţine speranţe de a înţelege cum simplificările extreme pot fi legitime sau cum practica economică actuală poate fi respectabilă din punct de vedere ştiinţific</a:t>
            </a:r>
          </a:p>
          <a:p>
            <a:pPr marL="0" indent="355600" algn="ctr">
              <a:defRPr/>
            </a:pPr>
            <a:endParaRPr lang="ro-RO" sz="2400" dirty="0" smtClean="0">
              <a:latin typeface="Arial" pitchFamily="34" charset="0"/>
              <a:cs typeface="Arial" pitchFamily="34" charset="0"/>
            </a:endParaRPr>
          </a:p>
          <a:p>
            <a:pPr marL="0" indent="355600" algn="just">
              <a:defRPr/>
            </a:pPr>
            <a:r>
              <a:rPr lang="ro-RO" sz="2600" u="sng" dirty="0" smtClean="0">
                <a:latin typeface="Arial" pitchFamily="34" charset="0"/>
                <a:cs typeface="Arial" pitchFamily="34" charset="0"/>
              </a:rPr>
              <a:t>Teoriile economice specifice sunt rareori logic infirmabile</a:t>
            </a:r>
            <a:endParaRPr lang="en-US" sz="2600" u="sng" dirty="0" smtClean="0">
              <a:latin typeface="Arial" pitchFamily="34" charset="0"/>
              <a:cs typeface="Arial" pitchFamily="34" charset="0"/>
            </a:endParaRPr>
          </a:p>
          <a:p>
            <a:pPr marL="0" indent="355600" algn="just">
              <a:defRPr/>
            </a:pPr>
            <a:endParaRPr lang="ro-RO" sz="2600" b="1" u="sng" dirty="0" smtClean="0">
              <a:latin typeface="Arial" pitchFamily="34" charset="0"/>
              <a:cs typeface="Arial" pitchFamily="34" charset="0"/>
            </a:endParaRPr>
          </a:p>
          <a:p>
            <a:pPr marL="400050" lvl="1" indent="355600" algn="just">
              <a:buFont typeface="Wingdings" pitchFamily="2" charset="2"/>
              <a:buChar char="Ø"/>
              <a:defRPr/>
            </a:pPr>
            <a:r>
              <a:rPr lang="ro-RO" sz="2200" dirty="0" smtClean="0">
                <a:latin typeface="Arial" pitchFamily="34" charset="0"/>
                <a:cs typeface="Arial" pitchFamily="34" charset="0"/>
              </a:rPr>
              <a:t>Când sunt infirmabile, acceptarea pe scară largă a concepţiei metodologice a lui Friedman asigură că acestea nu au fost supuse unui test serios</a:t>
            </a:r>
          </a:p>
          <a:p>
            <a:pPr marL="400050" lvl="1" indent="355600" algn="just">
              <a:buFont typeface="Wingdings" pitchFamily="2" charset="2"/>
              <a:buChar char="Ø"/>
              <a:defRPr/>
            </a:pPr>
            <a:r>
              <a:rPr lang="ro-RO" sz="2200" dirty="0" smtClean="0">
                <a:latin typeface="Arial" pitchFamily="34" charset="0"/>
                <a:cs typeface="Arial" pitchFamily="34" charset="0"/>
              </a:rPr>
              <a:t>Atunci când nu trec testele, teoriile economice sunt rareori respinse</a:t>
            </a:r>
          </a:p>
          <a:p>
            <a:pPr marL="400050" lvl="1" indent="355600" algn="just">
              <a:buFont typeface="Wingdings" pitchFamily="2" charset="2"/>
              <a:buChar char="Ø"/>
              <a:defRPr/>
            </a:pPr>
            <a:r>
              <a:rPr lang="ro-RO" sz="2200" dirty="0" smtClean="0">
                <a:latin typeface="Arial" pitchFamily="34" charset="0"/>
                <a:cs typeface="Arial" pitchFamily="34" charset="0"/>
              </a:rPr>
              <a:t>Teoriile economice care nu au fost bine testate sunt luate drept ghiduri sigure pentru politicile economice, nu doar ca presupuneri</a:t>
            </a:r>
          </a:p>
          <a:p>
            <a:pPr marL="400050" lvl="1" indent="355600" algn="just">
              <a:buFont typeface="Wingdings" pitchFamily="2" charset="2"/>
              <a:buChar char="Ø"/>
              <a:defRPr/>
            </a:pPr>
            <a:r>
              <a:rPr lang="ro-RO" sz="2200" dirty="0" smtClean="0">
                <a:latin typeface="Arial" pitchFamily="34" charset="0"/>
                <a:cs typeface="Arial" pitchFamily="34" charset="0"/>
              </a:rPr>
              <a:t>Majoritatea economiștilor care au îmbrățișat filozofia științei a lui Popper nu au respins ştiinţa economică </a:t>
            </a:r>
            <a:r>
              <a:rPr lang="ro-RO" sz="2200" i="1" dirty="0" smtClean="0">
                <a:latin typeface="Arial" pitchFamily="34" charset="0"/>
                <a:cs typeface="Arial" pitchFamily="34" charset="0"/>
              </a:rPr>
              <a:t>mainstream</a:t>
            </a:r>
            <a:r>
              <a:rPr lang="ro-RO" sz="2200" dirty="0" smtClean="0">
                <a:latin typeface="Arial" pitchFamily="34" charset="0"/>
                <a:cs typeface="Arial" pitchFamily="34" charset="0"/>
              </a:rPr>
              <a:t> şi nu au fost aşa de critici faţă de practicanţii săi</a:t>
            </a: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304800" y="990600"/>
            <a:ext cx="8610600" cy="5638800"/>
          </a:xfrm>
        </p:spPr>
        <p:txBody>
          <a:bodyPr>
            <a:normAutofit fontScale="70000" lnSpcReduction="20000"/>
          </a:bodyPr>
          <a:lstStyle/>
          <a:p>
            <a:pPr marL="0" indent="273050" algn="just">
              <a:defRPr/>
            </a:pPr>
            <a:r>
              <a:rPr lang="ro-RO" sz="2800" u="sng" dirty="0" smtClean="0">
                <a:latin typeface="Arial" pitchFamily="34" charset="0"/>
                <a:cs typeface="Arial" pitchFamily="34" charset="0"/>
              </a:rPr>
              <a:t>Aplicarea concepţiei lui Popper despre infirmare ar fi literalmente distructivă: toate teoriile economice cunoscute ar fi condamnate ca neştiinţifice şi nu ar exista nici o modalitate de a distinge între ele</a:t>
            </a:r>
          </a:p>
          <a:p>
            <a:pPr marL="0" indent="273050" algn="just">
              <a:defRPr/>
            </a:pPr>
            <a:endParaRPr lang="ro-RO" sz="2400" dirty="0" smtClean="0">
              <a:latin typeface="Arial" pitchFamily="34" charset="0"/>
              <a:cs typeface="Arial" pitchFamily="34" charset="0"/>
            </a:endParaRPr>
          </a:p>
          <a:p>
            <a:pPr marL="0" indent="273050" algn="just">
              <a:defRPr/>
            </a:pPr>
            <a:r>
              <a:rPr lang="ro-RO" sz="2800" dirty="0" smtClean="0">
                <a:latin typeface="Arial" pitchFamily="34" charset="0"/>
                <a:cs typeface="Arial" pitchFamily="34" charset="0"/>
              </a:rPr>
              <a:t>Pentru a obţine implicaţii testabile, sunt necesare, de asemenea, ipoteze subsidiare referitoare la distribuţii, instrumente de măsură, variabile </a:t>
            </a:r>
            <a:r>
              <a:rPr lang="ro-RO" sz="2800" i="1" dirty="0" smtClean="0">
                <a:latin typeface="Arial" pitchFamily="34" charset="0"/>
                <a:cs typeface="Arial" pitchFamily="34" charset="0"/>
              </a:rPr>
              <a:t>proxy</a:t>
            </a:r>
            <a:r>
              <a:rPr lang="ro-RO" sz="2800" dirty="0" smtClean="0">
                <a:latin typeface="Arial" pitchFamily="34" charset="0"/>
                <a:cs typeface="Arial" pitchFamily="34" charset="0"/>
              </a:rPr>
              <a:t> pentru variabilele nemasurabile, absenţa diverselor interferenţe etc.</a:t>
            </a:r>
          </a:p>
          <a:p>
            <a:pPr marL="0" indent="273050" algn="just">
              <a:defRPr/>
            </a:pPr>
            <a:endParaRPr lang="ro-RO" sz="2400" dirty="0" smtClean="0">
              <a:latin typeface="Arial" pitchFamily="34" charset="0"/>
              <a:cs typeface="Arial" pitchFamily="34" charset="0"/>
            </a:endParaRPr>
          </a:p>
          <a:p>
            <a:pPr marL="0" indent="273050" algn="ctr">
              <a:buFontTx/>
              <a:buNone/>
              <a:defRPr/>
            </a:pPr>
            <a:r>
              <a:rPr lang="ro-RO" sz="3400" b="1" u="sng" dirty="0" smtClean="0">
                <a:latin typeface="Arial" pitchFamily="34" charset="0"/>
                <a:cs typeface="Arial" pitchFamily="34" charset="0"/>
              </a:rPr>
              <a:t>Aceasta este aşa-numita "problemă Duhem-Quine“</a:t>
            </a:r>
          </a:p>
          <a:p>
            <a:pPr marL="0" indent="273050" algn="ctr">
              <a:buFontTx/>
              <a:buNone/>
              <a:defRPr/>
            </a:pPr>
            <a:endParaRPr lang="ro-RO" sz="2600" b="1" u="sng" dirty="0" smtClean="0">
              <a:latin typeface="Arial" pitchFamily="34" charset="0"/>
              <a:cs typeface="Arial" pitchFamily="34" charset="0"/>
            </a:endParaRPr>
          </a:p>
          <a:p>
            <a:pPr marL="400050" lvl="1" indent="273050" algn="just">
              <a:buFont typeface="Wingdings" pitchFamily="2" charset="2"/>
              <a:buChar char="Ø"/>
              <a:defRPr/>
            </a:pPr>
            <a:r>
              <a:rPr lang="ro-RO" sz="2200" dirty="0" smtClean="0">
                <a:latin typeface="Arial" pitchFamily="34" charset="0"/>
                <a:cs typeface="Arial" pitchFamily="34" charset="0"/>
              </a:rPr>
              <a:t> </a:t>
            </a:r>
            <a:r>
              <a:rPr lang="ro-RO" sz="2900" dirty="0" smtClean="0">
                <a:latin typeface="Arial" pitchFamily="34" charset="0"/>
                <a:cs typeface="Arial" pitchFamily="34" charset="0"/>
              </a:rPr>
              <a:t>Ea apare în general în ştiinţă, iar Popper propune rezolvarea sa prin decizia metodologică de a considera eşecul deducerii de implicaţii testabile drept un eşec al însăşi teoriei</a:t>
            </a:r>
          </a:p>
          <a:p>
            <a:pPr marL="400050" lvl="1" indent="273050" algn="just">
              <a:buFont typeface="Wingdings" pitchFamily="2" charset="2"/>
              <a:buChar char="Ø"/>
              <a:defRPr/>
            </a:pPr>
            <a:endParaRPr lang="ro-RO" sz="2900" dirty="0" smtClean="0">
              <a:latin typeface="Arial" pitchFamily="34" charset="0"/>
              <a:cs typeface="Arial" pitchFamily="34" charset="0"/>
            </a:endParaRPr>
          </a:p>
          <a:p>
            <a:pPr marL="400050" lvl="1" indent="273050" algn="just">
              <a:buFont typeface="Wingdings" pitchFamily="2" charset="2"/>
              <a:buChar char="Ø"/>
              <a:defRPr/>
            </a:pPr>
            <a:r>
              <a:rPr lang="ro-RO" sz="2900" dirty="0" smtClean="0">
                <a:latin typeface="Arial" pitchFamily="34" charset="0"/>
                <a:cs typeface="Arial" pitchFamily="34" charset="0"/>
              </a:rPr>
              <a:t>Însă, în ştiinţa economică, ipotezele subsidiare sunt îndoeielnice şi se ştie adesea că sunt false</a:t>
            </a:r>
          </a:p>
          <a:p>
            <a:pPr marL="400050" lvl="1" indent="273050" algn="just">
              <a:defRPr/>
            </a:pPr>
            <a:endParaRPr lang="ro-RO" sz="1800" dirty="0" smtClean="0">
              <a:latin typeface="Arial" pitchFamily="34" charset="0"/>
              <a:cs typeface="Arial" pitchFamily="34" charset="0"/>
            </a:endParaRPr>
          </a:p>
          <a:p>
            <a:pPr marL="400050" lvl="1" indent="273050" algn="ctr">
              <a:buFontTx/>
              <a:buNone/>
              <a:defRPr/>
            </a:pPr>
            <a:r>
              <a:rPr lang="ro-RO" sz="3400" b="1" u="sng" dirty="0" smtClean="0">
                <a:latin typeface="Arial" pitchFamily="34" charset="0"/>
                <a:cs typeface="Arial" pitchFamily="34" charset="0"/>
              </a:rPr>
              <a:t>Adoptarea deciziei metodologice recomandate de Popper este nerezonabilă şi ar duce la respingerea tuturor teoriilor economice</a:t>
            </a:r>
          </a:p>
          <a:p>
            <a:pPr marL="0" indent="273050" algn="just">
              <a:buFontTx/>
              <a:buNone/>
              <a:defRPr/>
            </a:pPr>
            <a:endParaRPr lang="ro-RO" sz="2800" dirty="0" smtClean="0">
              <a:latin typeface="Arial" pitchFamily="34" charset="0"/>
              <a:cs typeface="Arial" pitchFamily="34" charset="0"/>
            </a:endParaRP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152400" y="990600"/>
            <a:ext cx="8763000" cy="5867400"/>
          </a:xfrm>
        </p:spPr>
        <p:txBody>
          <a:bodyPr>
            <a:normAutofit fontScale="55000" lnSpcReduction="20000"/>
          </a:bodyPr>
          <a:lstStyle/>
          <a:p>
            <a:pPr marL="0" indent="177800" algn="ctr">
              <a:buFontTx/>
              <a:buNone/>
              <a:defRPr/>
            </a:pPr>
            <a:r>
              <a:rPr lang="ro-RO" sz="4400" b="1" u="sng" dirty="0" smtClean="0">
                <a:latin typeface="Arial" charset="0"/>
                <a:cs typeface="Arial" charset="0"/>
              </a:rPr>
              <a:t>O soluție în linii mari popperiană la această problemă oferă I. Lakatos </a:t>
            </a:r>
            <a:endParaRPr lang="en-US" sz="4400" b="1" u="sng" dirty="0" smtClean="0">
              <a:latin typeface="Arial" charset="0"/>
              <a:cs typeface="Arial" charset="0"/>
            </a:endParaRPr>
          </a:p>
          <a:p>
            <a:pPr marL="0" indent="177800" algn="ctr">
              <a:buFontTx/>
              <a:buNone/>
              <a:defRPr/>
            </a:pPr>
            <a:r>
              <a:rPr lang="ro-RO" sz="3300" dirty="0" smtClean="0">
                <a:latin typeface="Arial" charset="0"/>
                <a:cs typeface="Arial" charset="0"/>
              </a:rPr>
              <a:t>(</a:t>
            </a:r>
            <a:r>
              <a:rPr lang="en-US" sz="3300" i="1" dirty="0" smtClean="0">
                <a:latin typeface="Arial" charset="0"/>
                <a:cs typeface="Arial" charset="0"/>
              </a:rPr>
              <a:t>Falsification and the Methodology of Scientific Research </a:t>
            </a:r>
            <a:r>
              <a:rPr lang="en-US" sz="3300" i="1" dirty="0" err="1" smtClean="0">
                <a:latin typeface="Arial" charset="0"/>
                <a:cs typeface="Arial" charset="0"/>
              </a:rPr>
              <a:t>Programmes</a:t>
            </a:r>
            <a:r>
              <a:rPr lang="en-US" sz="3300" dirty="0" smtClean="0">
                <a:latin typeface="Arial" charset="0"/>
                <a:cs typeface="Arial" charset="0"/>
              </a:rPr>
              <a:t>,</a:t>
            </a:r>
            <a:r>
              <a:rPr lang="ro-RO" sz="3300" dirty="0" smtClean="0">
                <a:latin typeface="Arial" charset="0"/>
                <a:cs typeface="Arial" charset="0"/>
              </a:rPr>
              <a:t> 1970)</a:t>
            </a:r>
          </a:p>
          <a:p>
            <a:pPr marL="0" indent="177800" algn="just">
              <a:defRPr/>
            </a:pPr>
            <a:endParaRPr lang="ro-RO" sz="2800" dirty="0" smtClean="0">
              <a:latin typeface="Arial" charset="0"/>
              <a:cs typeface="Arial" charset="0"/>
            </a:endParaRPr>
          </a:p>
          <a:p>
            <a:pPr marL="0" indent="177800" algn="just">
              <a:defRPr/>
            </a:pPr>
            <a:r>
              <a:rPr lang="ro-RO" sz="4000" dirty="0" smtClean="0">
                <a:latin typeface="Arial" charset="0"/>
                <a:cs typeface="Arial" charset="0"/>
              </a:rPr>
              <a:t>Lakatos insistă asupra faptului că </a:t>
            </a:r>
            <a:r>
              <a:rPr lang="ro-RO" sz="4000" b="1" dirty="0" smtClean="0">
                <a:latin typeface="Arial" charset="0"/>
                <a:cs typeface="Arial" charset="0"/>
              </a:rPr>
              <a:t>testarea este întotdeauna comparativă</a:t>
            </a:r>
          </a:p>
          <a:p>
            <a:pPr marL="400050" lvl="1" indent="177800" algn="just">
              <a:buFont typeface="Wingdings" pitchFamily="2" charset="2"/>
              <a:buChar char="Ø"/>
              <a:defRPr/>
            </a:pPr>
            <a:r>
              <a:rPr lang="ro-RO" sz="3300" b="1" dirty="0" smtClean="0">
                <a:latin typeface="Arial" charset="0"/>
                <a:cs typeface="Arial" charset="0"/>
              </a:rPr>
              <a:t> </a:t>
            </a:r>
            <a:r>
              <a:rPr lang="ro-RO" sz="3300" dirty="0" smtClean="0">
                <a:latin typeface="Arial" charset="0"/>
                <a:cs typeface="Arial" charset="0"/>
              </a:rPr>
              <a:t>Când teoriile se confruntă cu dificultăţi empirice, aşa cum se întâmplă întotdeauna, se încearcă modificarea lor</a:t>
            </a:r>
          </a:p>
          <a:p>
            <a:pPr marL="400050" lvl="1" indent="177800" algn="just">
              <a:buFont typeface="Wingdings" pitchFamily="2" charset="2"/>
              <a:buChar char="Ø"/>
              <a:defRPr/>
            </a:pPr>
            <a:r>
              <a:rPr lang="ro-RO" sz="3300" dirty="0" smtClean="0">
                <a:latin typeface="Arial" charset="0"/>
                <a:cs typeface="Arial" charset="0"/>
              </a:rPr>
              <a:t>Modificările ştiinţific acceptabile ("teoretic progresiste") trebuie să aibă întotdeauna unele implicaţii suplimentare testabile şi, deci, nu sunt pur </a:t>
            </a:r>
            <a:r>
              <a:rPr lang="ro-RO" sz="3300" i="1" dirty="0" smtClean="0">
                <a:latin typeface="Arial" charset="0"/>
                <a:cs typeface="Arial" charset="0"/>
              </a:rPr>
              <a:t>ad hoc</a:t>
            </a:r>
          </a:p>
          <a:p>
            <a:pPr marL="400050" lvl="1" indent="177800" algn="just">
              <a:buFont typeface="Wingdings" pitchFamily="2" charset="2"/>
              <a:buChar char="Ø"/>
              <a:defRPr/>
            </a:pPr>
            <a:r>
              <a:rPr lang="ro-RO" sz="3300" dirty="0" smtClean="0">
                <a:latin typeface="Arial" charset="0"/>
                <a:cs typeface="Arial" charset="0"/>
              </a:rPr>
              <a:t>Dacă unele din noile predicţii sunt confirmate, atunci modificarea este "empiric progresistă" şi există un motiv de respingere a teorie nemodificate şi de folosire a noii teorii, idiferent de cât succes are în general fiecare teorie în parte</a:t>
            </a:r>
          </a:p>
          <a:p>
            <a:pPr marL="0" indent="177800" algn="just">
              <a:defRPr/>
            </a:pPr>
            <a:endParaRPr lang="ro-RO" sz="2400" dirty="0" smtClean="0">
              <a:latin typeface="Arial" charset="0"/>
              <a:cs typeface="Arial" charset="0"/>
            </a:endParaRPr>
          </a:p>
          <a:p>
            <a:pPr marL="0" indent="177800" algn="just">
              <a:defRPr/>
            </a:pPr>
            <a:r>
              <a:rPr lang="ro-RO" sz="4000" dirty="0" smtClean="0">
                <a:latin typeface="Arial" charset="0"/>
                <a:cs typeface="Arial" charset="0"/>
              </a:rPr>
              <a:t>Concepţia lui Lakatos</a:t>
            </a:r>
            <a:r>
              <a:rPr lang="en-US" sz="4000" dirty="0" smtClean="0">
                <a:latin typeface="Arial" charset="0"/>
                <a:cs typeface="Arial" charset="0"/>
              </a:rPr>
              <a:t> </a:t>
            </a:r>
            <a:r>
              <a:rPr lang="ro-RO" sz="4000" dirty="0" smtClean="0">
                <a:latin typeface="Arial" charset="0"/>
                <a:cs typeface="Arial" charset="0"/>
              </a:rPr>
              <a:t>pare a rezolva problema modului de apreciere a teoriei economice </a:t>
            </a:r>
            <a:r>
              <a:rPr lang="ro-RO" sz="4000" i="1" dirty="0" smtClean="0">
                <a:latin typeface="Arial" charset="0"/>
                <a:cs typeface="Arial" charset="0"/>
              </a:rPr>
              <a:t>mainstream</a:t>
            </a:r>
            <a:r>
              <a:rPr lang="ro-RO" sz="4000" dirty="0" smtClean="0">
                <a:latin typeface="Arial" charset="0"/>
                <a:cs typeface="Arial" charset="0"/>
              </a:rPr>
              <a:t>, argumentând că ceea ce contează este </a:t>
            </a:r>
            <a:r>
              <a:rPr lang="ro-RO" sz="4000" b="1" dirty="0" smtClean="0">
                <a:latin typeface="Arial" charset="0"/>
                <a:cs typeface="Arial" charset="0"/>
              </a:rPr>
              <a:t>progresul</a:t>
            </a:r>
            <a:r>
              <a:rPr lang="ro-RO" sz="4000" dirty="0" smtClean="0">
                <a:latin typeface="Arial" charset="0"/>
                <a:cs typeface="Arial" charset="0"/>
              </a:rPr>
              <a:t> sau </a:t>
            </a:r>
            <a:r>
              <a:rPr lang="ro-RO" sz="4000" b="1" dirty="0" smtClean="0">
                <a:latin typeface="Arial" charset="0"/>
                <a:cs typeface="Arial" charset="0"/>
              </a:rPr>
              <a:t>regresul</a:t>
            </a:r>
            <a:r>
              <a:rPr lang="ro-RO" sz="4000" dirty="0" smtClean="0">
                <a:latin typeface="Arial" charset="0"/>
                <a:cs typeface="Arial" charset="0"/>
              </a:rPr>
              <a:t> </a:t>
            </a:r>
            <a:r>
              <a:rPr lang="ro-RO" sz="4000" b="1" dirty="0" smtClean="0">
                <a:latin typeface="Arial" charset="0"/>
                <a:cs typeface="Arial" charset="0"/>
              </a:rPr>
              <a:t>empiric</a:t>
            </a:r>
            <a:r>
              <a:rPr lang="ro-RO" sz="4000" dirty="0" smtClean="0">
                <a:latin typeface="Arial" charset="0"/>
                <a:cs typeface="Arial" charset="0"/>
              </a:rPr>
              <a:t>, mai degrabă decât </a:t>
            </a:r>
            <a:r>
              <a:rPr lang="ro-RO" sz="4000" b="1" dirty="0" smtClean="0">
                <a:latin typeface="Arial" charset="0"/>
                <a:cs typeface="Arial" charset="0"/>
              </a:rPr>
              <a:t>succesul </a:t>
            </a:r>
            <a:r>
              <a:rPr lang="ro-RO" sz="4000" dirty="0" smtClean="0">
                <a:latin typeface="Arial" charset="0"/>
                <a:cs typeface="Arial" charset="0"/>
              </a:rPr>
              <a:t>sau </a:t>
            </a:r>
            <a:r>
              <a:rPr lang="ro-RO" sz="4000" b="1" dirty="0" smtClean="0">
                <a:latin typeface="Arial" charset="0"/>
                <a:cs typeface="Arial" charset="0"/>
              </a:rPr>
              <a:t>eşecul</a:t>
            </a:r>
            <a:r>
              <a:rPr lang="ro-RO" sz="4000" dirty="0" smtClean="0">
                <a:latin typeface="Arial" charset="0"/>
                <a:cs typeface="Arial" charset="0"/>
              </a:rPr>
              <a:t> </a:t>
            </a:r>
            <a:r>
              <a:rPr lang="ro-RO" sz="4000" b="1" dirty="0" smtClean="0">
                <a:latin typeface="Arial" charset="0"/>
                <a:cs typeface="Arial" charset="0"/>
              </a:rPr>
              <a:t>empiric</a:t>
            </a:r>
          </a:p>
          <a:p>
            <a:pPr marL="0" indent="177800" algn="just">
              <a:defRPr/>
            </a:pPr>
            <a:endParaRPr lang="ro-RO" sz="2600" dirty="0" smtClean="0">
              <a:latin typeface="Arial" charset="0"/>
              <a:cs typeface="Arial" charset="0"/>
            </a:endParaRPr>
          </a:p>
          <a:p>
            <a:pPr marL="0" indent="177800" algn="ctr">
              <a:buFontTx/>
              <a:buNone/>
              <a:defRPr/>
            </a:pPr>
            <a:r>
              <a:rPr lang="ro-RO" sz="4400" b="1" u="sng" dirty="0" smtClean="0">
                <a:latin typeface="Arial" charset="0"/>
                <a:cs typeface="Arial" charset="0"/>
              </a:rPr>
              <a:t>Concepţia lui Lakatos a fost mult mai atractivă pentru metologii ştiinţei economice decât cea a lui Popper</a:t>
            </a:r>
            <a:endParaRPr lang="ro-RO" sz="4400" b="1" u="sng" dirty="0" smtClean="0"/>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381000" y="990600"/>
            <a:ext cx="8534400" cy="5715000"/>
          </a:xfrm>
        </p:spPr>
        <p:txBody>
          <a:bodyPr>
            <a:normAutofit fontScale="92500" lnSpcReduction="20000"/>
          </a:bodyPr>
          <a:lstStyle/>
          <a:p>
            <a:pPr marL="342900" lvl="1" indent="-342900" algn="ctr">
              <a:buFontTx/>
              <a:buNone/>
              <a:defRPr/>
            </a:pPr>
            <a:r>
              <a:rPr lang="vi-VN" sz="2600" b="1" u="sng" dirty="0" smtClean="0">
                <a:latin typeface="Arial" charset="0"/>
                <a:cs typeface="Arial" charset="0"/>
              </a:rPr>
              <a:t>Retorica ştiinţei economice</a:t>
            </a:r>
            <a:endParaRPr lang="ro-RO" sz="2600" b="1" u="sng" dirty="0" smtClean="0">
              <a:latin typeface="Arial" charset="0"/>
              <a:cs typeface="Arial" charset="0"/>
            </a:endParaRPr>
          </a:p>
          <a:p>
            <a:pPr marL="342900" lvl="1" indent="-342900" algn="ctr">
              <a:buFontTx/>
              <a:buNone/>
              <a:defRPr/>
            </a:pPr>
            <a:endParaRPr lang="vi-VN" sz="2400" b="1" u="sng" dirty="0" smtClean="0">
              <a:latin typeface="Arial" charset="0"/>
              <a:cs typeface="Arial" charset="0"/>
            </a:endParaRPr>
          </a:p>
          <a:p>
            <a:pPr marL="0" indent="355600" algn="just">
              <a:defRPr/>
            </a:pPr>
            <a:r>
              <a:rPr lang="ro-RO" sz="2200" dirty="0" smtClean="0">
                <a:latin typeface="Arial" charset="0"/>
                <a:cs typeface="Arial" charset="0"/>
              </a:rPr>
              <a:t>O reacţie radicală faţă de dificultăţile cu care se confruntă justificarea recurgerii la simplificări drastice este negarea ideii că ştiinţa economică satisface cerinţele metodologice</a:t>
            </a:r>
          </a:p>
          <a:p>
            <a:pPr marL="0" indent="355600" algn="just">
              <a:defRPr/>
            </a:pPr>
            <a:endParaRPr lang="ro-RO" sz="2200" dirty="0" smtClean="0">
              <a:latin typeface="Arial" charset="0"/>
              <a:cs typeface="Arial" charset="0"/>
            </a:endParaRPr>
          </a:p>
          <a:p>
            <a:pPr marL="0" indent="355600" algn="just">
              <a:defRPr/>
            </a:pPr>
            <a:r>
              <a:rPr lang="ro-RO" sz="2200" dirty="0" smtClean="0">
                <a:latin typeface="Arial" charset="0"/>
                <a:cs typeface="Arial" charset="0"/>
              </a:rPr>
              <a:t>A. Rosenberg (</a:t>
            </a:r>
            <a:r>
              <a:rPr lang="en-US" sz="2200" i="1" dirty="0" smtClean="0">
                <a:latin typeface="Arial" charset="0"/>
                <a:cs typeface="Arial" charset="0"/>
              </a:rPr>
              <a:t>Economics—Mathematical Politics or Science of Diminishing Returns</a:t>
            </a:r>
            <a:r>
              <a:rPr lang="en-US" sz="2200" dirty="0" smtClean="0">
                <a:latin typeface="Arial" charset="0"/>
                <a:cs typeface="Arial" charset="0"/>
              </a:rPr>
              <a:t>, Chicago: University of Chicago Press</a:t>
            </a:r>
            <a:r>
              <a:rPr lang="ro-RO" sz="2200" dirty="0" smtClean="0">
                <a:latin typeface="Arial" charset="0"/>
                <a:cs typeface="Arial" charset="0"/>
              </a:rPr>
              <a:t>,1992) susține că ştiinţa economică face doar predicţii generice imprecise şi că ea nu poate progresa, deoarece este construită în jurul psihologiei populare, care este o teorie mediocră a comportamentului uman şi care (din cauza ireductibilităţii noţiunilor intenţionale) nu poate fi îmbunătăţită</a:t>
            </a:r>
          </a:p>
          <a:p>
            <a:pPr marL="0" indent="355600" algn="just">
              <a:defRPr/>
            </a:pPr>
            <a:endParaRPr lang="ro-RO" sz="2200" dirty="0" smtClean="0">
              <a:latin typeface="Arial" charset="0"/>
              <a:cs typeface="Arial" charset="0"/>
            </a:endParaRPr>
          </a:p>
          <a:p>
            <a:pPr marL="0" indent="355600" algn="just">
              <a:defRPr/>
            </a:pPr>
            <a:r>
              <a:rPr lang="ro-RO" sz="2200" dirty="0" smtClean="0">
                <a:latin typeface="Arial" charset="0"/>
                <a:cs typeface="Arial" charset="0"/>
              </a:rPr>
              <a:t>Teoriile economice complexe sunt valoroase doar ca matematică </a:t>
            </a:r>
            <a:r>
              <a:rPr lang="ro-RO" sz="2000" dirty="0" smtClean="0">
                <a:latin typeface="Arial" charset="0"/>
                <a:cs typeface="Arial" charset="0"/>
              </a:rPr>
              <a:t>aplicată, nu ca teorii empirice </a:t>
            </a:r>
          </a:p>
          <a:p>
            <a:pPr marL="0" indent="355600" algn="just">
              <a:defRPr/>
            </a:pPr>
            <a:endParaRPr lang="ro-RO" sz="2000" dirty="0" smtClean="0">
              <a:latin typeface="Arial" charset="0"/>
              <a:cs typeface="Arial" charset="0"/>
            </a:endParaRPr>
          </a:p>
          <a:p>
            <a:pPr marL="0" indent="355600" algn="ctr">
              <a:buFontTx/>
              <a:buNone/>
              <a:defRPr/>
            </a:pPr>
            <a:r>
              <a:rPr lang="ro-RO" sz="2600" b="1" u="sng" dirty="0" smtClean="0">
                <a:latin typeface="Arial" charset="0"/>
                <a:cs typeface="Arial" charset="0"/>
              </a:rPr>
              <a:t>Ideea că ştiinţa economică nu a făcut nici un progres şi că nu permite nici o predicţie cantitativă este totuși greu de acceptat</a:t>
            </a: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304800" y="990600"/>
            <a:ext cx="8534400" cy="5562600"/>
          </a:xfrm>
        </p:spPr>
        <p:txBody>
          <a:bodyPr>
            <a:normAutofit fontScale="55000" lnSpcReduction="20000"/>
          </a:bodyPr>
          <a:lstStyle/>
          <a:p>
            <a:pPr marL="0" indent="177800" algn="just">
              <a:defRPr/>
            </a:pPr>
            <a:r>
              <a:rPr lang="ro-RO" dirty="0" smtClean="0">
                <a:latin typeface="Arial" pitchFamily="34" charset="0"/>
                <a:cs typeface="Arial" pitchFamily="34" charset="0"/>
              </a:rPr>
              <a:t>O reacţie la fel de radicală, dar opusă, este cea a lui D. McCloskey (</a:t>
            </a:r>
            <a:r>
              <a:rPr lang="en-US" i="1" dirty="0" smtClean="0">
                <a:latin typeface="Arial" pitchFamily="34" charset="0"/>
                <a:cs typeface="Arial" pitchFamily="34" charset="0"/>
              </a:rPr>
              <a:t>The Rhetoric of Economic</a:t>
            </a:r>
            <a:r>
              <a:rPr lang="en-US" dirty="0" smtClean="0">
                <a:latin typeface="Arial" pitchFamily="34" charset="0"/>
                <a:cs typeface="Arial" pitchFamily="34" charset="0"/>
              </a:rPr>
              <a:t>s, Madison: University of Wisconsin Press</a:t>
            </a:r>
            <a:r>
              <a:rPr lang="ro-RO" dirty="0" smtClean="0">
                <a:latin typeface="Arial" pitchFamily="34" charset="0"/>
                <a:cs typeface="Arial" pitchFamily="34" charset="0"/>
              </a:rPr>
              <a:t>, 1985), care neagă că există standarde metodologice, fundamentale şi netriviale, pe care ştiinţa economică trebuie să le îndeplinească</a:t>
            </a:r>
          </a:p>
          <a:p>
            <a:pPr marL="0" indent="177800" algn="just">
              <a:defRPr/>
            </a:pPr>
            <a:endParaRPr lang="ro-RO" dirty="0" smtClean="0">
              <a:latin typeface="Arial" pitchFamily="34" charset="0"/>
              <a:cs typeface="Arial" pitchFamily="34" charset="0"/>
            </a:endParaRPr>
          </a:p>
          <a:p>
            <a:pPr marL="0" indent="177800" algn="just">
              <a:defRPr/>
            </a:pPr>
            <a:r>
              <a:rPr lang="ro-RO" dirty="0" smtClean="0">
                <a:latin typeface="Arial" pitchFamily="34" charset="0"/>
                <a:cs typeface="Arial" pitchFamily="34" charset="0"/>
              </a:rPr>
              <a:t>În concepţia sa, singurele criterii relevante şi semnificative  pentru evaluarea practicilor şi rezultatelor disciplinei sunt cele acceptate de practicienii domeniului</a:t>
            </a:r>
          </a:p>
          <a:p>
            <a:pPr marL="0" indent="177800" algn="just">
              <a:buFontTx/>
              <a:buNone/>
              <a:defRPr/>
            </a:pPr>
            <a:endParaRPr lang="ro-RO" dirty="0" smtClean="0">
              <a:latin typeface="Arial" pitchFamily="34" charset="0"/>
              <a:cs typeface="Arial" pitchFamily="34" charset="0"/>
            </a:endParaRPr>
          </a:p>
          <a:p>
            <a:pPr marL="0" indent="177800" algn="just">
              <a:defRPr/>
            </a:pPr>
            <a:r>
              <a:rPr lang="ro-RO" dirty="0" smtClean="0">
                <a:latin typeface="Arial" pitchFamily="34" charset="0"/>
                <a:cs typeface="Arial" pitchFamily="34" charset="0"/>
              </a:rPr>
              <a:t>Economiştii pot respinge, astfel, pretenţiile arogante ale filozofilor de a judeca discursul economic. Standardele filozofice de progres ştiinţific sunt mai mult apă de ploaie</a:t>
            </a:r>
          </a:p>
          <a:p>
            <a:pPr marL="0" indent="177800" algn="just">
              <a:buFontTx/>
              <a:buNone/>
              <a:defRPr/>
            </a:pPr>
            <a:endParaRPr lang="ro-RO" dirty="0" smtClean="0">
              <a:latin typeface="Arial" pitchFamily="34" charset="0"/>
              <a:cs typeface="Arial" pitchFamily="34" charset="0"/>
            </a:endParaRPr>
          </a:p>
          <a:p>
            <a:pPr marL="0" indent="177800" algn="just">
              <a:defRPr/>
            </a:pPr>
            <a:r>
              <a:rPr lang="ro-RO" dirty="0" smtClean="0">
                <a:latin typeface="Arial" pitchFamily="34" charset="0"/>
                <a:cs typeface="Arial" pitchFamily="34" charset="0"/>
              </a:rPr>
              <a:t>Orice consideră un grup respectabil de economişti că este ştiinţă economică bună este ştiinţă economică bună</a:t>
            </a:r>
          </a:p>
          <a:p>
            <a:pPr marL="0" indent="177800" algn="just">
              <a:buFontTx/>
              <a:buNone/>
              <a:defRPr/>
            </a:pPr>
            <a:endParaRPr lang="ro-RO" dirty="0" smtClean="0">
              <a:latin typeface="Arial" pitchFamily="34" charset="0"/>
              <a:cs typeface="Arial" pitchFamily="34" charset="0"/>
            </a:endParaRPr>
          </a:p>
          <a:p>
            <a:pPr marL="0" indent="177800" algn="ctr">
              <a:buNone/>
              <a:defRPr/>
            </a:pPr>
            <a:r>
              <a:rPr lang="ro-RO" sz="4400" b="1" u="sng" dirty="0" smtClean="0">
                <a:latin typeface="Arial" pitchFamily="34" charset="0"/>
                <a:cs typeface="Arial" pitchFamily="34" charset="0"/>
              </a:rPr>
              <a:t>Cei interesaţi să înţeleagă caracterul ştiinţei economice şi să contribuie la îmbunătăţirea acesteia ar trebui să evite metodologia şi să studieze în schimb "retorica" ştiinţei economice – adică mijloacele de argumentare şi de persuasiune care au succes în rândul economiştilor </a:t>
            </a:r>
          </a:p>
          <a:p>
            <a:endParaRPr lang="ro-RO" dirty="0"/>
          </a:p>
        </p:txBody>
      </p:sp>
      <p:pic>
        <p:nvPicPr>
          <p:cNvPr id="4" name="Picture 2"/>
          <p:cNvPicPr>
            <a:picLocks noChangeAspect="1" noChangeArrowheads="1"/>
          </p:cNvPicPr>
          <p:nvPr/>
        </p:nvPicPr>
        <p:blipFill>
          <a:blip r:embed="rId3"/>
          <a:srcRect/>
          <a:stretch>
            <a:fillRect/>
          </a:stretch>
        </p:blipFill>
        <p:spPr bwMode="auto">
          <a:xfrm>
            <a:off x="4572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endParaRPr lang="ro-RO" sz="2000" dirty="0"/>
          </a:p>
        </p:txBody>
      </p:sp>
      <p:sp>
        <p:nvSpPr>
          <p:cNvPr id="3" name="Content Placeholder 2"/>
          <p:cNvSpPr>
            <a:spLocks noGrp="1"/>
          </p:cNvSpPr>
          <p:nvPr>
            <p:ph idx="1"/>
          </p:nvPr>
        </p:nvSpPr>
        <p:spPr>
          <a:xfrm>
            <a:off x="228600" y="914400"/>
            <a:ext cx="8686800" cy="5943600"/>
          </a:xfrm>
        </p:spPr>
        <p:txBody>
          <a:bodyPr>
            <a:normAutofit fontScale="25000" lnSpcReduction="20000"/>
          </a:bodyPr>
          <a:lstStyle/>
          <a:p>
            <a:pPr marL="342900" lvl="1" indent="-342900" algn="ctr">
              <a:buFontTx/>
              <a:buNone/>
              <a:defRPr/>
            </a:pPr>
            <a:r>
              <a:rPr lang="vi-VN" sz="9600" b="1" u="sng" dirty="0" smtClean="0">
                <a:latin typeface="Arial" pitchFamily="34" charset="0"/>
                <a:cs typeface="Arial" pitchFamily="34" charset="0"/>
              </a:rPr>
              <a:t>"Realismul" în metodologia economică</a:t>
            </a:r>
            <a:endParaRPr lang="ro-RO" sz="9600" b="1" u="sng" dirty="0" smtClean="0">
              <a:latin typeface="Arial" pitchFamily="34" charset="0"/>
              <a:cs typeface="Arial" pitchFamily="34" charset="0"/>
            </a:endParaRPr>
          </a:p>
          <a:p>
            <a:pPr marL="342900" lvl="1" indent="-342900" algn="ctr">
              <a:buFontTx/>
              <a:buNone/>
              <a:defRPr/>
            </a:pPr>
            <a:endParaRPr lang="ro-RO" sz="2400" b="1" u="sng" dirty="0" smtClean="0">
              <a:latin typeface="Arial" pitchFamily="34" charset="0"/>
              <a:cs typeface="Arial" pitchFamily="34" charset="0"/>
            </a:endParaRPr>
          </a:p>
          <a:p>
            <a:pPr marL="0" lvl="1" indent="273050" algn="just">
              <a:buFont typeface="Arial" pitchFamily="34" charset="0"/>
              <a:buChar char="•"/>
              <a:defRPr/>
            </a:pPr>
            <a:r>
              <a:rPr lang="vi-VN" sz="7200" dirty="0" smtClean="0">
                <a:latin typeface="Arial" pitchFamily="34" charset="0"/>
                <a:cs typeface="Arial" pitchFamily="34" charset="0"/>
              </a:rPr>
              <a:t>Metodologii ştiinţei economice au acordat puţină atenţie dezbaterii din filozofia ştiinţei dintre </a:t>
            </a:r>
            <a:r>
              <a:rPr lang="vi-VN" sz="7200" b="1" dirty="0" smtClean="0">
                <a:latin typeface="Arial" pitchFamily="34" charset="0"/>
                <a:cs typeface="Arial" pitchFamily="34" charset="0"/>
              </a:rPr>
              <a:t>realişti</a:t>
            </a:r>
            <a:r>
              <a:rPr lang="vi-VN" sz="7200" dirty="0" smtClean="0">
                <a:latin typeface="Arial" pitchFamily="34" charset="0"/>
                <a:cs typeface="Arial" pitchFamily="34" charset="0"/>
              </a:rPr>
              <a:t> şi </a:t>
            </a:r>
            <a:r>
              <a:rPr lang="vi-VN" sz="7200" b="1" dirty="0" smtClean="0">
                <a:latin typeface="Arial" pitchFamily="34" charset="0"/>
                <a:cs typeface="Arial" pitchFamily="34" charset="0"/>
              </a:rPr>
              <a:t>antirealişti</a:t>
            </a:r>
            <a:r>
              <a:rPr lang="ro-RO" sz="7200" dirty="0" smtClean="0">
                <a:latin typeface="Arial" pitchFamily="34" charset="0"/>
                <a:cs typeface="Arial" pitchFamily="34" charset="0"/>
              </a:rPr>
              <a:t>, </a:t>
            </a:r>
            <a:r>
              <a:rPr lang="vi-VN" sz="7200" dirty="0" smtClean="0">
                <a:latin typeface="Arial" pitchFamily="34" charset="0"/>
                <a:cs typeface="Arial" pitchFamily="34" charset="0"/>
              </a:rPr>
              <a:t>deoarece teoriile economice postulează rar existenţa unor entităţi sau proprietăţi neobservabile, cu excepţia diverselor variante de "neobservabile cotidiene", cum ar fi credinţele şi dorinţele</a:t>
            </a:r>
            <a:endParaRPr lang="ro-RO" sz="7200" dirty="0" smtClean="0">
              <a:latin typeface="Arial" pitchFamily="34" charset="0"/>
              <a:cs typeface="Arial" pitchFamily="34" charset="0"/>
            </a:endParaRPr>
          </a:p>
          <a:p>
            <a:pPr marL="0" lvl="1" indent="273050" algn="just">
              <a:buFont typeface="Arial" pitchFamily="34" charset="0"/>
              <a:buChar char="•"/>
              <a:defRPr/>
            </a:pPr>
            <a:endParaRPr lang="ro-RO" sz="7200" dirty="0" smtClean="0">
              <a:latin typeface="Arial" pitchFamily="34" charset="0"/>
              <a:cs typeface="Arial" pitchFamily="34" charset="0"/>
            </a:endParaRPr>
          </a:p>
          <a:p>
            <a:pPr marL="0" lvl="1" indent="273050" algn="just">
              <a:buFont typeface="Arial" pitchFamily="34" charset="0"/>
              <a:buChar char="•"/>
              <a:defRPr/>
            </a:pPr>
            <a:r>
              <a:rPr lang="vi-VN" sz="7200" dirty="0" smtClean="0">
                <a:latin typeface="Arial" pitchFamily="34" charset="0"/>
                <a:cs typeface="Arial" pitchFamily="34" charset="0"/>
              </a:rPr>
              <a:t>Pe de altă parte, metodologii au dezbătut viguros </a:t>
            </a:r>
            <a:r>
              <a:rPr lang="vi-VN" sz="7200" b="1" dirty="0" smtClean="0">
                <a:latin typeface="Arial" pitchFamily="34" charset="0"/>
                <a:cs typeface="Arial" pitchFamily="34" charset="0"/>
              </a:rPr>
              <a:t>obiectivele</a:t>
            </a:r>
            <a:r>
              <a:rPr lang="vi-VN" sz="7200" dirty="0" smtClean="0">
                <a:latin typeface="Arial" pitchFamily="34" charset="0"/>
                <a:cs typeface="Arial" pitchFamily="34" charset="0"/>
              </a:rPr>
              <a:t> ştiinţei economice, însă cei care susţin că</a:t>
            </a:r>
            <a:r>
              <a:rPr lang="vi-VN" sz="7200" b="1" dirty="0" smtClean="0">
                <a:latin typeface="Arial" pitchFamily="34" charset="0"/>
                <a:cs typeface="Arial" pitchFamily="34" charset="0"/>
              </a:rPr>
              <a:t> obiectivele finale </a:t>
            </a:r>
            <a:r>
              <a:rPr lang="vi-VN" sz="7200" dirty="0" smtClean="0">
                <a:latin typeface="Arial" pitchFamily="34" charset="0"/>
                <a:cs typeface="Arial" pitchFamily="34" charset="0"/>
              </a:rPr>
              <a:t>sunt formularea de </a:t>
            </a:r>
            <a:r>
              <a:rPr lang="vi-VN" sz="7200" b="1" dirty="0" smtClean="0">
                <a:latin typeface="Arial" pitchFamily="34" charset="0"/>
                <a:cs typeface="Arial" pitchFamily="34" charset="0"/>
              </a:rPr>
              <a:t>predicţii</a:t>
            </a:r>
            <a:r>
              <a:rPr lang="vi-VN" sz="7200" dirty="0" smtClean="0">
                <a:latin typeface="Arial" pitchFamily="34" charset="0"/>
                <a:cs typeface="Arial" pitchFamily="34" charset="0"/>
              </a:rPr>
              <a:t> </a:t>
            </a:r>
            <a:r>
              <a:rPr lang="ro-RO" sz="7200" dirty="0" smtClean="0">
                <a:latin typeface="Arial" pitchFamily="34" charset="0"/>
                <a:cs typeface="Arial" pitchFamily="34" charset="0"/>
              </a:rPr>
              <a:t>(</a:t>
            </a:r>
            <a:r>
              <a:rPr lang="vi-VN" sz="7200" dirty="0" smtClean="0">
                <a:latin typeface="Arial" pitchFamily="34" charset="0"/>
                <a:cs typeface="Arial" pitchFamily="34" charset="0"/>
              </a:rPr>
              <a:t>M. Friedman) o fac din cauza interesului lor pentru politic</a:t>
            </a:r>
            <a:r>
              <a:rPr lang="ro-RO" sz="7200" dirty="0" smtClean="0">
                <a:latin typeface="Arial" pitchFamily="34" charset="0"/>
                <a:cs typeface="Arial" pitchFamily="34" charset="0"/>
              </a:rPr>
              <a:t>a economică</a:t>
            </a:r>
            <a:r>
              <a:rPr lang="vi-VN" sz="7200" dirty="0" smtClean="0">
                <a:latin typeface="Arial" pitchFamily="34" charset="0"/>
                <a:cs typeface="Arial" pitchFamily="34" charset="0"/>
              </a:rPr>
              <a:t>, nu din cauză că încearcă să evite sau să rezolve mozaicul epistemologic şi semantic aferent referirilor la neobservabile</a:t>
            </a:r>
            <a:endParaRPr lang="ro-RO" sz="7200" dirty="0" smtClean="0">
              <a:latin typeface="Arial" pitchFamily="34" charset="0"/>
              <a:cs typeface="Arial" pitchFamily="34" charset="0"/>
            </a:endParaRPr>
          </a:p>
          <a:p>
            <a:pPr marL="0" lvl="1" indent="273050" algn="just">
              <a:buFont typeface="Arial" pitchFamily="34" charset="0"/>
              <a:buChar char="•"/>
              <a:defRPr/>
            </a:pPr>
            <a:endParaRPr lang="ro-RO" sz="7200" dirty="0" smtClean="0">
              <a:latin typeface="Arial" pitchFamily="34" charset="0"/>
              <a:cs typeface="Arial" pitchFamily="34" charset="0"/>
            </a:endParaRPr>
          </a:p>
          <a:p>
            <a:pPr marL="0" lvl="1" indent="273050" algn="just">
              <a:buFont typeface="Arial" pitchFamily="34" charset="0"/>
              <a:buChar char="•"/>
              <a:defRPr/>
            </a:pPr>
            <a:r>
              <a:rPr lang="ro-RO" sz="7200" dirty="0" smtClean="0">
                <a:latin typeface="Arial" pitchFamily="34" charset="0"/>
                <a:cs typeface="Arial" pitchFamily="34" charset="0"/>
              </a:rPr>
              <a:t>E</a:t>
            </a:r>
            <a:r>
              <a:rPr lang="vi-VN" sz="7200" dirty="0" smtClean="0">
                <a:latin typeface="Arial" pitchFamily="34" charset="0"/>
                <a:cs typeface="Arial" pitchFamily="34" charset="0"/>
              </a:rPr>
              <a:t>xistă</a:t>
            </a:r>
            <a:r>
              <a:rPr lang="ro-RO" sz="7200" dirty="0" smtClean="0">
                <a:latin typeface="Arial" pitchFamily="34" charset="0"/>
                <a:cs typeface="Arial" pitchFamily="34" charset="0"/>
              </a:rPr>
              <a:t> totuși</a:t>
            </a:r>
            <a:r>
              <a:rPr lang="vi-VN" sz="7200" dirty="0" smtClean="0">
                <a:latin typeface="Arial" pitchFamily="34" charset="0"/>
                <a:cs typeface="Arial" pitchFamily="34" charset="0"/>
              </a:rPr>
              <a:t> două importante programe realiste recente în metodologia economică</a:t>
            </a:r>
            <a:r>
              <a:rPr lang="ro-RO" sz="7200" dirty="0" smtClean="0">
                <a:latin typeface="Arial" pitchFamily="34" charset="0"/>
                <a:cs typeface="Arial" pitchFamily="34" charset="0"/>
              </a:rPr>
              <a:t> </a:t>
            </a:r>
          </a:p>
          <a:p>
            <a:pPr marL="635000" lvl="3" indent="177800" algn="just">
              <a:buFont typeface="Wingdings" pitchFamily="2" charset="2"/>
              <a:buChar char="Ø"/>
              <a:defRPr/>
            </a:pPr>
            <a:r>
              <a:rPr lang="vi-VN" sz="7200" b="1" dirty="0" smtClean="0">
                <a:latin typeface="Arial" pitchFamily="34" charset="0"/>
                <a:cs typeface="Arial" pitchFamily="34" charset="0"/>
              </a:rPr>
              <a:t>Pr</a:t>
            </a:r>
            <a:r>
              <a:rPr lang="ro-RO" sz="7200" b="1" dirty="0" smtClean="0">
                <a:latin typeface="Arial" pitchFamily="34" charset="0"/>
                <a:cs typeface="Arial" pitchFamily="34" charset="0"/>
              </a:rPr>
              <a:t>ogramul </a:t>
            </a:r>
            <a:r>
              <a:rPr lang="vi-VN" sz="7200" b="1" dirty="0" smtClean="0">
                <a:latin typeface="Arial" pitchFamily="34" charset="0"/>
                <a:cs typeface="Arial" pitchFamily="34" charset="0"/>
              </a:rPr>
              <a:t>dezvoltat de Uskali Mäki</a:t>
            </a:r>
            <a:r>
              <a:rPr lang="ro-RO" sz="7200" b="1" dirty="0" smtClean="0">
                <a:latin typeface="Arial" pitchFamily="34" charset="0"/>
                <a:cs typeface="Arial" pitchFamily="34" charset="0"/>
              </a:rPr>
              <a:t>: </a:t>
            </a:r>
            <a:r>
              <a:rPr lang="vi-VN" sz="7200" i="1" dirty="0" smtClean="0">
                <a:latin typeface="Arial" pitchFamily="34" charset="0"/>
                <a:cs typeface="Arial" pitchFamily="34" charset="0"/>
              </a:rPr>
              <a:t>este dedicat explorării variantelor de realism implicit din afirmaţiile metodologice şi din demersurile teoretice ale economiştilor</a:t>
            </a:r>
            <a:endParaRPr lang="ro-RO" sz="7200" i="1" dirty="0" smtClean="0">
              <a:latin typeface="Arial" pitchFamily="34" charset="0"/>
              <a:cs typeface="Arial" pitchFamily="34" charset="0"/>
            </a:endParaRPr>
          </a:p>
          <a:p>
            <a:pPr marL="635000" lvl="3" indent="177800" algn="just">
              <a:buFont typeface="Wingdings" pitchFamily="2" charset="2"/>
              <a:buChar char="Ø"/>
              <a:defRPr/>
            </a:pPr>
            <a:r>
              <a:rPr lang="ro-RO" sz="7200" b="1" dirty="0" smtClean="0">
                <a:latin typeface="Arial" pitchFamily="34" charset="0"/>
                <a:cs typeface="Arial" pitchFamily="34" charset="0"/>
              </a:rPr>
              <a:t>Programul adoptat </a:t>
            </a:r>
            <a:r>
              <a:rPr lang="vi-VN" sz="7200" b="1" dirty="0" smtClean="0">
                <a:latin typeface="Arial" pitchFamily="34" charset="0"/>
                <a:cs typeface="Arial" pitchFamily="34" charset="0"/>
              </a:rPr>
              <a:t>de Tony Lawson și colab</a:t>
            </a:r>
            <a:r>
              <a:rPr lang="ro-RO" sz="7200" b="1" dirty="0" smtClean="0">
                <a:latin typeface="Arial" pitchFamily="34" charset="0"/>
                <a:cs typeface="Arial" pitchFamily="34" charset="0"/>
              </a:rPr>
              <a:t>.</a:t>
            </a:r>
            <a:r>
              <a:rPr lang="ro-RO" sz="7200" dirty="0" smtClean="0">
                <a:latin typeface="Arial" pitchFamily="34" charset="0"/>
                <a:cs typeface="Arial" pitchFamily="34" charset="0"/>
              </a:rPr>
              <a:t> (</a:t>
            </a:r>
            <a:r>
              <a:rPr lang="vi-VN" sz="7200" dirty="0" smtClean="0">
                <a:latin typeface="Arial" pitchFamily="34" charset="0"/>
                <a:cs typeface="Arial" pitchFamily="34" charset="0"/>
              </a:rPr>
              <a:t>Univ</a:t>
            </a:r>
            <a:r>
              <a:rPr lang="ro-RO" sz="7200" dirty="0" smtClean="0">
                <a:latin typeface="Arial" pitchFamily="34" charset="0"/>
                <a:cs typeface="Arial" pitchFamily="34" charset="0"/>
              </a:rPr>
              <a:t>. </a:t>
            </a:r>
            <a:r>
              <a:rPr lang="vi-VN" sz="7200" dirty="0" smtClean="0">
                <a:latin typeface="Arial" pitchFamily="34" charset="0"/>
                <a:cs typeface="Arial" pitchFamily="34" charset="0"/>
              </a:rPr>
              <a:t> Cambridge</a:t>
            </a:r>
            <a:r>
              <a:rPr lang="ro-RO" sz="7200" dirty="0" smtClean="0">
                <a:latin typeface="Arial" pitchFamily="34" charset="0"/>
                <a:cs typeface="Arial" pitchFamily="34" charset="0"/>
              </a:rPr>
              <a:t>): </a:t>
            </a:r>
            <a:r>
              <a:rPr lang="vi-VN" sz="7200" i="1" dirty="0" smtClean="0">
                <a:latin typeface="Arial" pitchFamily="34" charset="0"/>
                <a:cs typeface="Arial" pitchFamily="34" charset="0"/>
              </a:rPr>
              <a:t>multe din deficienţele ştiinţei economice mainstream (pe care le critică) sunt urmarea unei insuficiente preocupări pentru ontologie</a:t>
            </a:r>
            <a:r>
              <a:rPr lang="ro-RO" sz="7200" i="1" dirty="0" smtClean="0">
                <a:latin typeface="Arial" pitchFamily="34" charset="0"/>
                <a:cs typeface="Arial" pitchFamily="34" charset="0"/>
              </a:rPr>
              <a:t>: f</a:t>
            </a:r>
            <a:r>
              <a:rPr lang="vi-VN" sz="7200" i="1" dirty="0" smtClean="0">
                <a:latin typeface="Arial" pitchFamily="34" charset="0"/>
                <a:cs typeface="Arial" pitchFamily="34" charset="0"/>
              </a:rPr>
              <a:t>enomenele economice sunt influenţate, de fapt, de un mare număr de factori cauzali şi tot ceea ce se poate realiza este cunoaşterea ştiinţifică a mecanismelor şi tendinţelor lor fundamentale, a căror funcţionare poate fi întrezărită intermitent şi neclar în relaţiile observabile</a:t>
            </a:r>
            <a:endParaRPr lang="ro-RO" sz="7200" i="1" dirty="0"/>
          </a:p>
        </p:txBody>
      </p:sp>
      <p:pic>
        <p:nvPicPr>
          <p:cNvPr id="4" name="Picture 2"/>
          <p:cNvPicPr>
            <a:picLocks noChangeAspect="1" noChangeArrowheads="1"/>
          </p:cNvPicPr>
          <p:nvPr/>
        </p:nvPicPr>
        <p:blipFill>
          <a:blip r:embed="rId3"/>
          <a:srcRect/>
          <a:stretch>
            <a:fillRect/>
          </a:stretch>
        </p:blipFill>
        <p:spPr bwMode="auto">
          <a:xfrm>
            <a:off x="457200" y="304800"/>
            <a:ext cx="8305800" cy="457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686800" cy="5867400"/>
          </a:xfrm>
        </p:spPr>
        <p:txBody>
          <a:bodyPr>
            <a:normAutofit fontScale="55000" lnSpcReduction="20000"/>
          </a:bodyPr>
          <a:lstStyle/>
          <a:p>
            <a:pPr marL="342900" lvl="1" indent="-342900" algn="ctr">
              <a:buFontTx/>
              <a:buNone/>
              <a:defRPr/>
            </a:pPr>
            <a:r>
              <a:rPr lang="it-IT" sz="4400" b="1" u="sng" dirty="0" smtClean="0">
                <a:latin typeface="Arial" charset="0"/>
                <a:cs typeface="Arial" charset="0"/>
              </a:rPr>
              <a:t>Metodologia economică şi studiile sociale ale ştiinţei</a:t>
            </a:r>
          </a:p>
          <a:p>
            <a:pPr marL="342900" lvl="1" indent="-342900" algn="ctr">
              <a:buFontTx/>
              <a:buNone/>
              <a:defRPr/>
            </a:pPr>
            <a:endParaRPr lang="it-IT" sz="2400" b="1" u="sng" dirty="0" smtClean="0">
              <a:latin typeface="Arial" charset="0"/>
              <a:cs typeface="Arial" charset="0"/>
            </a:endParaRPr>
          </a:p>
          <a:p>
            <a:pPr marL="0" lvl="1" indent="273050" algn="just">
              <a:buFont typeface="Arial" pitchFamily="34" charset="0"/>
              <a:buChar char="•"/>
              <a:defRPr/>
            </a:pPr>
            <a:r>
              <a:rPr lang="vi-VN" sz="3200" dirty="0" smtClean="0">
                <a:latin typeface="Arial" charset="0"/>
                <a:cs typeface="Arial" charset="0"/>
              </a:rPr>
              <a:t>De-a lungul istoriei sale, ştiinţa economică a fost subiectul examinării sociologice şi metodologice</a:t>
            </a:r>
            <a:r>
              <a:rPr lang="en-US" sz="3200" dirty="0" smtClean="0">
                <a:latin typeface="Arial" charset="0"/>
                <a:cs typeface="Arial" charset="0"/>
              </a:rPr>
              <a:t> (de ex., </a:t>
            </a:r>
            <a:r>
              <a:rPr lang="vi-VN" sz="3200" dirty="0" smtClean="0">
                <a:latin typeface="Arial" charset="0"/>
                <a:cs typeface="Arial" charset="0"/>
              </a:rPr>
              <a:t>critica lui Marx la adresa economiei politice clasice</a:t>
            </a:r>
            <a:r>
              <a:rPr lang="en-US" sz="3200" dirty="0" smtClean="0">
                <a:latin typeface="Arial" charset="0"/>
                <a:cs typeface="Arial" charset="0"/>
              </a:rPr>
              <a:t>), care a</a:t>
            </a:r>
            <a:r>
              <a:rPr lang="vi-VN" sz="3200" dirty="0" smtClean="0">
                <a:latin typeface="Arial" charset="0"/>
                <a:cs typeface="Arial" charset="0"/>
              </a:rPr>
              <a:t> urmărit identificarea distorsiunilor ideologice şi, deci, criticarea anumitor aspecte ale teoriei şi politicii economice</a:t>
            </a:r>
            <a:endParaRPr lang="en-US" sz="3200" dirty="0" smtClean="0">
              <a:latin typeface="Arial" charset="0"/>
              <a:cs typeface="Arial" charset="0"/>
            </a:endParaRPr>
          </a:p>
          <a:p>
            <a:pPr marL="0" lvl="1" indent="273050" algn="just">
              <a:buFontTx/>
              <a:buNone/>
              <a:defRPr/>
            </a:pPr>
            <a:endParaRPr lang="vi-VN" sz="2900" dirty="0" smtClean="0">
              <a:latin typeface="Arial" charset="0"/>
              <a:cs typeface="Arial" charset="0"/>
            </a:endParaRPr>
          </a:p>
          <a:p>
            <a:pPr marL="0" lvl="1" indent="273050" algn="just">
              <a:buFont typeface="Arial" pitchFamily="34" charset="0"/>
              <a:buChar char="•"/>
              <a:defRPr/>
            </a:pPr>
            <a:r>
              <a:rPr lang="vi-VN" sz="3200" dirty="0" smtClean="0">
                <a:latin typeface="Arial" charset="0"/>
                <a:cs typeface="Arial" charset="0"/>
              </a:rPr>
              <a:t>Influenţa sociologiei contemporane a ştiinţei şi a studiilor sociale cu privire la ştiinţă, conjugată cu dificultăţile întâmpinate de metodologi în încercarea de a conferi sens şi a raţionaliza evoluţia ştiinţei economice, a dus la un </a:t>
            </a:r>
            <a:r>
              <a:rPr lang="en-US" sz="3200" dirty="0" err="1" smtClean="0">
                <a:latin typeface="Arial" charset="0"/>
                <a:cs typeface="Arial" charset="0"/>
              </a:rPr>
              <a:t>reviriment</a:t>
            </a:r>
            <a:r>
              <a:rPr lang="en-US" sz="3200" dirty="0" smtClean="0">
                <a:latin typeface="Arial" charset="0"/>
                <a:cs typeface="Arial" charset="0"/>
              </a:rPr>
              <a:t> </a:t>
            </a:r>
            <a:r>
              <a:rPr lang="vi-VN" sz="3200" dirty="0" smtClean="0">
                <a:latin typeface="Arial" charset="0"/>
                <a:cs typeface="Arial" charset="0"/>
              </a:rPr>
              <a:t>sociologic în reflecţia metodologică</a:t>
            </a:r>
            <a:endParaRPr lang="ro-RO" sz="3200" dirty="0" smtClean="0">
              <a:latin typeface="Arial" charset="0"/>
              <a:cs typeface="Arial" charset="0"/>
            </a:endParaRPr>
          </a:p>
          <a:p>
            <a:pPr marL="400050" lvl="2" indent="273050" algn="just">
              <a:buFont typeface="Wingdings" pitchFamily="2" charset="2"/>
              <a:buChar char="Ø"/>
              <a:defRPr/>
            </a:pPr>
            <a:r>
              <a:rPr lang="ro-RO" sz="2900" dirty="0" smtClean="0">
                <a:latin typeface="Arial" charset="0"/>
                <a:cs typeface="Arial" charset="0"/>
              </a:rPr>
              <a:t>U</a:t>
            </a:r>
            <a:r>
              <a:rPr lang="en-US" sz="2900" dirty="0" err="1" smtClean="0">
                <a:latin typeface="Arial" charset="0"/>
                <a:cs typeface="Arial" charset="0"/>
              </a:rPr>
              <a:t>nii</a:t>
            </a:r>
            <a:r>
              <a:rPr lang="en-US" sz="2900" dirty="0" smtClean="0">
                <a:latin typeface="Arial" charset="0"/>
                <a:cs typeface="Arial" charset="0"/>
              </a:rPr>
              <a:t> </a:t>
            </a:r>
            <a:r>
              <a:rPr lang="vi-VN" sz="2900" dirty="0" smtClean="0">
                <a:latin typeface="Arial" charset="0"/>
                <a:cs typeface="Arial" charset="0"/>
              </a:rPr>
              <a:t>metodologi şi istorici </a:t>
            </a:r>
            <a:r>
              <a:rPr lang="ro-RO" sz="2900" dirty="0" smtClean="0">
                <a:latin typeface="Arial" charset="0"/>
                <a:cs typeface="Arial" charset="0"/>
              </a:rPr>
              <a:t>susțin </a:t>
            </a:r>
            <a:r>
              <a:rPr lang="vi-VN" sz="2900" dirty="0" smtClean="0">
                <a:latin typeface="Arial" charset="0"/>
                <a:cs typeface="Arial" charset="0"/>
              </a:rPr>
              <a:t>că </a:t>
            </a:r>
            <a:r>
              <a:rPr lang="ro-RO" sz="2900" dirty="0" smtClean="0">
                <a:latin typeface="Arial" charset="0"/>
                <a:cs typeface="Arial" charset="0"/>
              </a:rPr>
              <a:t>evoluțiile din teoria economică </a:t>
            </a:r>
            <a:r>
              <a:rPr lang="vi-VN" sz="2900" dirty="0" smtClean="0">
                <a:latin typeface="Arial" charset="0"/>
                <a:cs typeface="Arial" charset="0"/>
              </a:rPr>
              <a:t>reflectă o mare varietate de factori neraționali, cum ar fi</a:t>
            </a:r>
            <a:r>
              <a:rPr lang="ro-RO" sz="2900" dirty="0" smtClean="0">
                <a:latin typeface="Arial" charset="0"/>
                <a:cs typeface="Arial" charset="0"/>
              </a:rPr>
              <a:t>,</a:t>
            </a:r>
            <a:r>
              <a:rPr lang="vi-VN" sz="2900" dirty="0" smtClean="0">
                <a:latin typeface="Arial" charset="0"/>
                <a:cs typeface="Arial" charset="0"/>
              </a:rPr>
              <a:t> schimbările în finanțarea cercetărilor economice teoretice, angajamentele politice, rivalităţile personale, ataşamentelor la metafore sau interese matematice</a:t>
            </a:r>
            <a:endParaRPr lang="ro-RO" sz="2900" dirty="0" smtClean="0">
              <a:latin typeface="Arial" charset="0"/>
              <a:cs typeface="Arial" charset="0"/>
            </a:endParaRPr>
          </a:p>
          <a:p>
            <a:pPr marL="400050" lvl="2" indent="273050" algn="just">
              <a:buFont typeface="Wingdings" pitchFamily="2" charset="2"/>
              <a:buChar char="Ø"/>
              <a:defRPr/>
            </a:pPr>
            <a:r>
              <a:rPr lang="ro-RO" sz="2900" dirty="0" smtClean="0">
                <a:latin typeface="Arial" charset="0"/>
                <a:cs typeface="Arial" charset="0"/>
              </a:rPr>
              <a:t>Î</a:t>
            </a:r>
            <a:r>
              <a:rPr lang="vi-VN" sz="2900" dirty="0" smtClean="0">
                <a:latin typeface="Arial" charset="0"/>
                <a:cs typeface="Arial" charset="0"/>
              </a:rPr>
              <a:t>n plus, mulţi dintre aceşti metodologi şi istorici au susţinut că ştiinţa economică este nu doar </a:t>
            </a:r>
            <a:r>
              <a:rPr lang="vi-VN" sz="2900" b="1" dirty="0" smtClean="0">
                <a:latin typeface="Arial" charset="0"/>
                <a:cs typeface="Arial" charset="0"/>
              </a:rPr>
              <a:t>obiectul</a:t>
            </a:r>
            <a:r>
              <a:rPr lang="vi-VN" sz="2900" dirty="0" smtClean="0">
                <a:latin typeface="Arial" charset="0"/>
                <a:cs typeface="Arial" charset="0"/>
              </a:rPr>
              <a:t> cercetării sociologe, ci şi un i</a:t>
            </a:r>
            <a:r>
              <a:rPr lang="vi-VN" sz="2900" b="1" dirty="0" smtClean="0">
                <a:latin typeface="Arial" charset="0"/>
                <a:cs typeface="Arial" charset="0"/>
              </a:rPr>
              <a:t>nstrument</a:t>
            </a:r>
            <a:r>
              <a:rPr lang="vi-VN" sz="2900" dirty="0" smtClean="0">
                <a:latin typeface="Arial" charset="0"/>
                <a:cs typeface="Arial" charset="0"/>
              </a:rPr>
              <a:t> al cercetării sociologice</a:t>
            </a:r>
            <a:endParaRPr lang="ro-RO" sz="2900" dirty="0" smtClean="0">
              <a:latin typeface="Arial" charset="0"/>
              <a:cs typeface="Arial" charset="0"/>
            </a:endParaRPr>
          </a:p>
          <a:p>
            <a:pPr marL="400050" lvl="2" indent="273050" algn="just">
              <a:buFont typeface="Wingdings" pitchFamily="2" charset="2"/>
              <a:buChar char="Ø"/>
              <a:defRPr/>
            </a:pPr>
            <a:endParaRPr lang="ro-RO" sz="2900" dirty="0" smtClean="0">
              <a:latin typeface="Arial" charset="0"/>
              <a:cs typeface="Arial" charset="0"/>
            </a:endParaRPr>
          </a:p>
          <a:p>
            <a:pPr marL="0" lvl="1" indent="273050" algn="ctr">
              <a:buFontTx/>
              <a:buNone/>
              <a:defRPr/>
            </a:pPr>
            <a:r>
              <a:rPr lang="vi-VN" sz="4400" b="1" u="sng" dirty="0" smtClean="0">
                <a:latin typeface="Arial" charset="0"/>
                <a:cs typeface="Arial" charset="0"/>
              </a:rPr>
              <a:t>Prin studierea structurii stimulentelor disciplinelor ştiinţifice şi a forţelor implicite sau explicite ale pieţei care influenţează cercetarea (economic</a:t>
            </a:r>
            <a:r>
              <a:rPr lang="ro-RO" sz="4400" b="1" u="sng" dirty="0" smtClean="0">
                <a:latin typeface="Arial" charset="0"/>
                <a:cs typeface="Arial" charset="0"/>
              </a:rPr>
              <a:t>ă</a:t>
            </a:r>
            <a:r>
              <a:rPr lang="vi-VN" sz="4400" b="1" u="sng" dirty="0" smtClean="0">
                <a:latin typeface="Arial" charset="0"/>
                <a:cs typeface="Arial" charset="0"/>
              </a:rPr>
              <a:t>), ar trebui să se poată scrie ştiinţa economică a ştiinţei, respectiv </a:t>
            </a:r>
            <a:r>
              <a:rPr lang="ro-RO" sz="4400" b="1" u="sng" dirty="0" smtClean="0">
                <a:latin typeface="Arial" charset="0"/>
                <a:cs typeface="Arial" charset="0"/>
              </a:rPr>
              <a:t>“</a:t>
            </a:r>
            <a:r>
              <a:rPr lang="vi-VN" sz="4400" b="1" u="sng" dirty="0" smtClean="0">
                <a:latin typeface="Arial" charset="0"/>
                <a:cs typeface="Arial" charset="0"/>
              </a:rPr>
              <a:t>ştiinţa economică a ştiinţei economice îns</a:t>
            </a:r>
            <a:r>
              <a:rPr lang="ro-RO" sz="4400" b="1" u="sng" dirty="0" smtClean="0">
                <a:latin typeface="Arial" charset="0"/>
                <a:cs typeface="Arial" charset="0"/>
              </a:rPr>
              <a:t>ăşi”</a:t>
            </a:r>
            <a:endParaRPr lang="ro-RO" sz="4400" dirty="0"/>
          </a:p>
        </p:txBody>
      </p:sp>
      <p:pic>
        <p:nvPicPr>
          <p:cNvPr id="4" name="Picture 2"/>
          <p:cNvPicPr>
            <a:picLocks noChangeAspect="1" noChangeArrowheads="1"/>
          </p:cNvPicPr>
          <p:nvPr/>
        </p:nvPicPr>
        <p:blipFill>
          <a:blip r:embed="rId3"/>
          <a:srcRect/>
          <a:stretch>
            <a:fillRect/>
          </a:stretch>
        </p:blipFill>
        <p:spPr bwMode="auto">
          <a:xfrm>
            <a:off x="457200" y="304800"/>
            <a:ext cx="8305800" cy="457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a:bodyPr>
          <a:lstStyle/>
          <a:p>
            <a:endParaRPr lang="ro-RO" sz="2000" dirty="0"/>
          </a:p>
        </p:txBody>
      </p:sp>
      <p:sp>
        <p:nvSpPr>
          <p:cNvPr id="3" name="Content Placeholder 2"/>
          <p:cNvSpPr>
            <a:spLocks noGrp="1"/>
          </p:cNvSpPr>
          <p:nvPr>
            <p:ph idx="1"/>
          </p:nvPr>
        </p:nvSpPr>
        <p:spPr>
          <a:xfrm>
            <a:off x="304800" y="685800"/>
            <a:ext cx="8610600" cy="7315200"/>
          </a:xfrm>
        </p:spPr>
        <p:txBody>
          <a:bodyPr>
            <a:normAutofit fontScale="77500" lnSpcReduction="20000"/>
          </a:bodyPr>
          <a:lstStyle/>
          <a:p>
            <a:pPr marL="342900" lvl="1" indent="-342900" algn="ctr">
              <a:buFontTx/>
              <a:buNone/>
              <a:defRPr/>
            </a:pPr>
            <a:r>
              <a:rPr lang="it-IT" sz="3100" b="1" u="sng" dirty="0" smtClean="0">
                <a:latin typeface="Arial" pitchFamily="34" charset="0"/>
                <a:cs typeface="Arial" pitchFamily="34" charset="0"/>
              </a:rPr>
              <a:t>Studiile contemporane specifice</a:t>
            </a:r>
          </a:p>
          <a:p>
            <a:pPr marL="0" lvl="1" indent="177800" algn="just">
              <a:buFont typeface="Arial" pitchFamily="34" charset="0"/>
              <a:buChar char="•"/>
              <a:defRPr/>
            </a:pPr>
            <a:r>
              <a:rPr lang="vi-VN" sz="2900" dirty="0" smtClean="0">
                <a:latin typeface="Arial" pitchFamily="34" charset="0"/>
                <a:cs typeface="Arial" pitchFamily="34" charset="0"/>
              </a:rPr>
              <a:t>Trecerea în revistă anterioară a modalităţilor de abordare a problemelor fundamentale ale </a:t>
            </a:r>
            <a:r>
              <a:rPr lang="en-US" sz="2900" dirty="0" err="1" smtClean="0">
                <a:latin typeface="Arial" pitchFamily="34" charset="0"/>
                <a:cs typeface="Arial" pitchFamily="34" charset="0"/>
              </a:rPr>
              <a:t>metodologiei</a:t>
            </a:r>
            <a:r>
              <a:rPr lang="vi-VN" sz="2900" dirty="0" smtClean="0">
                <a:latin typeface="Arial" pitchFamily="34" charset="0"/>
                <a:cs typeface="Arial" pitchFamily="34" charset="0"/>
              </a:rPr>
              <a:t> </a:t>
            </a:r>
            <a:r>
              <a:rPr lang="ro-RO" sz="2900" dirty="0" smtClean="0">
                <a:latin typeface="Arial" pitchFamily="34" charset="0"/>
                <a:cs typeface="Arial" pitchFamily="34" charset="0"/>
              </a:rPr>
              <a:t>ș</a:t>
            </a:r>
            <a:r>
              <a:rPr lang="en-US" sz="2900" dirty="0" err="1" smtClean="0">
                <a:latin typeface="Arial" pitchFamily="34" charset="0"/>
                <a:cs typeface="Arial" pitchFamily="34" charset="0"/>
              </a:rPr>
              <a:t>tiin</a:t>
            </a:r>
            <a:r>
              <a:rPr lang="ro-RO" sz="2900" dirty="0" smtClean="0">
                <a:latin typeface="Arial" pitchFamily="34" charset="0"/>
                <a:cs typeface="Arial" pitchFamily="34" charset="0"/>
              </a:rPr>
              <a:t>ț</a:t>
            </a:r>
            <a:r>
              <a:rPr lang="en-US" sz="2900" dirty="0" smtClean="0">
                <a:latin typeface="Arial" pitchFamily="34" charset="0"/>
                <a:cs typeface="Arial" pitchFamily="34" charset="0"/>
              </a:rPr>
              <a:t>e</a:t>
            </a:r>
            <a:r>
              <a:rPr lang="ro-RO" sz="2900" dirty="0" smtClean="0">
                <a:latin typeface="Arial" pitchFamily="34" charset="0"/>
                <a:cs typeface="Arial" pitchFamily="34" charset="0"/>
              </a:rPr>
              <a:t>i</a:t>
            </a:r>
            <a:r>
              <a:rPr lang="vi-VN" sz="2900" dirty="0" smtClean="0">
                <a:latin typeface="Arial" pitchFamily="34" charset="0"/>
                <a:cs typeface="Arial" pitchFamily="34" charset="0"/>
              </a:rPr>
              <a:t> economice este departe de a fi completă</a:t>
            </a:r>
            <a:endParaRPr lang="ro-RO" sz="2900" dirty="0" smtClean="0">
              <a:latin typeface="Arial" pitchFamily="34" charset="0"/>
              <a:cs typeface="Arial" pitchFamily="34" charset="0"/>
            </a:endParaRPr>
          </a:p>
          <a:p>
            <a:pPr marL="0" lvl="1" indent="177800" algn="just">
              <a:buFont typeface="Arial" pitchFamily="34" charset="0"/>
              <a:buChar char="•"/>
              <a:defRPr/>
            </a:pPr>
            <a:endParaRPr lang="ro-RO" sz="2900" b="1" u="sng" dirty="0" smtClean="0">
              <a:latin typeface="Arial" pitchFamily="34" charset="0"/>
              <a:cs typeface="Arial" pitchFamily="34" charset="0"/>
            </a:endParaRPr>
          </a:p>
          <a:p>
            <a:pPr marL="0" lvl="1" indent="177800" algn="just">
              <a:buFont typeface="Arial" pitchFamily="34" charset="0"/>
              <a:buChar char="•"/>
              <a:defRPr/>
            </a:pPr>
            <a:r>
              <a:rPr lang="ro-RO" sz="2900" dirty="0" smtClean="0">
                <a:latin typeface="Arial" pitchFamily="34" charset="0"/>
                <a:cs typeface="Arial" pitchFamily="34" charset="0"/>
              </a:rPr>
              <a:t>Există multe alte întrebări metodologice mai specifice, care merită să fie abordate, iar acesta este un semn de maturitate a unei subdiscipline în care un număr mare şi în creştere de lucrări de metodologie economică abordează probleme particulare: </a:t>
            </a:r>
          </a:p>
          <a:p>
            <a:pPr marL="400050" lvl="2" indent="177800" algn="just">
              <a:buFont typeface="Arial" pitchFamily="34" charset="0"/>
              <a:buChar char="̶"/>
              <a:defRPr/>
            </a:pPr>
            <a:r>
              <a:rPr lang="vi-VN" sz="2300" dirty="0" smtClean="0">
                <a:latin typeface="Arial" pitchFamily="34" charset="0"/>
                <a:cs typeface="Arial" pitchFamily="34" charset="0"/>
              </a:rPr>
              <a:t>1</a:t>
            </a:r>
            <a:r>
              <a:rPr lang="ro-RO" sz="2300" dirty="0" smtClean="0">
                <a:latin typeface="Arial" pitchFamily="34" charset="0"/>
                <a:cs typeface="Arial" pitchFamily="34" charset="0"/>
              </a:rPr>
              <a:t>)</a:t>
            </a:r>
            <a:r>
              <a:rPr lang="vi-VN" sz="2300" dirty="0" smtClean="0">
                <a:latin typeface="Arial" pitchFamily="34" charset="0"/>
                <a:cs typeface="Arial" pitchFamily="34" charset="0"/>
              </a:rPr>
              <a:t> Deşi mai preocupată de conţinutul ştiinţei economice decât de metodologie, recenta explozie a lucrărilor de ştiinţă economică feministă este impregnată de reflecţii metodologice (şi sociologice)</a:t>
            </a:r>
            <a:r>
              <a:rPr lang="ro-RO" sz="2300" dirty="0" smtClean="0">
                <a:latin typeface="Arial" pitchFamily="34" charset="0"/>
                <a:cs typeface="Arial" pitchFamily="34" charset="0"/>
              </a:rPr>
              <a:t>. </a:t>
            </a:r>
            <a:r>
              <a:rPr lang="vi-VN" sz="2300" dirty="0" smtClean="0">
                <a:latin typeface="Arial" pitchFamily="34" charset="0"/>
                <a:cs typeface="Arial" pitchFamily="34" charset="0"/>
              </a:rPr>
              <a:t>Faptul că proporţia economiştilor bărbaţi este mai mare decât în oricare altă ştiinţă socială şi chiar şi în multe ştiinţe ale naturii ridică problema metodologică dacă există, într-adevăr, ceva deosebit de masculin în această disciplină</a:t>
            </a:r>
            <a:endParaRPr lang="ro-RO" sz="2300" dirty="0" smtClean="0">
              <a:latin typeface="Arial" pitchFamily="34" charset="0"/>
              <a:cs typeface="Arial" pitchFamily="34" charset="0"/>
            </a:endParaRPr>
          </a:p>
          <a:p>
            <a:pPr marL="400050" lvl="2" indent="177800" algn="just">
              <a:buFont typeface="Arial" pitchFamily="34" charset="0"/>
              <a:buChar char="̶"/>
              <a:defRPr/>
            </a:pPr>
            <a:r>
              <a:rPr lang="vi-VN" sz="2300" dirty="0" smtClean="0">
                <a:latin typeface="Arial" pitchFamily="34" charset="0"/>
                <a:cs typeface="Arial" pitchFamily="34" charset="0"/>
              </a:rPr>
              <a:t> </a:t>
            </a:r>
            <a:r>
              <a:rPr lang="ro-RO" sz="2300" dirty="0" smtClean="0">
                <a:latin typeface="Arial" pitchFamily="34" charset="0"/>
                <a:cs typeface="Arial" pitchFamily="34" charset="0"/>
              </a:rPr>
              <a:t>2) Acum un secol, economiştii vorbeau în lucrările lor de "principii", "legi" și "teorii". În prezent, instrumentul intelectual standard sau formal este "modelul." Este aceasta doar o schimbare de modă terminologică sau preocuparea pentru modele indică o schimbare metodologică? Ce sunt modele?</a:t>
            </a:r>
          </a:p>
          <a:p>
            <a:pPr marL="400050" lvl="2" indent="177800" algn="just">
              <a:buFont typeface="Arial" pitchFamily="34" charset="0"/>
              <a:buChar char="̶"/>
              <a:defRPr/>
            </a:pPr>
            <a:r>
              <a:rPr lang="ro-RO" sz="2300" dirty="0" smtClean="0">
                <a:latin typeface="Arial" pitchFamily="34" charset="0"/>
                <a:cs typeface="Arial" pitchFamily="34" charset="0"/>
              </a:rPr>
              <a:t>3) În cursul ultimei generaţii, cercetările cu caracter experimental din ştiinţa economică s-au înmulţit rapid. Aceste cercetări au avut mai multe obiective diferite și se pare că oferă perspectiva trecerii prăpastiei dintre teoria economică și dovezile empirice </a:t>
            </a:r>
          </a:p>
          <a:p>
            <a:endParaRPr lang="ro-RO" sz="2300" dirty="0"/>
          </a:p>
        </p:txBody>
      </p:sp>
      <p:pic>
        <p:nvPicPr>
          <p:cNvPr id="4" name="Picture 2"/>
          <p:cNvPicPr>
            <a:picLocks noChangeAspect="1" noChangeArrowheads="1"/>
          </p:cNvPicPr>
          <p:nvPr/>
        </p:nvPicPr>
        <p:blipFill>
          <a:blip r:embed="rId3"/>
          <a:srcRect/>
          <a:stretch>
            <a:fillRect/>
          </a:stretch>
        </p:blipFill>
        <p:spPr bwMode="auto">
          <a:xfrm>
            <a:off x="228600" y="228600"/>
            <a:ext cx="8305800" cy="4572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endParaRPr lang="ro-RO" sz="2000" dirty="0"/>
          </a:p>
        </p:txBody>
      </p:sp>
      <p:sp>
        <p:nvSpPr>
          <p:cNvPr id="3" name="Content Placeholder 2"/>
          <p:cNvSpPr>
            <a:spLocks noGrp="1"/>
          </p:cNvSpPr>
          <p:nvPr>
            <p:ph idx="1"/>
          </p:nvPr>
        </p:nvSpPr>
        <p:spPr>
          <a:xfrm>
            <a:off x="457200" y="2895600"/>
            <a:ext cx="8229600" cy="3230563"/>
          </a:xfrm>
        </p:spPr>
        <p:txBody>
          <a:bodyPr>
            <a:normAutofit/>
          </a:bodyPr>
          <a:lstStyle/>
          <a:p>
            <a:pPr algn="ctr">
              <a:buNone/>
            </a:pPr>
            <a:r>
              <a:rPr lang="ro-RO" sz="4000" b="1" dirty="0" smtClean="0">
                <a:latin typeface="Arial" charset="0"/>
                <a:cs typeface="Arial" charset="0"/>
              </a:rPr>
              <a:t>IV. Postulatul raționalității </a:t>
            </a:r>
            <a:endParaRPr lang="ro-RO" sz="4000" dirty="0"/>
          </a:p>
        </p:txBody>
      </p:sp>
      <p:pic>
        <p:nvPicPr>
          <p:cNvPr id="4" name="Picture 2"/>
          <p:cNvPicPr>
            <a:picLocks noChangeAspect="1" noChangeArrowheads="1"/>
          </p:cNvPicPr>
          <p:nvPr/>
        </p:nvPicPr>
        <p:blipFill>
          <a:blip r:embed="rId3"/>
          <a:srcRect/>
          <a:stretch>
            <a:fillRect/>
          </a:stretch>
        </p:blipFill>
        <p:spPr bwMode="auto">
          <a:xfrm>
            <a:off x="2286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endParaRPr lang="ro-RO" sz="2000" dirty="0"/>
          </a:p>
        </p:txBody>
      </p:sp>
      <p:sp>
        <p:nvSpPr>
          <p:cNvPr id="3" name="Content Placeholder 2"/>
          <p:cNvSpPr>
            <a:spLocks noGrp="1"/>
          </p:cNvSpPr>
          <p:nvPr>
            <p:ph idx="1"/>
          </p:nvPr>
        </p:nvSpPr>
        <p:spPr>
          <a:xfrm>
            <a:off x="152400" y="1066800"/>
            <a:ext cx="8763000" cy="5943600"/>
          </a:xfrm>
        </p:spPr>
        <p:txBody>
          <a:bodyPr>
            <a:normAutofit fontScale="85000" lnSpcReduction="20000"/>
          </a:bodyPr>
          <a:lstStyle/>
          <a:p>
            <a:pPr algn="ctr">
              <a:buFontTx/>
              <a:buNone/>
              <a:defRPr/>
            </a:pPr>
            <a:r>
              <a:rPr lang="ro-RO" sz="2800" b="1" u="sng" dirty="0" smtClean="0">
                <a:latin typeface="Arial" pitchFamily="34" charset="0"/>
                <a:cs typeface="Arial" pitchFamily="34" charset="0"/>
              </a:rPr>
              <a:t>Semnificația raționalității</a:t>
            </a:r>
          </a:p>
          <a:p>
            <a:pPr algn="ctr">
              <a:buFontTx/>
              <a:buNone/>
              <a:defRPr/>
            </a:pPr>
            <a:endParaRPr lang="ro-RO" sz="2400" b="1" u="sng" dirty="0" smtClean="0">
              <a:latin typeface="Arial" pitchFamily="34" charset="0"/>
              <a:cs typeface="Arial" pitchFamily="34" charset="0"/>
            </a:endParaRPr>
          </a:p>
          <a:p>
            <a:pPr marL="0" indent="273050" algn="just">
              <a:spcBef>
                <a:spcPts val="0"/>
              </a:spcBef>
              <a:defRPr/>
            </a:pPr>
            <a:r>
              <a:rPr lang="ro-RO" sz="2400" dirty="0" smtClean="0">
                <a:latin typeface="Calibri" pitchFamily="34" charset="0"/>
              </a:rPr>
              <a:t>T</a:t>
            </a:r>
            <a:r>
              <a:rPr lang="vi-VN" sz="2400" dirty="0" smtClean="0">
                <a:latin typeface="Calibri" pitchFamily="34" charset="0"/>
              </a:rPr>
              <a:t>răsătura</a:t>
            </a:r>
            <a:r>
              <a:rPr lang="en-US" sz="2400" dirty="0" smtClean="0">
                <a:latin typeface="Calibri" pitchFamily="34" charset="0"/>
              </a:rPr>
              <a:t> </a:t>
            </a:r>
            <a:r>
              <a:rPr lang="ro-RO" sz="2400" dirty="0" smtClean="0">
                <a:latin typeface="Calibri" pitchFamily="34" charset="0"/>
              </a:rPr>
              <a:t>c</a:t>
            </a:r>
            <a:r>
              <a:rPr lang="vi-VN" sz="2400" dirty="0" smtClean="0">
                <a:latin typeface="Calibri" pitchFamily="34" charset="0"/>
              </a:rPr>
              <a:t>ea mai caracteristică ştiinţei economice neoclasice</a:t>
            </a:r>
            <a:r>
              <a:rPr lang="ro-RO" sz="2400" dirty="0" smtClean="0">
                <a:latin typeface="Calibri" pitchFamily="34" charset="0"/>
              </a:rPr>
              <a:t> este </a:t>
            </a:r>
            <a:r>
              <a:rPr lang="vi-VN" sz="2400" dirty="0" smtClean="0">
                <a:latin typeface="Calibri" pitchFamily="34" charset="0"/>
              </a:rPr>
              <a:t>accentul pus pe </a:t>
            </a:r>
            <a:r>
              <a:rPr lang="vi-VN" sz="2400" b="1" dirty="0" smtClean="0">
                <a:latin typeface="Calibri" pitchFamily="34" charset="0"/>
              </a:rPr>
              <a:t>individualismul metodologic: </a:t>
            </a:r>
            <a:r>
              <a:rPr lang="vi-VN" sz="2400" i="1" u="sng" dirty="0" smtClean="0">
                <a:latin typeface="Calibri" pitchFamily="34" charset="0"/>
              </a:rPr>
              <a:t>încercarea de a arăta că orice comportament economic se explică prin acţiunea indivizilor care caută să-şi maximizeze utilitatea în condiţiile tehnologiei existente şi ale resurselor de care dispun</a:t>
            </a:r>
            <a:endParaRPr lang="ro-RO" sz="2400" i="1" u="sng" dirty="0" smtClean="0">
              <a:latin typeface="Calibri" pitchFamily="34" charset="0"/>
            </a:endParaRPr>
          </a:p>
          <a:p>
            <a:pPr marL="0" indent="273050" algn="just">
              <a:spcBef>
                <a:spcPts val="0"/>
              </a:spcBef>
              <a:defRPr/>
            </a:pPr>
            <a:endParaRPr lang="ro-RO" sz="2400" i="1" u="sng" dirty="0" smtClean="0">
              <a:latin typeface="Calibri" pitchFamily="34" charset="0"/>
            </a:endParaRPr>
          </a:p>
          <a:p>
            <a:pPr marL="0" indent="457200" algn="ctr">
              <a:spcBef>
                <a:spcPts val="0"/>
              </a:spcBef>
              <a:buFontTx/>
              <a:buNone/>
              <a:defRPr/>
            </a:pPr>
            <a:r>
              <a:rPr lang="vi-VN" sz="2800" b="1" u="sng" dirty="0" smtClean="0">
                <a:latin typeface="Calibri" pitchFamily="34" charset="0"/>
              </a:rPr>
              <a:t>Acesta este ceea ce se numeşte "postulatul raţionalităţii", care figurează ca premisă minoră în toate raţionamentele neoclasice</a:t>
            </a:r>
            <a:endParaRPr lang="ro-RO" sz="2800" b="1" u="sng" dirty="0" smtClean="0">
              <a:latin typeface="Calibri" pitchFamily="34" charset="0"/>
            </a:endParaRPr>
          </a:p>
          <a:p>
            <a:pPr marL="0" indent="457200" algn="just">
              <a:spcBef>
                <a:spcPts val="0"/>
              </a:spcBef>
              <a:buFontTx/>
              <a:buNone/>
              <a:defRPr/>
            </a:pPr>
            <a:endParaRPr lang="ro-RO" sz="2400" dirty="0" smtClean="0">
              <a:latin typeface="Calibri" pitchFamily="34" charset="0"/>
            </a:endParaRPr>
          </a:p>
          <a:p>
            <a:pPr marL="0" indent="273050" algn="just">
              <a:spcBef>
                <a:spcPts val="0"/>
              </a:spcBef>
              <a:defRPr/>
            </a:pPr>
            <a:r>
              <a:rPr lang="en-US" sz="2400" u="sng" dirty="0" err="1" smtClean="0">
                <a:latin typeface="Calibri" pitchFamily="34" charset="0"/>
              </a:rPr>
              <a:t>Semnifica</a:t>
            </a:r>
            <a:r>
              <a:rPr lang="ro-RO" sz="2400" u="sng" dirty="0" smtClean="0">
                <a:latin typeface="Calibri" pitchFamily="34" charset="0"/>
              </a:rPr>
              <a:t>ț</a:t>
            </a:r>
            <a:r>
              <a:rPr lang="en-US" sz="2400" u="sng" dirty="0" err="1" smtClean="0">
                <a:latin typeface="Calibri" pitchFamily="34" charset="0"/>
              </a:rPr>
              <a:t>ia</a:t>
            </a:r>
            <a:r>
              <a:rPr lang="vi-VN" sz="2400" u="sng" dirty="0" smtClean="0">
                <a:latin typeface="Calibri" pitchFamily="34" charset="0"/>
              </a:rPr>
              <a:t> "raţionalităţii" pentru economişti nu coincide însă cu ceea ce înţelege profanul prin acest termen</a:t>
            </a:r>
            <a:endParaRPr lang="ro-RO" sz="2400" u="sng" dirty="0" smtClean="0">
              <a:latin typeface="Calibri" pitchFamily="34" charset="0"/>
            </a:endParaRPr>
          </a:p>
          <a:p>
            <a:pPr marL="0" indent="273050" algn="just">
              <a:spcBef>
                <a:spcPts val="0"/>
              </a:spcBef>
              <a:defRPr/>
            </a:pPr>
            <a:endParaRPr lang="ro-RO" sz="2400" dirty="0" smtClean="0">
              <a:latin typeface="Calibri" pitchFamily="34" charset="0"/>
            </a:endParaRPr>
          </a:p>
          <a:p>
            <a:pPr marL="472540" lvl="1" indent="457200" algn="just">
              <a:spcBef>
                <a:spcPts val="0"/>
              </a:spcBef>
              <a:buFont typeface="Wingdings" pitchFamily="2" charset="2"/>
              <a:buChar char="Ø"/>
              <a:defRPr/>
            </a:pPr>
            <a:r>
              <a:rPr lang="vi-VN" sz="2400" dirty="0" smtClean="0">
                <a:latin typeface="Calibri" pitchFamily="34" charset="0"/>
              </a:rPr>
              <a:t> </a:t>
            </a:r>
            <a:r>
              <a:rPr lang="vi-VN" sz="2200" b="1" dirty="0" smtClean="0">
                <a:latin typeface="Calibri" pitchFamily="34" charset="0"/>
              </a:rPr>
              <a:t>În limbajul curent</a:t>
            </a:r>
            <a:r>
              <a:rPr lang="vi-VN" sz="2200" dirty="0" smtClean="0">
                <a:latin typeface="Calibri" pitchFamily="34" charset="0"/>
              </a:rPr>
              <a:t>, </a:t>
            </a:r>
            <a:r>
              <a:rPr lang="vi-VN" sz="2200" i="1" dirty="0" smtClean="0">
                <a:latin typeface="Calibri" pitchFamily="34" charset="0"/>
              </a:rPr>
              <a:t>raţionalitatea trimite la faptul că se acţionează motivat şi în condiţii de cât mai bună informare posibilă, ori, în termeni mai formalizaţi, la faptul că se utilizează în mod coerent mijloace adevate pentru a atinge scopuri bine definite</a:t>
            </a:r>
            <a:endParaRPr lang="ro-RO" sz="2200" dirty="0" smtClean="0">
              <a:latin typeface="Calibri" pitchFamily="34" charset="0"/>
            </a:endParaRPr>
          </a:p>
          <a:p>
            <a:pPr marL="472540" lvl="1" indent="457200" algn="just">
              <a:spcBef>
                <a:spcPts val="0"/>
              </a:spcBef>
              <a:buFont typeface="Wingdings" pitchFamily="2" charset="2"/>
              <a:buChar char="Ø"/>
              <a:defRPr/>
            </a:pPr>
            <a:r>
              <a:rPr lang="vi-VN" sz="2200" b="1" dirty="0" smtClean="0">
                <a:latin typeface="Calibri" pitchFamily="34" charset="0"/>
              </a:rPr>
              <a:t>Pentru economişti</a:t>
            </a:r>
            <a:r>
              <a:rPr lang="vi-VN" sz="2200" dirty="0" smtClean="0">
                <a:latin typeface="Calibri" pitchFamily="34" charset="0"/>
              </a:rPr>
              <a:t>, </a:t>
            </a:r>
            <a:r>
              <a:rPr lang="vi-VN" sz="2200" i="1" dirty="0" smtClean="0">
                <a:latin typeface="Calibri" pitchFamily="34" charset="0"/>
              </a:rPr>
              <a:t>raţionalitatea înseamnă a alege în funcţie de o o ordine de preferinţe completă şi tranzitivă, cu o informare perfectă şi fără costuri; dacă veniturile viitoare sunt incerte, raţionalitatea înseamnă a se maximiza utilitatea aşteptată, adică utilitatea înmulţită cu probabilitatea de a o obţine</a:t>
            </a:r>
          </a:p>
          <a:p>
            <a:endParaRPr lang="ro-RO" dirty="0"/>
          </a:p>
        </p:txBody>
      </p:sp>
      <p:pic>
        <p:nvPicPr>
          <p:cNvPr id="4" name="Picture 2"/>
          <p:cNvPicPr>
            <a:picLocks noChangeAspect="1" noChangeArrowheads="1"/>
          </p:cNvPicPr>
          <p:nvPr/>
        </p:nvPicPr>
        <p:blipFill>
          <a:blip r:embed="rId3"/>
          <a:srcRect/>
          <a:stretch>
            <a:fillRect/>
          </a:stretch>
        </p:blipFill>
        <p:spPr bwMode="auto">
          <a:xfrm>
            <a:off x="2286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endParaRPr lang="ro-RO" sz="2000" dirty="0"/>
          </a:p>
        </p:txBody>
      </p:sp>
      <p:sp>
        <p:nvSpPr>
          <p:cNvPr id="3" name="Content Placeholder 2"/>
          <p:cNvSpPr>
            <a:spLocks noGrp="1"/>
          </p:cNvSpPr>
          <p:nvPr>
            <p:ph idx="1"/>
          </p:nvPr>
        </p:nvSpPr>
        <p:spPr>
          <a:xfrm>
            <a:off x="228600" y="990600"/>
            <a:ext cx="8686800" cy="5638800"/>
          </a:xfrm>
        </p:spPr>
        <p:txBody>
          <a:bodyPr>
            <a:normAutofit fontScale="92500" lnSpcReduction="20000"/>
          </a:bodyPr>
          <a:lstStyle/>
          <a:p>
            <a:pPr marL="0" indent="273050" algn="just">
              <a:spcBef>
                <a:spcPts val="0"/>
              </a:spcBef>
              <a:defRPr/>
            </a:pPr>
            <a:r>
              <a:rPr lang="ro-RO" sz="2400" dirty="0" smtClean="0">
                <a:latin typeface="Arial" pitchFamily="34" charset="0"/>
                <a:cs typeface="Arial" pitchFamily="34" charset="0"/>
              </a:rPr>
              <a:t>Pentru economiști, ideea </a:t>
            </a:r>
            <a:r>
              <a:rPr lang="ro-RO" sz="2400" b="1" dirty="0" smtClean="0">
                <a:latin typeface="Arial" pitchFamily="34" charset="0"/>
                <a:cs typeface="Arial" pitchFamily="34" charset="0"/>
              </a:rPr>
              <a:t>raţionalităţii</a:t>
            </a:r>
            <a:r>
              <a:rPr lang="ro-RO" sz="2400" dirty="0" smtClean="0">
                <a:latin typeface="Arial" pitchFamily="34" charset="0"/>
                <a:cs typeface="Arial" pitchFamily="34" charset="0"/>
              </a:rPr>
              <a:t> este o invenţie relativ recentă, care datează din anii 1930, însă este moştenită de la revoluţia marginalistă din anii 1870</a:t>
            </a:r>
            <a:endParaRPr lang="ro-RO" sz="2400" b="1" dirty="0" smtClean="0">
              <a:latin typeface="Arial" pitchFamily="34" charset="0"/>
              <a:cs typeface="Arial" pitchFamily="34" charset="0"/>
            </a:endParaRPr>
          </a:p>
          <a:p>
            <a:pPr marL="400050" lvl="1" indent="228600" algn="just">
              <a:spcBef>
                <a:spcPts val="0"/>
              </a:spcBef>
              <a:buFont typeface="Wingdings" pitchFamily="2" charset="2"/>
              <a:buChar char="Ø"/>
              <a:defRPr/>
            </a:pPr>
            <a:r>
              <a:rPr lang="ro-RO" sz="2000" b="1" dirty="0" smtClean="0">
                <a:latin typeface="Arial" pitchFamily="34" charset="0"/>
                <a:cs typeface="Arial" pitchFamily="34" charset="0"/>
              </a:rPr>
              <a:t>La economiştii clasici</a:t>
            </a:r>
            <a:r>
              <a:rPr lang="ro-RO" sz="2000" dirty="0" smtClean="0">
                <a:latin typeface="Arial" pitchFamily="34" charset="0"/>
                <a:cs typeface="Arial" pitchFamily="34" charset="0"/>
              </a:rPr>
              <a:t> (ei nu folosesc niciodată acest termen), </a:t>
            </a:r>
            <a:r>
              <a:rPr lang="ro-RO" sz="2000" i="1" u="sng" dirty="0" smtClean="0">
                <a:latin typeface="Arial" pitchFamily="34" charset="0"/>
                <a:cs typeface="Arial" pitchFamily="34" charset="0"/>
              </a:rPr>
              <a:t>raţionalitatea</a:t>
            </a:r>
            <a:r>
              <a:rPr lang="ro-RO" sz="2000" u="sng" dirty="0" smtClean="0">
                <a:latin typeface="Arial" pitchFamily="34" charset="0"/>
                <a:cs typeface="Arial" pitchFamily="34" charset="0"/>
              </a:rPr>
              <a:t> </a:t>
            </a:r>
            <a:r>
              <a:rPr lang="ro-RO" sz="2000" i="1" u="sng" dirty="0" smtClean="0">
                <a:latin typeface="Arial" pitchFamily="34" charset="0"/>
                <a:cs typeface="Arial" pitchFamily="34" charset="0"/>
              </a:rPr>
              <a:t>înseamnă a se prefera mai mult decât mai puţin, a alege o rată a venitului mai ridicată, nu mai redusă, a minimiza costurile şi, mai ales, a urmări </a:t>
            </a:r>
            <a:r>
              <a:rPr lang="ro-RO" sz="2000" b="1" i="1" u="sng" dirty="0" smtClean="0">
                <a:latin typeface="Arial" pitchFamily="34" charset="0"/>
                <a:cs typeface="Arial" pitchFamily="34" charset="0"/>
              </a:rPr>
              <a:t>interesul propriu</a:t>
            </a:r>
            <a:r>
              <a:rPr lang="ro-RO" sz="2000" i="1" u="sng" dirty="0" smtClean="0">
                <a:latin typeface="Arial" pitchFamily="34" charset="0"/>
                <a:cs typeface="Arial" pitchFamily="34" charset="0"/>
              </a:rPr>
              <a:t>, făra a se acorda o atenţie explicită bunăstării altora</a:t>
            </a:r>
            <a:endParaRPr lang="en-US" sz="2000" i="1" u="sng" dirty="0" smtClean="0">
              <a:latin typeface="Arial" pitchFamily="34" charset="0"/>
              <a:cs typeface="Arial" pitchFamily="34" charset="0"/>
            </a:endParaRPr>
          </a:p>
          <a:p>
            <a:pPr marL="400050" lvl="1" indent="228600" algn="just">
              <a:spcBef>
                <a:spcPts val="0"/>
              </a:spcBef>
              <a:buFont typeface="Wingdings" pitchFamily="2" charset="2"/>
              <a:buChar char="Ø"/>
              <a:defRPr/>
            </a:pPr>
            <a:endParaRPr lang="ro-RO" sz="2000" dirty="0" smtClean="0">
              <a:latin typeface="Arial" pitchFamily="34" charset="0"/>
              <a:cs typeface="Arial" pitchFamily="34" charset="0"/>
            </a:endParaRPr>
          </a:p>
          <a:p>
            <a:pPr marL="400050" lvl="1" indent="228600" algn="just">
              <a:spcBef>
                <a:spcPts val="0"/>
              </a:spcBef>
              <a:buFont typeface="Wingdings" pitchFamily="2" charset="2"/>
              <a:buChar char="Ø"/>
              <a:defRPr/>
            </a:pPr>
            <a:r>
              <a:rPr lang="ro-RO" sz="2000" dirty="0" smtClean="0">
                <a:latin typeface="Arial" pitchFamily="34" charset="0"/>
                <a:cs typeface="Arial" pitchFamily="34" charset="0"/>
              </a:rPr>
              <a:t>În </a:t>
            </a:r>
            <a:r>
              <a:rPr lang="ro-RO" sz="2000" b="1" dirty="0" smtClean="0">
                <a:latin typeface="Arial" pitchFamily="34" charset="0"/>
                <a:cs typeface="Arial" pitchFamily="34" charset="0"/>
              </a:rPr>
              <a:t>teoria marginalistă</a:t>
            </a:r>
            <a:r>
              <a:rPr lang="ro-RO" sz="2000" dirty="0" smtClean="0">
                <a:latin typeface="Arial" pitchFamily="34" charset="0"/>
                <a:cs typeface="Arial" pitchFamily="34" charset="0"/>
              </a:rPr>
              <a:t>, </a:t>
            </a:r>
            <a:r>
              <a:rPr lang="ro-RO" sz="2000" u="sng" dirty="0" smtClean="0">
                <a:latin typeface="Arial" pitchFamily="34" charset="0"/>
                <a:cs typeface="Arial" pitchFamily="34" charset="0"/>
              </a:rPr>
              <a:t>căutarea </a:t>
            </a:r>
            <a:r>
              <a:rPr lang="ro-RO" sz="2000" b="1" u="sng" dirty="0" smtClean="0">
                <a:latin typeface="Arial" pitchFamily="34" charset="0"/>
                <a:cs typeface="Arial" pitchFamily="34" charset="0"/>
              </a:rPr>
              <a:t>interesului personal </a:t>
            </a:r>
            <a:r>
              <a:rPr lang="ro-RO" sz="2000" u="sng" dirty="0" smtClean="0">
                <a:latin typeface="Arial" pitchFamily="34" charset="0"/>
                <a:cs typeface="Arial" pitchFamily="34" charset="0"/>
              </a:rPr>
              <a:t>este înlocuită prin  </a:t>
            </a:r>
            <a:r>
              <a:rPr lang="ro-RO" sz="2000" b="1" i="1" u="sng" dirty="0" smtClean="0">
                <a:latin typeface="Arial" pitchFamily="34" charset="0"/>
                <a:cs typeface="Arial" pitchFamily="34" charset="0"/>
              </a:rPr>
              <a:t>maximizarea unei ordini de preferinţe </a:t>
            </a:r>
            <a:r>
              <a:rPr lang="ro-RO" sz="2000" i="1" u="sng" dirty="0" smtClean="0">
                <a:latin typeface="Arial" pitchFamily="34" charset="0"/>
                <a:cs typeface="Arial" pitchFamily="34" charset="0"/>
              </a:rPr>
              <a:t>în condiții de</a:t>
            </a:r>
            <a:r>
              <a:rPr lang="ro-RO" sz="2000" b="1" i="1" u="sng" dirty="0" smtClean="0">
                <a:latin typeface="Arial" pitchFamily="34" charset="0"/>
                <a:cs typeface="Arial" pitchFamily="34" charset="0"/>
              </a:rPr>
              <a:t> viitor incert </a:t>
            </a:r>
            <a:r>
              <a:rPr lang="ro-RO" sz="2000" i="1" u="sng" dirty="0" smtClean="0">
                <a:latin typeface="Arial" pitchFamily="34" charset="0"/>
                <a:cs typeface="Arial" pitchFamily="34" charset="0"/>
              </a:rPr>
              <a:t>şi de </a:t>
            </a:r>
            <a:r>
              <a:rPr lang="ro-RO" sz="2000" b="1" i="1" u="sng" dirty="0" smtClean="0">
                <a:latin typeface="Arial" pitchFamily="34" charset="0"/>
                <a:cs typeface="Arial" pitchFamily="34" charset="0"/>
              </a:rPr>
              <a:t>informare completă </a:t>
            </a:r>
            <a:endParaRPr lang="ro-RO" sz="2000" dirty="0" smtClean="0">
              <a:latin typeface="Arial" pitchFamily="34" charset="0"/>
              <a:cs typeface="Arial" pitchFamily="34" charset="0"/>
            </a:endParaRPr>
          </a:p>
          <a:p>
            <a:pPr marL="400050" lvl="1" indent="228600" algn="just">
              <a:spcBef>
                <a:spcPts val="0"/>
              </a:spcBef>
              <a:buFont typeface="Wingdings" pitchFamily="2" charset="2"/>
              <a:buChar char="Ø"/>
              <a:defRPr/>
            </a:pPr>
            <a:r>
              <a:rPr lang="ro-RO" sz="2000" dirty="0" smtClean="0">
                <a:latin typeface="Arial" pitchFamily="34" charset="0"/>
                <a:cs typeface="Arial" pitchFamily="34" charset="0"/>
              </a:rPr>
              <a:t>J von Neumann şi O. Morgenstern au adăugat conceptul </a:t>
            </a:r>
            <a:r>
              <a:rPr lang="ro-RO" sz="2000" i="1" u="sng" dirty="0" smtClean="0">
                <a:latin typeface="Arial" pitchFamily="34" charset="0"/>
                <a:cs typeface="Arial" pitchFamily="34" charset="0"/>
              </a:rPr>
              <a:t>de "</a:t>
            </a:r>
            <a:r>
              <a:rPr lang="ro-RO" sz="2000" b="1" i="1" u="sng" dirty="0" smtClean="0">
                <a:latin typeface="Arial" pitchFamily="34" charset="0"/>
                <a:cs typeface="Arial" pitchFamily="34" charset="0"/>
              </a:rPr>
              <a:t>utilitate aşteptată</a:t>
            </a:r>
            <a:r>
              <a:rPr lang="ro-RO" sz="2000" i="1" u="sng" dirty="0" smtClean="0">
                <a:latin typeface="Arial" pitchFamily="34" charset="0"/>
                <a:cs typeface="Arial" pitchFamily="34" charset="0"/>
              </a:rPr>
              <a:t>" în cazul unui viitor </a:t>
            </a:r>
            <a:r>
              <a:rPr lang="ro-RO" sz="2000" b="1" i="1" u="sng" dirty="0" smtClean="0">
                <a:latin typeface="Arial" pitchFamily="34" charset="0"/>
                <a:cs typeface="Arial" pitchFamily="34" charset="0"/>
              </a:rPr>
              <a:t>incert</a:t>
            </a:r>
            <a:endParaRPr lang="en-US" sz="2000" b="1" i="1" u="sng" dirty="0" smtClean="0">
              <a:latin typeface="Arial" pitchFamily="34" charset="0"/>
              <a:cs typeface="Arial" pitchFamily="34" charset="0"/>
            </a:endParaRPr>
          </a:p>
          <a:p>
            <a:pPr marL="400050" lvl="1" indent="228600" algn="just">
              <a:spcBef>
                <a:spcPts val="0"/>
              </a:spcBef>
              <a:buFont typeface="Wingdings" pitchFamily="2" charset="2"/>
              <a:buChar char="Ø"/>
              <a:defRPr/>
            </a:pPr>
            <a:endParaRPr lang="ro-RO" sz="2000" b="1" dirty="0" smtClean="0">
              <a:latin typeface="Arial" pitchFamily="34" charset="0"/>
              <a:cs typeface="Arial" pitchFamily="34" charset="0"/>
            </a:endParaRPr>
          </a:p>
          <a:p>
            <a:pPr marL="400050" lvl="1" indent="228600" algn="just">
              <a:spcBef>
                <a:spcPts val="0"/>
              </a:spcBef>
              <a:buFont typeface="Wingdings" pitchFamily="2" charset="2"/>
              <a:buChar char="Ø"/>
              <a:defRPr/>
            </a:pPr>
            <a:r>
              <a:rPr lang="ro-RO" sz="2000" dirty="0" smtClean="0">
                <a:latin typeface="Arial" pitchFamily="34" charset="0"/>
                <a:cs typeface="Arial" pitchFamily="34" charset="0"/>
              </a:rPr>
              <a:t>Mai recent, noua macroeconomie clasică a reinterpretat conceptul de </a:t>
            </a:r>
            <a:r>
              <a:rPr lang="ro-RO" sz="2000" i="1" u="sng" dirty="0" smtClean="0">
                <a:latin typeface="Arial" pitchFamily="34" charset="0"/>
                <a:cs typeface="Arial" pitchFamily="34" charset="0"/>
              </a:rPr>
              <a:t>"</a:t>
            </a:r>
            <a:r>
              <a:rPr lang="ro-RO" sz="2000" b="1" i="1" u="sng" dirty="0" smtClean="0">
                <a:latin typeface="Arial" pitchFamily="34" charset="0"/>
                <a:cs typeface="Arial" pitchFamily="34" charset="0"/>
              </a:rPr>
              <a:t>informare perfectă</a:t>
            </a:r>
            <a:r>
              <a:rPr lang="ro-RO" sz="2000" u="sng" dirty="0" smtClean="0">
                <a:latin typeface="Arial" pitchFamily="34" charset="0"/>
                <a:cs typeface="Arial" pitchFamily="34" charset="0"/>
              </a:rPr>
              <a:t>" ca fiind </a:t>
            </a:r>
            <a:r>
              <a:rPr lang="ro-RO" sz="2000" i="1" u="sng" dirty="0" smtClean="0">
                <a:latin typeface="Arial" pitchFamily="34" charset="0"/>
                <a:cs typeface="Arial" pitchFamily="34" charset="0"/>
              </a:rPr>
              <a:t>distribuţia de probabilitate a preţurilor viitoare</a:t>
            </a:r>
            <a:endParaRPr lang="ro-RO" sz="2400" i="1" u="sng" dirty="0" smtClean="0">
              <a:latin typeface="Arial" pitchFamily="34" charset="0"/>
              <a:cs typeface="Arial" pitchFamily="34" charset="0"/>
            </a:endParaRPr>
          </a:p>
          <a:p>
            <a:pPr marL="0" indent="457200" algn="just">
              <a:spcBef>
                <a:spcPts val="0"/>
              </a:spcBef>
              <a:defRPr/>
            </a:pPr>
            <a:endParaRPr lang="ro-RO" sz="2400" i="1" dirty="0" smtClean="0">
              <a:latin typeface="Arial" pitchFamily="34" charset="0"/>
              <a:cs typeface="Arial" pitchFamily="34" charset="0"/>
            </a:endParaRPr>
          </a:p>
          <a:p>
            <a:pPr marL="0" indent="457200" algn="ctr">
              <a:spcBef>
                <a:spcPts val="0"/>
              </a:spcBef>
              <a:buFontTx/>
              <a:buNone/>
              <a:defRPr/>
            </a:pPr>
            <a:r>
              <a:rPr lang="ro-RO" sz="2400" b="1" u="sng" dirty="0" smtClean="0">
                <a:latin typeface="Arial" pitchFamily="34" charset="0"/>
                <a:cs typeface="Arial" pitchFamily="34" charset="0"/>
              </a:rPr>
              <a:t> </a:t>
            </a:r>
            <a:r>
              <a:rPr lang="ro-RO" sz="2600" b="1" u="sng" dirty="0" smtClean="0">
                <a:latin typeface="Arial" pitchFamily="34" charset="0"/>
                <a:cs typeface="Arial" pitchFamily="34" charset="0"/>
              </a:rPr>
              <a:t>Firul roșu al tuturor acestor dezvoltări ale postulatului raţionalităţii este că există un ansamblu de preferinţe stabile şi logice şi o informare perfectă şi gratuită cu privire la veniturile viitoare - interpretate probabilistic</a:t>
            </a:r>
          </a:p>
        </p:txBody>
      </p:sp>
      <p:pic>
        <p:nvPicPr>
          <p:cNvPr id="4" name="Picture 2"/>
          <p:cNvPicPr>
            <a:picLocks noChangeAspect="1" noChangeArrowheads="1"/>
          </p:cNvPicPr>
          <p:nvPr/>
        </p:nvPicPr>
        <p:blipFill>
          <a:blip r:embed="rId3"/>
          <a:srcRect/>
          <a:stretch>
            <a:fillRect/>
          </a:stretch>
        </p:blipFill>
        <p:spPr bwMode="auto">
          <a:xfrm>
            <a:off x="2286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228600" y="1066800"/>
            <a:ext cx="8686800" cy="5791200"/>
          </a:xfrm>
        </p:spPr>
        <p:txBody>
          <a:bodyPr>
            <a:normAutofit lnSpcReduction="10000"/>
          </a:bodyPr>
          <a:lstStyle/>
          <a:p>
            <a:pPr marL="0" indent="449263" algn="just">
              <a:lnSpc>
                <a:spcPct val="80000"/>
              </a:lnSpc>
              <a:spcBef>
                <a:spcPct val="0"/>
              </a:spcBef>
            </a:pPr>
            <a:r>
              <a:rPr lang="ro-RO" sz="2400" dirty="0" smtClean="0">
                <a:latin typeface="Arial" charset="0"/>
                <a:ea typeface="Times New Roman" pitchFamily="18" charset="0"/>
                <a:cs typeface="Arial" charset="0"/>
              </a:rPr>
              <a:t>Impactul postulatului </a:t>
            </a:r>
            <a:r>
              <a:rPr lang="ro-RO" sz="2400" b="1" dirty="0" smtClean="0">
                <a:latin typeface="Arial" charset="0"/>
                <a:ea typeface="Times New Roman" pitchFamily="18" charset="0"/>
                <a:cs typeface="Arial" charset="0"/>
              </a:rPr>
              <a:t>raţionalităţii</a:t>
            </a:r>
            <a:r>
              <a:rPr lang="ro-RO" sz="2400" dirty="0" smtClean="0">
                <a:latin typeface="Arial" charset="0"/>
                <a:ea typeface="Times New Roman" pitchFamily="18" charset="0"/>
                <a:cs typeface="Arial" charset="0"/>
              </a:rPr>
              <a:t> asupra ştiinţei economice moderne a fost atât de puternic şi de invaziv, încât s-ar putea crede că este imposibilă construirea unei teorii economice care nu se bazează pe </a:t>
            </a:r>
            <a:r>
              <a:rPr lang="ro-RO" sz="2400" b="1" i="1" dirty="0" smtClean="0">
                <a:latin typeface="Arial" charset="0"/>
                <a:ea typeface="Times New Roman" pitchFamily="18" charset="0"/>
                <a:cs typeface="Arial" charset="0"/>
              </a:rPr>
              <a:t>maximizarea utilităţii</a:t>
            </a:r>
          </a:p>
          <a:p>
            <a:pPr marL="0" indent="449263" algn="just">
              <a:lnSpc>
                <a:spcPct val="80000"/>
              </a:lnSpc>
              <a:spcBef>
                <a:spcPct val="0"/>
              </a:spcBef>
            </a:pPr>
            <a:endParaRPr lang="ro-RO" sz="2200" dirty="0" smtClean="0">
              <a:latin typeface="Arial" charset="0"/>
              <a:ea typeface="Times New Roman" pitchFamily="18" charset="0"/>
              <a:cs typeface="Arial" charset="0"/>
            </a:endParaRPr>
          </a:p>
          <a:p>
            <a:pPr marL="0" indent="449263" algn="just">
              <a:lnSpc>
                <a:spcPct val="80000"/>
              </a:lnSpc>
              <a:spcBef>
                <a:spcPct val="0"/>
              </a:spcBef>
            </a:pPr>
            <a:r>
              <a:rPr lang="ro-RO" sz="2200" dirty="0" smtClean="0">
                <a:latin typeface="Arial" charset="0"/>
                <a:ea typeface="Times New Roman" pitchFamily="18" charset="0"/>
                <a:cs typeface="Arial" charset="0"/>
              </a:rPr>
              <a:t> Această aserţiune este falsă, deoarece teoria keynesiană, cu ipotezele sale privind </a:t>
            </a:r>
            <a:r>
              <a:rPr lang="ro-RO" sz="2200" b="1" dirty="0" smtClean="0">
                <a:latin typeface="Arial" charset="0"/>
                <a:ea typeface="Times New Roman" pitchFamily="18" charset="0"/>
                <a:cs typeface="Arial" charset="0"/>
              </a:rPr>
              <a:t>fixitatea preţurilor</a:t>
            </a:r>
            <a:r>
              <a:rPr lang="ro-RO" sz="2200" dirty="0" smtClean="0">
                <a:latin typeface="Arial" charset="0"/>
                <a:ea typeface="Times New Roman" pitchFamily="18" charset="0"/>
                <a:cs typeface="Arial" charset="0"/>
              </a:rPr>
              <a:t>, nu se bazează pe maximizarea utilităţii şi poate fi greu conciliată cu aceasta</a:t>
            </a:r>
          </a:p>
          <a:p>
            <a:pPr marL="471488" lvl="1" indent="449263" algn="just">
              <a:lnSpc>
                <a:spcPct val="80000"/>
              </a:lnSpc>
              <a:spcBef>
                <a:spcPct val="0"/>
              </a:spcBef>
              <a:buFont typeface="Wingdings" pitchFamily="2" charset="2"/>
              <a:buChar char="Ø"/>
            </a:pPr>
            <a:r>
              <a:rPr lang="ro-RO" sz="1900" dirty="0" smtClean="0">
                <a:latin typeface="Arial" charset="0"/>
                <a:ea typeface="Times New Roman" pitchFamily="18" charset="0"/>
                <a:cs typeface="Arial" charset="0"/>
              </a:rPr>
              <a:t> O întreagă generaţie de economişti au crezut că pot oferi baze microeconomice macroeconomiei keynesiane, adică pot face </a:t>
            </a:r>
            <a:r>
              <a:rPr lang="ro-RO" sz="1900" b="1" dirty="0" smtClean="0">
                <a:latin typeface="Arial" charset="0"/>
                <a:ea typeface="Times New Roman" pitchFamily="18" charset="0"/>
                <a:cs typeface="Arial" charset="0"/>
              </a:rPr>
              <a:t>multiplicatorul keynesian </a:t>
            </a:r>
            <a:r>
              <a:rPr lang="ro-RO" sz="1900" dirty="0" smtClean="0">
                <a:latin typeface="Arial" charset="0"/>
                <a:ea typeface="Times New Roman" pitchFamily="18" charset="0"/>
                <a:cs typeface="Arial" charset="0"/>
              </a:rPr>
              <a:t>compatibil cu </a:t>
            </a:r>
            <a:r>
              <a:rPr lang="ro-RO" sz="1900" b="1" dirty="0" smtClean="0">
                <a:latin typeface="Arial" charset="0"/>
                <a:ea typeface="Times New Roman" pitchFamily="18" charset="0"/>
                <a:cs typeface="Arial" charset="0"/>
              </a:rPr>
              <a:t>postulatul raţionalităţii </a:t>
            </a:r>
            <a:r>
              <a:rPr lang="ro-RO" sz="1900" dirty="0" smtClean="0">
                <a:latin typeface="Arial" charset="0"/>
                <a:ea typeface="Times New Roman" pitchFamily="18" charset="0"/>
                <a:cs typeface="Arial" charset="0"/>
              </a:rPr>
              <a:t>şi nu există nici acum unanimitate cu privire la rezultatul acestui demers</a:t>
            </a:r>
          </a:p>
          <a:p>
            <a:pPr marL="471488" lvl="1" indent="449263" algn="just">
              <a:lnSpc>
                <a:spcPct val="80000"/>
              </a:lnSpc>
              <a:spcBef>
                <a:spcPct val="0"/>
              </a:spcBef>
              <a:buFont typeface="Wingdings" pitchFamily="2" charset="2"/>
              <a:buChar char="Ø"/>
            </a:pPr>
            <a:endParaRPr lang="ro-RO" sz="1900" dirty="0" smtClean="0">
              <a:latin typeface="Arial" charset="0"/>
              <a:ea typeface="Times New Roman" pitchFamily="18" charset="0"/>
              <a:cs typeface="Arial" charset="0"/>
            </a:endParaRPr>
          </a:p>
          <a:p>
            <a:pPr marL="0" indent="449263" algn="just">
              <a:lnSpc>
                <a:spcPct val="80000"/>
              </a:lnSpc>
              <a:spcBef>
                <a:spcPct val="0"/>
              </a:spcBef>
            </a:pPr>
            <a:r>
              <a:rPr lang="ro-RO" sz="2200" dirty="0" smtClean="0">
                <a:latin typeface="Arial" charset="0"/>
                <a:ea typeface="Times New Roman" pitchFamily="18" charset="0"/>
                <a:cs typeface="Arial" charset="0"/>
              </a:rPr>
              <a:t>De asemenea, este greu să deduci </a:t>
            </a:r>
            <a:r>
              <a:rPr lang="ro-RO" sz="2200" b="1" dirty="0" smtClean="0">
                <a:latin typeface="Arial" charset="0"/>
                <a:ea typeface="Times New Roman" pitchFamily="18" charset="0"/>
                <a:cs typeface="Arial" charset="0"/>
              </a:rPr>
              <a:t>cererea de monedă </a:t>
            </a:r>
            <a:r>
              <a:rPr lang="ro-RO" sz="2200" dirty="0" smtClean="0">
                <a:latin typeface="Arial" charset="0"/>
                <a:ea typeface="Times New Roman" pitchFamily="18" charset="0"/>
                <a:cs typeface="Arial" charset="0"/>
              </a:rPr>
              <a:t>din maximizarea raţională a utilităţii - în sensul obişnuit al termenului</a:t>
            </a:r>
          </a:p>
          <a:p>
            <a:pPr marL="0" indent="449263" algn="just">
              <a:lnSpc>
                <a:spcPct val="80000"/>
              </a:lnSpc>
              <a:spcBef>
                <a:spcPct val="0"/>
              </a:spcBef>
              <a:buFontTx/>
              <a:buNone/>
            </a:pPr>
            <a:r>
              <a:rPr lang="ro-RO" sz="1900" dirty="0" smtClean="0">
                <a:latin typeface="Arial" charset="0"/>
                <a:ea typeface="Times New Roman" pitchFamily="18" charset="0"/>
                <a:cs typeface="Arial" charset="0"/>
              </a:rPr>
              <a:t> </a:t>
            </a:r>
          </a:p>
          <a:p>
            <a:pPr marL="471488" lvl="1" indent="449263" algn="just">
              <a:lnSpc>
                <a:spcPct val="80000"/>
              </a:lnSpc>
              <a:spcBef>
                <a:spcPct val="0"/>
              </a:spcBef>
              <a:buFontTx/>
              <a:buNone/>
            </a:pPr>
            <a:r>
              <a:rPr lang="ro-RO" sz="1900" dirty="0" smtClean="0">
                <a:latin typeface="Arial" charset="0"/>
                <a:ea typeface="Times New Roman" pitchFamily="18" charset="0"/>
                <a:cs typeface="Arial" charset="0"/>
              </a:rPr>
              <a:t>"</a:t>
            </a:r>
            <a:r>
              <a:rPr lang="ro-RO" sz="1900" i="1" dirty="0" smtClean="0">
                <a:latin typeface="Arial" charset="0"/>
                <a:ea typeface="Times New Roman" pitchFamily="18" charset="0"/>
                <a:cs typeface="Arial" charset="0"/>
              </a:rPr>
              <a:t>Nu cunosc nici o demonstraţie serioasă că cererea de monedă se explică prin optimizarea raţională</a:t>
            </a:r>
            <a:r>
              <a:rPr lang="ro-RO" sz="1900" dirty="0" smtClean="0">
                <a:latin typeface="Arial" charset="0"/>
                <a:ea typeface="Times New Roman" pitchFamily="18" charset="0"/>
                <a:cs typeface="Arial" charset="0"/>
              </a:rPr>
              <a:t>."  (Arrow , 1987, p. 70)</a:t>
            </a:r>
          </a:p>
          <a:p>
            <a:pPr marL="0" indent="449263" algn="just">
              <a:lnSpc>
                <a:spcPct val="80000"/>
              </a:lnSpc>
              <a:spcBef>
                <a:spcPct val="0"/>
              </a:spcBef>
              <a:buFontTx/>
              <a:buNone/>
            </a:pPr>
            <a:r>
              <a:rPr lang="ro-RO" sz="2200" dirty="0" smtClean="0">
                <a:latin typeface="Arial" charset="0"/>
                <a:ea typeface="Times New Roman" pitchFamily="18" charset="0"/>
                <a:cs typeface="Arial" charset="0"/>
              </a:rPr>
              <a:t> </a:t>
            </a:r>
          </a:p>
          <a:p>
            <a:pPr marL="0" indent="449263" algn="just">
              <a:lnSpc>
                <a:spcPct val="80000"/>
              </a:lnSpc>
              <a:spcBef>
                <a:spcPct val="0"/>
              </a:spcBef>
            </a:pPr>
            <a:r>
              <a:rPr lang="ro-RO" sz="2200" dirty="0" smtClean="0">
                <a:latin typeface="Arial" charset="0"/>
                <a:ea typeface="Times New Roman" pitchFamily="18" charset="0"/>
                <a:cs typeface="Arial" charset="0"/>
              </a:rPr>
              <a:t>Economia marxistă, economia radicală şi instituţionalismul american evită toate postulatul raţionalităţii şi ar fi absurd să se spună că acestea nu sunt analize economice</a:t>
            </a:r>
          </a:p>
          <a:p>
            <a:pPr marL="0" indent="449263" algn="ctr">
              <a:lnSpc>
                <a:spcPct val="80000"/>
              </a:lnSpc>
              <a:spcBef>
                <a:spcPct val="0"/>
              </a:spcBef>
              <a:buFontTx/>
              <a:buNone/>
            </a:pPr>
            <a:endParaRPr lang="ro-RO" sz="2200" dirty="0" smtClean="0">
              <a:cs typeface="Times New Roman" pitchFamily="18" charset="0"/>
            </a:endParaRPr>
          </a:p>
          <a:p>
            <a:pPr marL="0" indent="449263" algn="ctr">
              <a:lnSpc>
                <a:spcPct val="80000"/>
              </a:lnSpc>
              <a:spcBef>
                <a:spcPct val="0"/>
              </a:spcBef>
              <a:buFontTx/>
              <a:buNone/>
            </a:pPr>
            <a:endParaRPr lang="ro-RO" sz="2200" dirty="0" smtClean="0"/>
          </a:p>
        </p:txBody>
      </p:sp>
      <p:pic>
        <p:nvPicPr>
          <p:cNvPr id="4" name="Picture 2"/>
          <p:cNvPicPr>
            <a:picLocks noChangeAspect="1" noChangeArrowheads="1"/>
          </p:cNvPicPr>
          <p:nvPr/>
        </p:nvPicPr>
        <p:blipFill>
          <a:blip r:embed="rId3"/>
          <a:srcRect/>
          <a:stretch>
            <a:fillRect/>
          </a:stretch>
        </p:blipFill>
        <p:spPr bwMode="auto">
          <a:xfrm>
            <a:off x="2286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9762"/>
          </a:xfrm>
        </p:spPr>
        <p:txBody>
          <a:bodyPr>
            <a:normAutofit/>
          </a:bodyPr>
          <a:lstStyle/>
          <a:p>
            <a:r>
              <a:rPr lang="en-US" sz="2800" b="1" dirty="0" smtClean="0">
                <a:latin typeface="Arial" charset="0"/>
                <a:cs typeface="Arial" charset="0"/>
              </a:rPr>
              <a:t>“</a:t>
            </a:r>
            <a:r>
              <a:rPr lang="ro-RO" sz="2800" b="1" dirty="0" smtClean="0">
                <a:latin typeface="Arial" charset="0"/>
                <a:cs typeface="Arial" charset="0"/>
              </a:rPr>
              <a:t>Sfânta</a:t>
            </a:r>
            <a:r>
              <a:rPr lang="en-US" sz="2800" b="1" dirty="0" smtClean="0">
                <a:latin typeface="Arial" charset="0"/>
                <a:cs typeface="Arial" charset="0"/>
              </a:rPr>
              <a:t>”</a:t>
            </a:r>
            <a:r>
              <a:rPr lang="ro-RO" sz="2800" b="1" dirty="0" smtClean="0">
                <a:latin typeface="Arial" charset="0"/>
                <a:cs typeface="Arial" charset="0"/>
              </a:rPr>
              <a:t> </a:t>
            </a:r>
            <a:r>
              <a:rPr lang="en-US" sz="2800" b="1" dirty="0" smtClean="0">
                <a:latin typeface="Arial" charset="0"/>
                <a:cs typeface="Arial" charset="0"/>
              </a:rPr>
              <a:t>R</a:t>
            </a:r>
            <a:r>
              <a:rPr lang="ro-RO" sz="2800" b="1" dirty="0" smtClean="0">
                <a:latin typeface="Arial" charset="0"/>
                <a:cs typeface="Arial" charset="0"/>
              </a:rPr>
              <a:t>ațiune</a:t>
            </a:r>
            <a:endParaRPr lang="ro-RO" sz="2800" dirty="0"/>
          </a:p>
        </p:txBody>
      </p:sp>
      <p:pic>
        <p:nvPicPr>
          <p:cNvPr id="6" name="Picture 2" descr="http://k19.kn3.net/D6503080A.jpg"/>
          <p:cNvPicPr>
            <a:picLocks noGrp="1" noChangeAspect="1" noChangeArrowheads="1"/>
          </p:cNvPicPr>
          <p:nvPr>
            <p:ph sz="half" idx="1"/>
          </p:nvPr>
        </p:nvPicPr>
        <p:blipFill>
          <a:blip r:embed="rId3"/>
          <a:srcRect/>
          <a:stretch>
            <a:fillRect/>
          </a:stretch>
        </p:blipFill>
        <p:spPr bwMode="auto">
          <a:xfrm>
            <a:off x="533400" y="1143000"/>
            <a:ext cx="3962400" cy="4953000"/>
          </a:xfrm>
          <a:prstGeom prst="rect">
            <a:avLst/>
          </a:prstGeom>
          <a:noFill/>
          <a:ln w="9525">
            <a:noFill/>
            <a:miter lim="800000"/>
            <a:headEnd/>
            <a:tailEnd/>
          </a:ln>
        </p:spPr>
      </p:pic>
      <p:pic>
        <p:nvPicPr>
          <p:cNvPr id="7" name="Picture 3"/>
          <p:cNvPicPr>
            <a:picLocks noGrp="1" noChangeAspect="1" noChangeArrowheads="1"/>
          </p:cNvPicPr>
          <p:nvPr>
            <p:ph sz="half" idx="2"/>
          </p:nvPr>
        </p:nvPicPr>
        <p:blipFill>
          <a:blip r:embed="rId4"/>
          <a:srcRect/>
          <a:stretch>
            <a:fillRect/>
          </a:stretch>
        </p:blipFill>
        <p:spPr bwMode="auto">
          <a:xfrm>
            <a:off x="4572000" y="990601"/>
            <a:ext cx="4343400" cy="5638799"/>
          </a:xfrm>
          <a:prstGeom prst="rect">
            <a:avLst/>
          </a:prstGeom>
          <a:noFill/>
          <a:ln w="9525">
            <a:noFill/>
            <a:miter lim="800000"/>
            <a:headEnd/>
            <a:tailEnd/>
          </a:ln>
        </p:spPr>
      </p:pic>
      <p:sp>
        <p:nvSpPr>
          <p:cNvPr id="8" name="Rectangle 7"/>
          <p:cNvSpPr/>
          <p:nvPr/>
        </p:nvSpPr>
        <p:spPr>
          <a:xfrm>
            <a:off x="1905000" y="6248400"/>
            <a:ext cx="881395" cy="369332"/>
          </a:xfrm>
          <a:prstGeom prst="rect">
            <a:avLst/>
          </a:prstGeom>
        </p:spPr>
        <p:txBody>
          <a:bodyPr wrap="none">
            <a:spAutoFit/>
          </a:bodyPr>
          <a:lstStyle/>
          <a:p>
            <a:r>
              <a:rPr lang="ro-RO" b="1" dirty="0" smtClean="0">
                <a:latin typeface="Arial" charset="0"/>
                <a:cs typeface="Arial" charset="0"/>
              </a:rPr>
              <a:t> Atena</a:t>
            </a:r>
            <a:endParaRPr lang="ro-RO" dirty="0"/>
          </a:p>
        </p:txBody>
      </p:sp>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228600"/>
            <a:ext cx="8229600" cy="838200"/>
          </a:xfrm>
        </p:spPr>
        <p:txBody>
          <a:bodyPr>
            <a:normAutofit/>
          </a:bodyPr>
          <a:lstStyle/>
          <a:p>
            <a:r>
              <a:rPr lang="ro-RO" sz="3100" b="1" dirty="0" smtClean="0">
                <a:latin typeface="Arial" pitchFamily="34" charset="0"/>
                <a:cs typeface="Arial" pitchFamily="34" charset="0"/>
              </a:rPr>
              <a:t>Catedrala Sfânta Sofia din Constantinopol</a:t>
            </a:r>
            <a:endParaRPr lang="ro-RO" dirty="0"/>
          </a:p>
        </p:txBody>
      </p:sp>
      <p:pic>
        <p:nvPicPr>
          <p:cNvPr id="2050" name="Picture 2" descr="C:\Users\Remus\Desktop\Biserica-Sfanta-Sofia.jpg"/>
          <p:cNvPicPr>
            <a:picLocks noGrp="1" noChangeAspect="1" noChangeArrowheads="1"/>
          </p:cNvPicPr>
          <p:nvPr>
            <p:ph sz="half" idx="1"/>
          </p:nvPr>
        </p:nvPicPr>
        <p:blipFill>
          <a:blip r:embed="rId3"/>
          <a:srcRect/>
          <a:stretch>
            <a:fillRect/>
          </a:stretch>
        </p:blipFill>
        <p:spPr bwMode="auto">
          <a:xfrm>
            <a:off x="457200" y="1371600"/>
            <a:ext cx="4267200" cy="4648200"/>
          </a:xfrm>
          <a:prstGeom prst="rect">
            <a:avLst/>
          </a:prstGeom>
          <a:noFill/>
        </p:spPr>
      </p:pic>
      <p:pic>
        <p:nvPicPr>
          <p:cNvPr id="2051" name="Picture 3" descr="C:\Users\Remus\Desktop\2011-04-22-50-istanbul-sfanta-sofia.jpg"/>
          <p:cNvPicPr>
            <a:picLocks noGrp="1" noChangeAspect="1" noChangeArrowheads="1"/>
          </p:cNvPicPr>
          <p:nvPr>
            <p:ph sz="half" idx="2"/>
          </p:nvPr>
        </p:nvPicPr>
        <p:blipFill>
          <a:blip r:embed="rId4" cstate="print"/>
          <a:srcRect/>
          <a:stretch>
            <a:fillRect/>
          </a:stretch>
        </p:blipFill>
        <p:spPr bwMode="auto">
          <a:xfrm>
            <a:off x="4724400" y="1371600"/>
            <a:ext cx="3962400" cy="4648200"/>
          </a:xfrm>
          <a:prstGeom prst="rect">
            <a:avLst/>
          </a:prstGeom>
          <a:noFill/>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8686800" cy="868362"/>
          </a:xfrm>
        </p:spPr>
        <p:txBody>
          <a:bodyPr>
            <a:normAutofit/>
          </a:bodyPr>
          <a:lstStyle/>
          <a:p>
            <a:r>
              <a:rPr lang="ro-RO" sz="2800" b="1" dirty="0" smtClean="0">
                <a:latin typeface="Arial" pitchFamily="34" charset="0"/>
                <a:cs typeface="Arial" pitchFamily="34" charset="0"/>
              </a:rPr>
              <a:t>Icoana înţelepciunii divine</a:t>
            </a:r>
            <a:r>
              <a:rPr lang="en-US" sz="2800" b="1" dirty="0" smtClean="0">
                <a:latin typeface="Arial" pitchFamily="34" charset="0"/>
                <a:cs typeface="Arial" pitchFamily="34" charset="0"/>
              </a:rPr>
              <a:t> – </a:t>
            </a:r>
            <a:r>
              <a:rPr lang="en-US" sz="2800" b="1" dirty="0" err="1" smtClean="0">
                <a:latin typeface="Arial" pitchFamily="34" charset="0"/>
                <a:cs typeface="Arial" pitchFamily="34" charset="0"/>
              </a:rPr>
              <a:t>Sucevi</a:t>
            </a:r>
            <a:r>
              <a:rPr lang="ro-RO" sz="2800" b="1" dirty="0" smtClean="0">
                <a:latin typeface="Arial" pitchFamily="34" charset="0"/>
                <a:cs typeface="Arial" pitchFamily="34" charset="0"/>
              </a:rPr>
              <a:t>ţa</a:t>
            </a:r>
            <a:endParaRPr lang="ro-RO" sz="2800" b="1" dirty="0">
              <a:latin typeface="Arial" pitchFamily="34" charset="0"/>
              <a:cs typeface="Arial" pitchFamily="34" charset="0"/>
            </a:endParaRPr>
          </a:p>
        </p:txBody>
      </p:sp>
      <p:pic>
        <p:nvPicPr>
          <p:cNvPr id="1027" name="Picture 3" descr="C:\Users\Remus\Desktop\197622input_file0101037.jpg"/>
          <p:cNvPicPr>
            <a:picLocks noGrp="1" noChangeAspect="1" noChangeArrowheads="1"/>
          </p:cNvPicPr>
          <p:nvPr>
            <p:ph idx="1"/>
          </p:nvPr>
        </p:nvPicPr>
        <p:blipFill>
          <a:blip r:embed="rId3"/>
          <a:srcRect/>
          <a:stretch>
            <a:fillRect/>
          </a:stretch>
        </p:blipFill>
        <p:spPr bwMode="auto">
          <a:xfrm>
            <a:off x="1371600" y="1219200"/>
            <a:ext cx="6400800" cy="5410200"/>
          </a:xfrm>
          <a:prstGeom prst="rect">
            <a:avLst/>
          </a:prstGeom>
          <a:noFill/>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715962"/>
          </a:xfrm>
        </p:spPr>
        <p:txBody>
          <a:bodyPr>
            <a:normAutofit/>
          </a:bodyPr>
          <a:lstStyle/>
          <a:p>
            <a:endParaRPr lang="ro-RO" sz="2000" dirty="0"/>
          </a:p>
        </p:txBody>
      </p:sp>
      <p:sp>
        <p:nvSpPr>
          <p:cNvPr id="6" name="Content Placeholder 5"/>
          <p:cNvSpPr>
            <a:spLocks noGrp="1"/>
          </p:cNvSpPr>
          <p:nvPr>
            <p:ph idx="1"/>
          </p:nvPr>
        </p:nvSpPr>
        <p:spPr>
          <a:xfrm>
            <a:off x="152400" y="990600"/>
            <a:ext cx="8763000" cy="5867400"/>
          </a:xfrm>
        </p:spPr>
        <p:txBody>
          <a:bodyPr>
            <a:normAutofit fontScale="47500" lnSpcReduction="20000"/>
          </a:bodyPr>
          <a:lstStyle/>
          <a:p>
            <a:pPr marL="0" indent="273050" algn="just">
              <a:lnSpc>
                <a:spcPct val="110000"/>
              </a:lnSpc>
              <a:spcBef>
                <a:spcPts val="0"/>
              </a:spcBef>
              <a:defRPr/>
            </a:pPr>
            <a:r>
              <a:rPr lang="en-US" sz="4200" dirty="0" smtClean="0">
                <a:latin typeface="Arial" pitchFamily="34" charset="0"/>
                <a:cs typeface="Arial" pitchFamily="34" charset="0"/>
              </a:rPr>
              <a:t>S</a:t>
            </a:r>
            <a:r>
              <a:rPr lang="ro-RO" sz="4200" dirty="0" smtClean="0">
                <a:latin typeface="Arial" pitchFamily="34" charset="0"/>
                <a:cs typeface="Arial" pitchFamily="34" charset="0"/>
              </a:rPr>
              <a:t>educţia intuitivă </a:t>
            </a:r>
            <a:r>
              <a:rPr lang="en-US" sz="4200" dirty="0" smtClean="0">
                <a:latin typeface="Arial" pitchFamily="34" charset="0"/>
                <a:cs typeface="Arial" pitchFamily="34" charset="0"/>
              </a:rPr>
              <a:t>a </a:t>
            </a:r>
            <a:r>
              <a:rPr lang="en-US" sz="4200" dirty="0" err="1" smtClean="0">
                <a:latin typeface="Arial" pitchFamily="34" charset="0"/>
                <a:cs typeface="Arial" pitchFamily="34" charset="0"/>
              </a:rPr>
              <a:t>postulatului</a:t>
            </a:r>
            <a:r>
              <a:rPr lang="en-US" sz="4200" dirty="0" smtClean="0">
                <a:latin typeface="Arial" pitchFamily="34" charset="0"/>
                <a:cs typeface="Arial" pitchFamily="34" charset="0"/>
              </a:rPr>
              <a:t> </a:t>
            </a:r>
            <a:r>
              <a:rPr lang="en-US" sz="4200" b="1" dirty="0" err="1" smtClean="0">
                <a:latin typeface="Arial" pitchFamily="34" charset="0"/>
                <a:cs typeface="Arial" pitchFamily="34" charset="0"/>
              </a:rPr>
              <a:t>ra</a:t>
            </a:r>
            <a:r>
              <a:rPr lang="ro-RO" sz="4200" b="1" dirty="0" smtClean="0">
                <a:latin typeface="Arial" pitchFamily="34" charset="0"/>
                <a:cs typeface="Arial" pitchFamily="34" charset="0"/>
              </a:rPr>
              <a:t>ț</a:t>
            </a:r>
            <a:r>
              <a:rPr lang="en-US" sz="4200" b="1" dirty="0" err="1" smtClean="0">
                <a:latin typeface="Arial" pitchFamily="34" charset="0"/>
                <a:cs typeface="Arial" pitchFamily="34" charset="0"/>
              </a:rPr>
              <a:t>ionalit</a:t>
            </a:r>
            <a:r>
              <a:rPr lang="ro-RO" sz="4200" b="1" dirty="0" smtClean="0">
                <a:latin typeface="Arial" pitchFamily="34" charset="0"/>
                <a:cs typeface="Arial" pitchFamily="34" charset="0"/>
              </a:rPr>
              <a:t>ăț</a:t>
            </a:r>
            <a:r>
              <a:rPr lang="en-US" sz="4200" b="1" dirty="0" smtClean="0">
                <a:latin typeface="Arial" pitchFamily="34" charset="0"/>
                <a:cs typeface="Arial" pitchFamily="34" charset="0"/>
              </a:rPr>
              <a:t>ii </a:t>
            </a:r>
            <a:r>
              <a:rPr lang="ro-RO" sz="4200" dirty="0" smtClean="0">
                <a:latin typeface="Arial" pitchFamily="34" charset="0"/>
                <a:cs typeface="Arial" pitchFamily="34" charset="0"/>
              </a:rPr>
              <a:t>este atât de puternică, încât economiştii neo-austrieci (de ex., Lionel Robbins şi Ludwig von Mises) îl consideră o propoziţie </a:t>
            </a:r>
            <a:r>
              <a:rPr lang="ro-RO" sz="4200" i="1" dirty="0" smtClean="0">
                <a:latin typeface="Arial" pitchFamily="34" charset="0"/>
                <a:cs typeface="Arial" pitchFamily="34" charset="0"/>
              </a:rPr>
              <a:t>a priori</a:t>
            </a:r>
            <a:r>
              <a:rPr lang="ro-RO" sz="4200" dirty="0" smtClean="0">
                <a:latin typeface="Arial" pitchFamily="34" charset="0"/>
                <a:cs typeface="Arial" pitchFamily="34" charset="0"/>
              </a:rPr>
              <a:t>, atât de evident adevărată, încât este suficient să fie enunţată pentru a obţine un asentiment imediat</a:t>
            </a:r>
            <a:endParaRPr lang="en-US" sz="4200" dirty="0" smtClean="0">
              <a:latin typeface="Arial" pitchFamily="34" charset="0"/>
              <a:cs typeface="Arial" pitchFamily="34" charset="0"/>
            </a:endParaRPr>
          </a:p>
          <a:p>
            <a:pPr marL="0" indent="273050" algn="just">
              <a:lnSpc>
                <a:spcPct val="110000"/>
              </a:lnSpc>
              <a:spcBef>
                <a:spcPts val="0"/>
              </a:spcBef>
              <a:defRPr/>
            </a:pPr>
            <a:endParaRPr lang="en-US" sz="4200" dirty="0" smtClean="0">
              <a:latin typeface="Arial" pitchFamily="34" charset="0"/>
              <a:cs typeface="Arial" pitchFamily="34" charset="0"/>
            </a:endParaRPr>
          </a:p>
          <a:p>
            <a:pPr marL="0" indent="273050" algn="just">
              <a:lnSpc>
                <a:spcPct val="110000"/>
              </a:lnSpc>
              <a:spcBef>
                <a:spcPts val="0"/>
              </a:spcBef>
              <a:defRPr/>
            </a:pPr>
            <a:r>
              <a:rPr lang="ro-RO" sz="4200" dirty="0" smtClean="0">
                <a:latin typeface="Arial" pitchFamily="34" charset="0"/>
                <a:cs typeface="Arial" pitchFamily="34" charset="0"/>
              </a:rPr>
              <a:t>Aceasta înseamnă că propoziția amintită este considerată o </a:t>
            </a:r>
            <a:r>
              <a:rPr lang="ro-RO" sz="4200" b="1" dirty="0" smtClean="0">
                <a:latin typeface="Arial" pitchFamily="34" charset="0"/>
                <a:cs typeface="Arial" pitchFamily="34" charset="0"/>
              </a:rPr>
              <a:t>categorie kantiană</a:t>
            </a:r>
            <a:r>
              <a:rPr lang="ro-RO" sz="4200" dirty="0" smtClean="0">
                <a:latin typeface="Arial" pitchFamily="34" charset="0"/>
                <a:cs typeface="Arial" pitchFamily="34" charset="0"/>
              </a:rPr>
              <a:t>, adică o propoziţe </a:t>
            </a:r>
            <a:r>
              <a:rPr lang="ro-RO" sz="4200" i="1" dirty="0" smtClean="0">
                <a:latin typeface="Arial" pitchFamily="34" charset="0"/>
                <a:cs typeface="Arial" pitchFamily="34" charset="0"/>
              </a:rPr>
              <a:t>a priori</a:t>
            </a:r>
            <a:r>
              <a:rPr lang="ro-RO" sz="4200" dirty="0" smtClean="0">
                <a:latin typeface="Arial" pitchFamily="34" charset="0"/>
                <a:cs typeface="Arial" pitchFamily="34" charset="0"/>
              </a:rPr>
              <a:t> referitoare la realitatea empirică, ce nu poate fi niciodată invalidată, nici prin limbaj şi nici prin sensul termenilor (în acest caz, termenul de "alegere deliberată“)</a:t>
            </a:r>
            <a:endParaRPr lang="en-US" sz="4200" dirty="0" smtClean="0">
              <a:latin typeface="Arial" pitchFamily="34" charset="0"/>
              <a:cs typeface="Arial" pitchFamily="34" charset="0"/>
            </a:endParaRPr>
          </a:p>
          <a:p>
            <a:pPr marL="0" indent="273050" algn="just">
              <a:lnSpc>
                <a:spcPct val="110000"/>
              </a:lnSpc>
              <a:spcBef>
                <a:spcPts val="0"/>
              </a:spcBef>
              <a:defRPr/>
            </a:pPr>
            <a:endParaRPr lang="en-US" sz="4200" dirty="0" smtClean="0">
              <a:latin typeface="Arial" pitchFamily="34" charset="0"/>
              <a:cs typeface="Arial" pitchFamily="34" charset="0"/>
            </a:endParaRPr>
          </a:p>
          <a:p>
            <a:pPr marL="0" indent="273050" algn="just">
              <a:lnSpc>
                <a:spcPct val="110000"/>
              </a:lnSpc>
              <a:spcBef>
                <a:spcPts val="0"/>
              </a:spcBef>
              <a:buNone/>
              <a:defRPr/>
            </a:pPr>
            <a:r>
              <a:rPr lang="ro-RO" sz="4200" b="1" u="sng" dirty="0" smtClean="0">
                <a:latin typeface="Arial" pitchFamily="34" charset="0"/>
                <a:cs typeface="Arial" pitchFamily="34" charset="0"/>
              </a:rPr>
              <a:t>Postulatul raţionalităţii </a:t>
            </a:r>
            <a:r>
              <a:rPr lang="ro-RO" sz="4200" u="sng" dirty="0" smtClean="0">
                <a:latin typeface="Arial" pitchFamily="34" charset="0"/>
                <a:cs typeface="Arial" pitchFamily="34" charset="0"/>
              </a:rPr>
              <a:t>este considerat şi în prezent de către unii autori ca fiind </a:t>
            </a:r>
            <a:r>
              <a:rPr lang="ro-RO" sz="4200" b="1" u="sng" dirty="0" smtClean="0">
                <a:latin typeface="Arial" pitchFamily="34" charset="0"/>
                <a:cs typeface="Arial" pitchFamily="34" charset="0"/>
              </a:rPr>
              <a:t>empiric irefutabil</a:t>
            </a:r>
            <a:r>
              <a:rPr lang="ro-RO" sz="4200" u="sng" dirty="0" smtClean="0">
                <a:latin typeface="Arial" pitchFamily="34" charset="0"/>
                <a:cs typeface="Arial" pitchFamily="34" charset="0"/>
              </a:rPr>
              <a:t>, însă nu în sine, ci prin </a:t>
            </a:r>
            <a:r>
              <a:rPr lang="ro-RO" sz="4200" b="1" u="sng" dirty="0" smtClean="0">
                <a:latin typeface="Arial" pitchFamily="34" charset="0"/>
                <a:cs typeface="Arial" pitchFamily="34" charset="0"/>
              </a:rPr>
              <a:t>convenţie</a:t>
            </a:r>
          </a:p>
          <a:p>
            <a:pPr marL="0" indent="273050" algn="just">
              <a:lnSpc>
                <a:spcPct val="110000"/>
              </a:lnSpc>
              <a:spcBef>
                <a:spcPts val="0"/>
              </a:spcBef>
              <a:defRPr/>
            </a:pPr>
            <a:endParaRPr lang="ro-RO" sz="4200" b="1" dirty="0" smtClean="0">
              <a:latin typeface="Arial" pitchFamily="34" charset="0"/>
              <a:cs typeface="Arial" pitchFamily="34" charset="0"/>
            </a:endParaRPr>
          </a:p>
          <a:p>
            <a:pPr marL="0" indent="273050" algn="just">
              <a:lnSpc>
                <a:spcPct val="110000"/>
              </a:lnSpc>
              <a:spcBef>
                <a:spcPts val="0"/>
              </a:spcBef>
              <a:buFontTx/>
              <a:buNone/>
              <a:defRPr/>
            </a:pPr>
            <a:r>
              <a:rPr lang="ro-RO" sz="4200" u="sng" dirty="0" smtClean="0">
                <a:latin typeface="Arial" pitchFamily="34" charset="0"/>
                <a:cs typeface="Arial" pitchFamily="34" charset="0"/>
              </a:rPr>
              <a:t>Ca urmare, economiştii neoclasici consideră </a:t>
            </a:r>
            <a:r>
              <a:rPr lang="ro-RO" sz="4200" b="1" u="sng" dirty="0" smtClean="0">
                <a:latin typeface="Arial" pitchFamily="34" charset="0"/>
                <a:cs typeface="Arial" pitchFamily="34" charset="0"/>
              </a:rPr>
              <a:t>postulatul raţionalităţii </a:t>
            </a:r>
            <a:r>
              <a:rPr lang="ro-RO" sz="4200" u="sng" dirty="0" smtClean="0">
                <a:latin typeface="Arial" pitchFamily="34" charset="0"/>
                <a:cs typeface="Arial" pitchFamily="34" charset="0"/>
              </a:rPr>
              <a:t>ca o parte a "nucleului dur" lakatosian al programului lor de cercetare</a:t>
            </a:r>
            <a:r>
              <a:rPr lang="ro-RO" sz="4000" u="sng" dirty="0" smtClean="0">
                <a:latin typeface="Arial" pitchFamily="34" charset="0"/>
                <a:cs typeface="Arial" pitchFamily="34" charset="0"/>
              </a:rPr>
              <a:t> (propoziţie metafizică)</a:t>
            </a:r>
          </a:p>
          <a:p>
            <a:pPr marL="0" lvl="1" indent="273050" algn="just">
              <a:lnSpc>
                <a:spcPct val="110000"/>
              </a:lnSpc>
              <a:spcBef>
                <a:spcPts val="0"/>
              </a:spcBef>
              <a:buFont typeface="Wingdings" pitchFamily="2" charset="2"/>
              <a:buChar char="Ø"/>
              <a:defRPr/>
            </a:pPr>
            <a:endParaRPr lang="ro-RO" sz="2600" dirty="0" smtClean="0">
              <a:latin typeface="Arial" pitchFamily="34" charset="0"/>
              <a:cs typeface="Arial" pitchFamily="34" charset="0"/>
            </a:endParaRPr>
          </a:p>
          <a:p>
            <a:pPr marL="457200" lvl="3" indent="273050" algn="just">
              <a:lnSpc>
                <a:spcPct val="110000"/>
              </a:lnSpc>
              <a:spcBef>
                <a:spcPts val="0"/>
              </a:spcBef>
              <a:buFont typeface="Wingdings" pitchFamily="2" charset="2"/>
              <a:buChar char="v"/>
              <a:defRPr/>
            </a:pPr>
            <a:r>
              <a:rPr lang="ro-RO" sz="3800" dirty="0" smtClean="0">
                <a:latin typeface="Arial" pitchFamily="34" charset="0"/>
                <a:cs typeface="Arial" pitchFamily="34" charset="0"/>
              </a:rPr>
              <a:t>Astfel, unii economişti neoclasici (de ex., T. Sargent şi R. Lucas) consideră că orice încercare de introduce diverși parametrii într-un model economic care nu se bazează pe principiul </a:t>
            </a:r>
            <a:r>
              <a:rPr lang="ro-RO" sz="3800" b="1" dirty="0" smtClean="0">
                <a:latin typeface="Arial" pitchFamily="34" charset="0"/>
                <a:cs typeface="Arial" pitchFamily="34" charset="0"/>
              </a:rPr>
              <a:t>optimizării individuale </a:t>
            </a:r>
            <a:r>
              <a:rPr lang="ro-RO" sz="3800" dirty="0" smtClean="0">
                <a:latin typeface="Arial" pitchFamily="34" charset="0"/>
                <a:cs typeface="Arial" pitchFamily="34" charset="0"/>
              </a:rPr>
              <a:t>este o "ajustare </a:t>
            </a:r>
            <a:r>
              <a:rPr lang="ro-RO" sz="3800" i="1" dirty="0" smtClean="0">
                <a:latin typeface="Arial" pitchFamily="34" charset="0"/>
                <a:cs typeface="Arial" pitchFamily="34" charset="0"/>
              </a:rPr>
              <a:t>ad hoc</a:t>
            </a:r>
            <a:r>
              <a:rPr lang="ro-RO" sz="3800" dirty="0" smtClean="0">
                <a:latin typeface="Arial" pitchFamily="34" charset="0"/>
                <a:cs typeface="Arial" pitchFamily="34" charset="0"/>
              </a:rPr>
              <a:t>“ (</a:t>
            </a:r>
            <a:r>
              <a:rPr lang="en-US" sz="3800" dirty="0" smtClean="0">
                <a:latin typeface="Arial" pitchFamily="34" charset="0"/>
                <a:cs typeface="Arial" pitchFamily="34" charset="0"/>
              </a:rPr>
              <a:t>“stratagem</a:t>
            </a:r>
            <a:r>
              <a:rPr lang="ro-RO" sz="3800" dirty="0" smtClean="0">
                <a:latin typeface="Arial" pitchFamily="34" charset="0"/>
                <a:cs typeface="Arial" pitchFamily="34" charset="0"/>
              </a:rPr>
              <a:t>ă imunizatoare</a:t>
            </a:r>
            <a:r>
              <a:rPr lang="en-US" sz="3800" dirty="0" smtClean="0">
                <a:latin typeface="Arial" pitchFamily="34" charset="0"/>
                <a:cs typeface="Arial" pitchFamily="34" charset="0"/>
              </a:rPr>
              <a:t>“</a:t>
            </a:r>
            <a:r>
              <a:rPr lang="ro-RO" sz="3800" dirty="0" smtClean="0">
                <a:latin typeface="Arial" pitchFamily="34" charset="0"/>
                <a:cs typeface="Arial" pitchFamily="34" charset="0"/>
              </a:rPr>
              <a:t>), adică o încercare de a atinge un obiectiv specific, dar fără a-i putea da o justificare  mai largă</a:t>
            </a:r>
          </a:p>
          <a:p>
            <a:endParaRPr lang="ro-RO" dirty="0"/>
          </a:p>
        </p:txBody>
      </p:sp>
      <p:pic>
        <p:nvPicPr>
          <p:cNvPr id="7" name="Picture 2"/>
          <p:cNvPicPr>
            <a:picLocks noChangeAspect="1" noChangeArrowheads="1"/>
          </p:cNvPicPr>
          <p:nvPr/>
        </p:nvPicPr>
        <p:blipFill>
          <a:blip r:embed="rId3"/>
          <a:srcRect/>
          <a:stretch>
            <a:fillRect/>
          </a:stretch>
        </p:blipFill>
        <p:spPr bwMode="auto">
          <a:xfrm>
            <a:off x="2286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endParaRPr lang="ro-RO" sz="2000" dirty="0"/>
          </a:p>
        </p:txBody>
      </p:sp>
      <p:sp>
        <p:nvSpPr>
          <p:cNvPr id="3" name="Content Placeholder 2"/>
          <p:cNvSpPr>
            <a:spLocks noGrp="1"/>
          </p:cNvSpPr>
          <p:nvPr>
            <p:ph idx="1"/>
          </p:nvPr>
        </p:nvSpPr>
        <p:spPr>
          <a:xfrm>
            <a:off x="228600" y="1066800"/>
            <a:ext cx="8686800" cy="5562600"/>
          </a:xfrm>
        </p:spPr>
        <p:txBody>
          <a:bodyPr>
            <a:normAutofit/>
          </a:bodyPr>
          <a:lstStyle/>
          <a:p>
            <a:pPr marL="0" indent="405033" algn="just">
              <a:spcBef>
                <a:spcPts val="0"/>
              </a:spcBef>
              <a:defRPr/>
            </a:pPr>
            <a:r>
              <a:rPr lang="ro-RO" sz="2200" dirty="0" smtClean="0">
                <a:latin typeface="Arial" pitchFamily="34" charset="0"/>
                <a:cs typeface="Arial" pitchFamily="34" charset="0"/>
              </a:rPr>
              <a:t>B. Caldwell este de acord cu ideea că </a:t>
            </a:r>
            <a:r>
              <a:rPr lang="ro-RO" sz="2200" b="1" dirty="0" smtClean="0">
                <a:latin typeface="Arial" pitchFamily="34" charset="0"/>
                <a:cs typeface="Arial" pitchFamily="34" charset="0"/>
              </a:rPr>
              <a:t>postulatul raționalității </a:t>
            </a:r>
            <a:r>
              <a:rPr lang="ro-RO" sz="2200" dirty="0" smtClean="0">
                <a:latin typeface="Arial" pitchFamily="34" charset="0"/>
                <a:cs typeface="Arial" pitchFamily="34" charset="0"/>
              </a:rPr>
              <a:t>face parte din </a:t>
            </a:r>
            <a:r>
              <a:rPr lang="en-US" sz="2200" dirty="0" smtClean="0">
                <a:latin typeface="Arial" pitchFamily="34" charset="0"/>
                <a:cs typeface="Arial" pitchFamily="34" charset="0"/>
              </a:rPr>
              <a:t>“</a:t>
            </a:r>
            <a:r>
              <a:rPr lang="en-US" sz="2200" dirty="0" err="1" smtClean="0">
                <a:latin typeface="Arial" pitchFamily="34" charset="0"/>
                <a:cs typeface="Arial" pitchFamily="34" charset="0"/>
              </a:rPr>
              <a:t>nucleul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dur</a:t>
            </a:r>
            <a:r>
              <a:rPr lang="en-US" sz="2200" dirty="0" smtClean="0">
                <a:latin typeface="Arial" pitchFamily="34" charset="0"/>
                <a:cs typeface="Arial" pitchFamily="34" charset="0"/>
              </a:rPr>
              <a:t>” al </a:t>
            </a:r>
            <a:r>
              <a:rPr lang="ro-RO" sz="2200" dirty="0" smtClean="0">
                <a:latin typeface="Arial" pitchFamily="34" charset="0"/>
                <a:cs typeface="Arial" pitchFamily="34" charset="0"/>
              </a:rPr>
              <a:t>programului de cercetare neoclasic, însă din motive diferite</a:t>
            </a:r>
          </a:p>
          <a:p>
            <a:pPr marL="0" indent="405033" algn="just">
              <a:spcBef>
                <a:spcPts val="0"/>
              </a:spcBef>
              <a:defRPr/>
            </a:pPr>
            <a:endParaRPr lang="ro-RO" sz="2200" dirty="0" smtClean="0">
              <a:latin typeface="Arial" pitchFamily="34" charset="0"/>
              <a:cs typeface="Arial" pitchFamily="34" charset="0"/>
            </a:endParaRPr>
          </a:p>
          <a:p>
            <a:pPr marL="472540" lvl="1" indent="405033" algn="just">
              <a:spcBef>
                <a:spcPts val="0"/>
              </a:spcBef>
              <a:buFont typeface="Wingdings" pitchFamily="2" charset="2"/>
              <a:buChar char="Ø"/>
              <a:defRPr/>
            </a:pPr>
            <a:r>
              <a:rPr lang="ro-RO" sz="2000" dirty="0" smtClean="0">
                <a:latin typeface="Arial" pitchFamily="34" charset="0"/>
                <a:cs typeface="Arial" pitchFamily="34" charset="0"/>
              </a:rPr>
              <a:t>El trece în revistă cinci studii experimentale ale raţionalităţii deciziilor făcute de economişti şi discută rezultatele la care acestea au ajuns</a:t>
            </a:r>
          </a:p>
          <a:p>
            <a:pPr marL="472540" lvl="1" indent="405033" algn="just">
              <a:spcBef>
                <a:spcPts val="0"/>
              </a:spcBef>
              <a:buFont typeface="Wingdings" pitchFamily="2" charset="2"/>
              <a:buChar char="Ø"/>
              <a:defRPr/>
            </a:pPr>
            <a:endParaRPr lang="ro-RO" sz="2000" dirty="0" smtClean="0">
              <a:latin typeface="Arial" pitchFamily="34" charset="0"/>
              <a:cs typeface="Arial" pitchFamily="34" charset="0"/>
            </a:endParaRPr>
          </a:p>
          <a:p>
            <a:pPr marL="472540" lvl="1" indent="405033" algn="just">
              <a:spcBef>
                <a:spcPts val="0"/>
              </a:spcBef>
              <a:buFont typeface="Wingdings" pitchFamily="2" charset="2"/>
              <a:buChar char="Ø"/>
              <a:defRPr/>
            </a:pPr>
            <a:r>
              <a:rPr lang="ro-RO" sz="2000" dirty="0" smtClean="0">
                <a:latin typeface="Arial" pitchFamily="34" charset="0"/>
                <a:cs typeface="Arial" pitchFamily="34" charset="0"/>
              </a:rPr>
              <a:t>În virtutea tezei Duhem-Quine, orice studiu de acest gen testează nu numai </a:t>
            </a:r>
            <a:r>
              <a:rPr lang="ro-RO" sz="2000" b="1" dirty="0" smtClean="0">
                <a:latin typeface="Arial" pitchFamily="34" charset="0"/>
                <a:cs typeface="Arial" pitchFamily="34" charset="0"/>
              </a:rPr>
              <a:t>raţionalitatea</a:t>
            </a:r>
            <a:r>
              <a:rPr lang="ro-RO" sz="2000" dirty="0" smtClean="0">
                <a:latin typeface="Arial" pitchFamily="34" charset="0"/>
                <a:cs typeface="Arial" pitchFamily="34" charset="0"/>
              </a:rPr>
              <a:t>, ci şi </a:t>
            </a:r>
            <a:r>
              <a:rPr lang="ro-RO" sz="2000" b="1" dirty="0" smtClean="0">
                <a:latin typeface="Arial" pitchFamily="34" charset="0"/>
                <a:cs typeface="Arial" pitchFamily="34" charset="0"/>
              </a:rPr>
              <a:t>stabilitatea preferinţelor </a:t>
            </a:r>
            <a:r>
              <a:rPr lang="ro-RO" sz="2000" dirty="0" smtClean="0">
                <a:latin typeface="Arial" pitchFamily="34" charset="0"/>
                <a:cs typeface="Arial" pitchFamily="34" charset="0"/>
              </a:rPr>
              <a:t>şi </a:t>
            </a:r>
            <a:r>
              <a:rPr lang="ro-RO" sz="2000" b="1" dirty="0" smtClean="0">
                <a:latin typeface="Arial" pitchFamily="34" charset="0"/>
                <a:cs typeface="Arial" pitchFamily="34" charset="0"/>
              </a:rPr>
              <a:t>caracterul complet al informaţiilor </a:t>
            </a:r>
            <a:r>
              <a:rPr lang="ro-RO" sz="2000" dirty="0" smtClean="0">
                <a:latin typeface="Arial" pitchFamily="34" charset="0"/>
                <a:cs typeface="Arial" pitchFamily="34" charset="0"/>
              </a:rPr>
              <a:t>cu privire la oportunităţile alternative</a:t>
            </a:r>
          </a:p>
          <a:p>
            <a:pPr marL="472540" lvl="1" indent="405033" algn="just">
              <a:spcBef>
                <a:spcPts val="0"/>
              </a:spcBef>
              <a:buFont typeface="Wingdings" pitchFamily="2" charset="2"/>
              <a:buChar char="Ø"/>
              <a:defRPr/>
            </a:pPr>
            <a:endParaRPr lang="ro-RO" sz="2000" dirty="0" smtClean="0">
              <a:latin typeface="Arial" pitchFamily="34" charset="0"/>
              <a:cs typeface="Arial" pitchFamily="34" charset="0"/>
            </a:endParaRPr>
          </a:p>
          <a:p>
            <a:pPr marL="472540" lvl="1" indent="405033" algn="ctr">
              <a:spcBef>
                <a:spcPts val="0"/>
              </a:spcBef>
              <a:buNone/>
              <a:defRPr/>
            </a:pPr>
            <a:r>
              <a:rPr lang="ro-RO" sz="2400" b="1" u="sng" dirty="0" smtClean="0">
                <a:latin typeface="Arial" pitchFamily="34" charset="0"/>
                <a:cs typeface="Arial" pitchFamily="34" charset="0"/>
              </a:rPr>
              <a:t>Concluzia este că postulatul raţionalităţii, luat ca atare, este neverificabil, iar unele tentative de verificare sunt "ultraempirism" - în sensul că resping orice concept teoretic ce nu este direct observabil</a:t>
            </a:r>
          </a:p>
          <a:p>
            <a:pPr marL="472540" lvl="1" indent="405033" algn="just">
              <a:spcBef>
                <a:spcPts val="0"/>
              </a:spcBef>
              <a:buFontTx/>
              <a:buNone/>
              <a:defRPr/>
            </a:pPr>
            <a:endParaRPr lang="ro-RO" sz="2400" dirty="0" smtClean="0">
              <a:latin typeface="Arial" pitchFamily="34" charset="0"/>
              <a:cs typeface="Arial" pitchFamily="34" charset="0"/>
            </a:endParaRPr>
          </a:p>
        </p:txBody>
      </p:sp>
      <p:pic>
        <p:nvPicPr>
          <p:cNvPr id="4" name="Picture 2"/>
          <p:cNvPicPr>
            <a:picLocks noChangeAspect="1" noChangeArrowheads="1"/>
          </p:cNvPicPr>
          <p:nvPr/>
        </p:nvPicPr>
        <p:blipFill>
          <a:blip r:embed="rId3"/>
          <a:srcRect/>
          <a:stretch>
            <a:fillRect/>
          </a:stretch>
        </p:blipFill>
        <p:spPr bwMode="auto">
          <a:xfrm>
            <a:off x="2286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228600" y="990600"/>
            <a:ext cx="8610600" cy="5867400"/>
          </a:xfrm>
        </p:spPr>
        <p:txBody>
          <a:bodyPr>
            <a:normAutofit fontScale="92500" lnSpcReduction="10000"/>
          </a:bodyPr>
          <a:lstStyle/>
          <a:p>
            <a:pPr marL="0" indent="405033" algn="just">
              <a:spcBef>
                <a:spcPts val="0"/>
              </a:spcBef>
              <a:defRPr/>
            </a:pPr>
            <a:r>
              <a:rPr lang="ro-RO" sz="2600" dirty="0" smtClean="0">
                <a:latin typeface="Arial" pitchFamily="34" charset="0"/>
                <a:cs typeface="Arial" pitchFamily="34" charset="0"/>
              </a:rPr>
              <a:t>Ideea că raţionalitatea este evident adevărată şi sacrosantă, astfel încât trebuie apărată de orice critică euristică negativă sau de orice "ajustări </a:t>
            </a:r>
            <a:r>
              <a:rPr lang="ro-RO" sz="2600" i="1" dirty="0" smtClean="0">
                <a:latin typeface="Arial" pitchFamily="34" charset="0"/>
                <a:cs typeface="Arial" pitchFamily="34" charset="0"/>
              </a:rPr>
              <a:t>ad hoc</a:t>
            </a:r>
            <a:r>
              <a:rPr lang="ro-RO" sz="2600" dirty="0" smtClean="0">
                <a:latin typeface="Arial" pitchFamily="34" charset="0"/>
                <a:cs typeface="Arial" pitchFamily="34" charset="0"/>
              </a:rPr>
              <a:t>" este o idee curioasă, având în vedere că </a:t>
            </a:r>
            <a:r>
              <a:rPr lang="ro-RO" sz="2600" b="1" u="sng" dirty="0" smtClean="0">
                <a:latin typeface="Arial" pitchFamily="34" charset="0"/>
                <a:cs typeface="Arial" pitchFamily="34" charset="0"/>
              </a:rPr>
              <a:t>raţionalitatea</a:t>
            </a:r>
            <a:r>
              <a:rPr lang="ro-RO" sz="2600" dirty="0" smtClean="0">
                <a:latin typeface="Arial" pitchFamily="34" charset="0"/>
                <a:cs typeface="Arial" pitchFamily="34" charset="0"/>
              </a:rPr>
              <a:t> - în sensul modern al termenului - nu poate fi universal adevărată în toate actele economice comise de toţi agenţii economici</a:t>
            </a:r>
          </a:p>
          <a:p>
            <a:pPr marL="0" indent="405033" algn="just">
              <a:spcBef>
                <a:spcPts val="0"/>
              </a:spcBef>
              <a:defRPr/>
            </a:pPr>
            <a:endParaRPr lang="ro-RO" sz="2200" dirty="0" smtClean="0">
              <a:latin typeface="Arial" pitchFamily="34" charset="0"/>
              <a:cs typeface="Arial" pitchFamily="34" charset="0"/>
            </a:endParaRPr>
          </a:p>
          <a:p>
            <a:pPr marL="472540" lvl="1" indent="405033" algn="just">
              <a:spcBef>
                <a:spcPts val="0"/>
              </a:spcBef>
              <a:buFont typeface="Wingdings" pitchFamily="2" charset="2"/>
              <a:buChar char="Ø"/>
              <a:defRPr/>
            </a:pPr>
            <a:r>
              <a:rPr lang="ro-RO" sz="1900" dirty="0" smtClean="0">
                <a:latin typeface="Arial" pitchFamily="34" charset="0"/>
                <a:cs typeface="Arial" pitchFamily="34" charset="0"/>
              </a:rPr>
              <a:t> Nu poate fi eliminat comportamentul impulsiv sau tradiţional, încercările exploratorii -  a învăţa să vrei cea ce este de vrut -, ori chiar uitarea, toate acestea golind de orice sens însăşi noţiunea de "ordine de preferinţe coerentă“</a:t>
            </a:r>
          </a:p>
          <a:p>
            <a:pPr marL="472540" lvl="1" indent="405033" algn="just">
              <a:spcBef>
                <a:spcPts val="0"/>
              </a:spcBef>
              <a:buFont typeface="Wingdings" pitchFamily="2" charset="2"/>
              <a:buChar char="Ø"/>
              <a:defRPr/>
            </a:pPr>
            <a:endParaRPr lang="ro-RO" sz="1900" dirty="0" smtClean="0">
              <a:latin typeface="Arial" pitchFamily="34" charset="0"/>
              <a:cs typeface="Arial" pitchFamily="34" charset="0"/>
            </a:endParaRPr>
          </a:p>
          <a:p>
            <a:pPr marL="472540" lvl="1" indent="405033" algn="just">
              <a:spcBef>
                <a:spcPts val="0"/>
              </a:spcBef>
              <a:buFont typeface="Wingdings" pitchFamily="2" charset="2"/>
              <a:buChar char="Ø"/>
              <a:defRPr/>
            </a:pPr>
            <a:r>
              <a:rPr lang="ro-RO" sz="1900" dirty="0" smtClean="0">
                <a:latin typeface="Arial" pitchFamily="34" charset="0"/>
                <a:cs typeface="Arial" pitchFamily="34" charset="0"/>
              </a:rPr>
              <a:t> Postulatul raţionalităţii presupune un mare talent de procesare a informaţiilor şi o mare capacitate de calcul – "pasiunea iraţională pentru calcul raţional",  cum spune J. Clark</a:t>
            </a:r>
          </a:p>
          <a:p>
            <a:pPr marL="472540" lvl="1" indent="405033" algn="just">
              <a:spcBef>
                <a:spcPts val="0"/>
              </a:spcBef>
              <a:buFont typeface="Wingdings" pitchFamily="2" charset="2"/>
              <a:buChar char="Ø"/>
              <a:defRPr/>
            </a:pPr>
            <a:endParaRPr lang="ro-RO" sz="1900" dirty="0" smtClean="0">
              <a:latin typeface="Arial" pitchFamily="34" charset="0"/>
              <a:cs typeface="Arial" pitchFamily="34" charset="0"/>
            </a:endParaRPr>
          </a:p>
          <a:p>
            <a:pPr marL="472540" lvl="1" indent="405033" algn="just">
              <a:spcBef>
                <a:spcPts val="0"/>
              </a:spcBef>
              <a:buFont typeface="Wingdings" pitchFamily="2" charset="2"/>
              <a:buChar char="Ø"/>
              <a:defRPr/>
            </a:pPr>
            <a:r>
              <a:rPr lang="ro-RO" sz="1900" i="1" u="sng" dirty="0" smtClean="0">
                <a:latin typeface="Arial" pitchFamily="34" charset="0"/>
                <a:cs typeface="Arial" pitchFamily="34" charset="0"/>
              </a:rPr>
              <a:t>Raţionalitatea este "limitată</a:t>
            </a:r>
            <a:r>
              <a:rPr lang="ro-RO" sz="1900" dirty="0" smtClean="0">
                <a:latin typeface="Arial" pitchFamily="34" charset="0"/>
                <a:cs typeface="Arial" pitchFamily="34" charset="0"/>
              </a:rPr>
              <a:t>“ (H. Simon) - în sensul că omul nu poate maximiza </a:t>
            </a:r>
            <a:r>
              <a:rPr lang="ro-RO" sz="1900" b="1" dirty="0" smtClean="0">
                <a:latin typeface="Arial" pitchFamily="34" charset="0"/>
                <a:cs typeface="Arial" pitchFamily="34" charset="0"/>
              </a:rPr>
              <a:t>utilitatea</a:t>
            </a:r>
            <a:r>
              <a:rPr lang="ro-RO" sz="1900" dirty="0" smtClean="0">
                <a:latin typeface="Arial" pitchFamily="34" charset="0"/>
                <a:cs typeface="Arial" pitchFamily="34" charset="0"/>
              </a:rPr>
              <a:t>; singurul lucru pe care acesta îl poate face este să găsească soluţii "</a:t>
            </a:r>
            <a:r>
              <a:rPr lang="ro-RO" sz="1900" b="1" dirty="0" smtClean="0">
                <a:latin typeface="Arial" pitchFamily="34" charset="0"/>
                <a:cs typeface="Arial" pitchFamily="34" charset="0"/>
              </a:rPr>
              <a:t>satisfăcătoare</a:t>
            </a:r>
            <a:r>
              <a:rPr lang="ro-RO" sz="1900" dirty="0" smtClean="0">
                <a:latin typeface="Arial" pitchFamily="34" charset="0"/>
                <a:cs typeface="Arial" pitchFamily="34" charset="0"/>
              </a:rPr>
              <a:t>", iar </a:t>
            </a:r>
            <a:r>
              <a:rPr lang="ro-RO" sz="1900" i="1" u="sng" dirty="0" smtClean="0">
                <a:latin typeface="Arial" pitchFamily="34" charset="0"/>
                <a:cs typeface="Arial" pitchFamily="34" charset="0"/>
              </a:rPr>
              <a:t>"satisfacerea" duce la comportamente economice foarte diferite de "maximizare“ </a:t>
            </a:r>
            <a:r>
              <a:rPr lang="ro-RO" sz="1900" dirty="0" smtClean="0">
                <a:latin typeface="Arial" pitchFamily="34" charset="0"/>
                <a:cs typeface="Arial" pitchFamily="34" charset="0"/>
              </a:rPr>
              <a:t>(Simon H., </a:t>
            </a:r>
            <a:r>
              <a:rPr lang="ro-RO" sz="1900" i="1" dirty="0" smtClean="0">
                <a:latin typeface="Arial" pitchFamily="34" charset="0"/>
                <a:cs typeface="Arial" pitchFamily="34" charset="0"/>
              </a:rPr>
              <a:t>Rational Choise and the Structure of the Environment, </a:t>
            </a:r>
            <a:r>
              <a:rPr lang="ro-RO" sz="1900" dirty="0" smtClean="0">
                <a:latin typeface="Arial" pitchFamily="34" charset="0"/>
                <a:cs typeface="Arial" pitchFamily="34" charset="0"/>
              </a:rPr>
              <a:t>1956)</a:t>
            </a:r>
          </a:p>
          <a:p>
            <a:endParaRPr lang="ro-RO" dirty="0"/>
          </a:p>
        </p:txBody>
      </p:sp>
      <p:pic>
        <p:nvPicPr>
          <p:cNvPr id="4" name="Picture 2"/>
          <p:cNvPicPr>
            <a:picLocks noChangeAspect="1" noChangeArrowheads="1"/>
          </p:cNvPicPr>
          <p:nvPr/>
        </p:nvPicPr>
        <p:blipFill>
          <a:blip r:embed="rId3"/>
          <a:srcRect/>
          <a:stretch>
            <a:fillRect/>
          </a:stretch>
        </p:blipFill>
        <p:spPr bwMode="auto">
          <a:xfrm>
            <a:off x="2286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228600" y="990600"/>
            <a:ext cx="8686800" cy="5638800"/>
          </a:xfrm>
        </p:spPr>
        <p:txBody>
          <a:bodyPr>
            <a:normAutofit fontScale="70000" lnSpcReduction="20000"/>
          </a:bodyPr>
          <a:lstStyle/>
          <a:p>
            <a:pPr algn="ctr">
              <a:buFontTx/>
              <a:buNone/>
              <a:defRPr/>
            </a:pPr>
            <a:r>
              <a:rPr lang="ro-RO" sz="3400" b="1" u="sng" dirty="0" smtClean="0">
                <a:latin typeface="Arial" pitchFamily="34" charset="0"/>
                <a:cs typeface="Arial" pitchFamily="34" charset="0"/>
              </a:rPr>
              <a:t>Raţionalitatea colectivă şi decizia socială</a:t>
            </a:r>
          </a:p>
          <a:p>
            <a:pPr algn="just">
              <a:defRPr/>
            </a:pPr>
            <a:endParaRPr lang="ro-RO" dirty="0" smtClean="0">
              <a:latin typeface="Arial" pitchFamily="34" charset="0"/>
              <a:cs typeface="Arial" pitchFamily="34" charset="0"/>
            </a:endParaRPr>
          </a:p>
          <a:p>
            <a:pPr marL="0" indent="273050" algn="just">
              <a:defRPr/>
            </a:pPr>
            <a:r>
              <a:rPr lang="ro-RO" dirty="0" smtClean="0">
                <a:latin typeface="Arial" pitchFamily="34" charset="0"/>
                <a:cs typeface="Arial" pitchFamily="34" charset="0"/>
              </a:rPr>
              <a:t>Deşi societăţile sunt foarte diferite de indivizi, ele evaluează alternativele şi iau decizii - în mod</a:t>
            </a:r>
            <a:r>
              <a:rPr lang="ro-RO" b="1" dirty="0" smtClean="0">
                <a:latin typeface="Arial" pitchFamily="34" charset="0"/>
                <a:cs typeface="Arial" pitchFamily="34" charset="0"/>
              </a:rPr>
              <a:t> raţional </a:t>
            </a:r>
            <a:r>
              <a:rPr lang="ro-RO" dirty="0" smtClean="0">
                <a:latin typeface="Arial" pitchFamily="34" charset="0"/>
                <a:cs typeface="Arial" pitchFamily="34" charset="0"/>
              </a:rPr>
              <a:t>sau </a:t>
            </a:r>
            <a:r>
              <a:rPr lang="ro-RO" b="1" dirty="0" smtClean="0">
                <a:latin typeface="Arial" pitchFamily="34" charset="0"/>
                <a:cs typeface="Arial" pitchFamily="34" charset="0"/>
              </a:rPr>
              <a:t>iraţional</a:t>
            </a:r>
          </a:p>
          <a:p>
            <a:pPr marL="0" indent="273050" algn="just">
              <a:defRPr/>
            </a:pPr>
            <a:endParaRPr lang="ro-RO" dirty="0" smtClean="0">
              <a:latin typeface="Arial" pitchFamily="34" charset="0"/>
              <a:cs typeface="Arial" pitchFamily="34" charset="0"/>
            </a:endParaRPr>
          </a:p>
          <a:p>
            <a:pPr marL="0" indent="273050" algn="just">
              <a:defRPr/>
            </a:pPr>
            <a:r>
              <a:rPr lang="ro-RO" dirty="0" smtClean="0">
                <a:solidFill>
                  <a:srgbClr val="000000"/>
                </a:solidFill>
                <a:latin typeface="Arial" pitchFamily="34" charset="0"/>
                <a:cs typeface="Arial" pitchFamily="34" charset="0"/>
              </a:rPr>
              <a:t>Deşi </a:t>
            </a:r>
            <a:r>
              <a:rPr lang="ro-RO" b="1" dirty="0" smtClean="0">
                <a:solidFill>
                  <a:srgbClr val="000000"/>
                </a:solidFill>
                <a:latin typeface="Arial" pitchFamily="34" charset="0"/>
                <a:cs typeface="Arial" pitchFamily="34" charset="0"/>
              </a:rPr>
              <a:t>teoria deciziilor sociale </a:t>
            </a:r>
            <a:r>
              <a:rPr lang="ro-RO" dirty="0" smtClean="0">
                <a:solidFill>
                  <a:srgbClr val="000000"/>
                </a:solidFill>
                <a:latin typeface="Arial" pitchFamily="34" charset="0"/>
                <a:cs typeface="Arial" pitchFamily="34" charset="0"/>
              </a:rPr>
              <a:t>se ocupă de problema </a:t>
            </a:r>
            <a:r>
              <a:rPr lang="ro-RO" b="1" dirty="0" smtClean="0">
                <a:solidFill>
                  <a:srgbClr val="000000"/>
                </a:solidFill>
                <a:latin typeface="Arial" pitchFamily="34" charset="0"/>
                <a:cs typeface="Arial" pitchFamily="34" charset="0"/>
              </a:rPr>
              <a:t>raţionalităţii sociale</a:t>
            </a:r>
            <a:r>
              <a:rPr lang="ro-RO" dirty="0" smtClean="0">
                <a:solidFill>
                  <a:srgbClr val="000000"/>
                </a:solidFill>
                <a:latin typeface="Arial" pitchFamily="34" charset="0"/>
                <a:cs typeface="Arial" pitchFamily="34" charset="0"/>
              </a:rPr>
              <a:t>, cele mai multe lucrări de teorie a deciziilor sociale explorează consecinţele </a:t>
            </a:r>
            <a:r>
              <a:rPr lang="ro-RO" b="1" dirty="0" smtClean="0">
                <a:solidFill>
                  <a:srgbClr val="000000"/>
                </a:solidFill>
                <a:latin typeface="Arial" pitchFamily="34" charset="0"/>
                <a:cs typeface="Arial" pitchFamily="34" charset="0"/>
              </a:rPr>
              <a:t>principiilor de raţionalitate </a:t>
            </a:r>
            <a:r>
              <a:rPr lang="ro-RO" dirty="0" smtClean="0">
                <a:solidFill>
                  <a:srgbClr val="000000"/>
                </a:solidFill>
                <a:latin typeface="Arial" pitchFamily="34" charset="0"/>
                <a:cs typeface="Arial" pitchFamily="34" charset="0"/>
              </a:rPr>
              <a:t>conjugate cu </a:t>
            </a:r>
            <a:r>
              <a:rPr lang="ro-RO" b="1" dirty="0" smtClean="0">
                <a:solidFill>
                  <a:srgbClr val="000000"/>
                </a:solidFill>
                <a:latin typeface="Arial" pitchFamily="34" charset="0"/>
                <a:cs typeface="Arial" pitchFamily="34" charset="0"/>
              </a:rPr>
              <a:t>restricţiile explicite de natură etică</a:t>
            </a:r>
            <a:endParaRPr lang="ro-RO" b="1" dirty="0" smtClean="0">
              <a:latin typeface="Arial" pitchFamily="34" charset="0"/>
              <a:cs typeface="Arial" pitchFamily="34" charset="0"/>
            </a:endParaRPr>
          </a:p>
          <a:p>
            <a:pPr marL="0" indent="273050" algn="just">
              <a:defRPr/>
            </a:pPr>
            <a:endParaRPr lang="ro-RO" dirty="0" smtClean="0">
              <a:latin typeface="Arial" pitchFamily="34" charset="0"/>
              <a:cs typeface="Arial" pitchFamily="34" charset="0"/>
            </a:endParaRPr>
          </a:p>
          <a:p>
            <a:pPr marL="0" indent="273050" algn="ctr">
              <a:buFontTx/>
              <a:buNone/>
              <a:defRPr/>
            </a:pPr>
            <a:r>
              <a:rPr lang="ro-RO" dirty="0" smtClean="0">
                <a:latin typeface="Arial" pitchFamily="34" charset="0"/>
                <a:cs typeface="Arial" pitchFamily="34" charset="0"/>
              </a:rPr>
              <a:t> </a:t>
            </a:r>
            <a:r>
              <a:rPr lang="ro-RO" sz="3400" b="1" u="sng" dirty="0" smtClean="0">
                <a:latin typeface="Arial" pitchFamily="34" charset="0"/>
                <a:cs typeface="Arial" pitchFamily="34" charset="0"/>
              </a:rPr>
              <a:t>Nu este totuşi evident care sunt principiile de raţionalitate ce ar trebui să guverneze deciziile şi evaluările societăţii</a:t>
            </a:r>
            <a:endParaRPr lang="ro-RO" b="1" u="sng" dirty="0" smtClean="0">
              <a:latin typeface="Arial" pitchFamily="34" charset="0"/>
              <a:cs typeface="Arial" pitchFamily="34" charset="0"/>
            </a:endParaRPr>
          </a:p>
          <a:p>
            <a:pPr marL="0" indent="273050" algn="just">
              <a:defRPr/>
            </a:pPr>
            <a:endParaRPr lang="ro-RO" dirty="0" smtClean="0">
              <a:latin typeface="Arial" pitchFamily="34" charset="0"/>
              <a:cs typeface="Arial" pitchFamily="34" charset="0"/>
            </a:endParaRPr>
          </a:p>
          <a:p>
            <a:pPr marL="0" indent="273050" algn="just">
              <a:defRPr/>
            </a:pPr>
            <a:r>
              <a:rPr lang="vi-VN" dirty="0" smtClean="0">
                <a:latin typeface="Arial" pitchFamily="34" charset="0"/>
                <a:cs typeface="Arial" pitchFamily="34" charset="0"/>
              </a:rPr>
              <a:t>Pretinsa iraţionalitate care se observă la nivel social poate apărea cu uşurinţă din mecanismele standard care leagă deciziile sociale de preferinţele individuale</a:t>
            </a:r>
          </a:p>
        </p:txBody>
      </p:sp>
      <p:pic>
        <p:nvPicPr>
          <p:cNvPr id="4" name="Picture 2"/>
          <p:cNvPicPr>
            <a:picLocks noChangeAspect="1" noChangeArrowheads="1"/>
          </p:cNvPicPr>
          <p:nvPr/>
        </p:nvPicPr>
        <p:blipFill>
          <a:blip r:embed="rId3"/>
          <a:srcRect/>
          <a:stretch>
            <a:fillRect/>
          </a:stretch>
        </p:blipFill>
        <p:spPr bwMode="auto">
          <a:xfrm>
            <a:off x="228600" y="2286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ro-RO" dirty="0"/>
          </a:p>
        </p:txBody>
      </p:sp>
      <p:sp>
        <p:nvSpPr>
          <p:cNvPr id="3" name="Content Placeholder 2"/>
          <p:cNvSpPr>
            <a:spLocks noGrp="1"/>
          </p:cNvSpPr>
          <p:nvPr>
            <p:ph idx="1"/>
          </p:nvPr>
        </p:nvSpPr>
        <p:spPr>
          <a:xfrm>
            <a:off x="228600" y="1066800"/>
            <a:ext cx="8686800" cy="5638800"/>
          </a:xfrm>
        </p:spPr>
        <p:txBody>
          <a:bodyPr>
            <a:normAutofit fontScale="25000" lnSpcReduction="20000"/>
          </a:bodyPr>
          <a:lstStyle/>
          <a:p>
            <a:pPr marL="0" indent="273050" algn="ctr">
              <a:buFontTx/>
              <a:buNone/>
              <a:defRPr/>
            </a:pPr>
            <a:r>
              <a:rPr lang="ro-RO" sz="9600" b="1" u="sng" dirty="0" smtClean="0">
                <a:latin typeface="Arial" pitchFamily="34" charset="0"/>
                <a:cs typeface="Arial" pitchFamily="34" charset="0"/>
              </a:rPr>
              <a:t>Contribuţia esenţială este teorema imposibilităţii a lui K. Arrow </a:t>
            </a:r>
          </a:p>
          <a:p>
            <a:pPr marL="0" indent="273050" algn="just">
              <a:buNone/>
              <a:defRPr/>
            </a:pPr>
            <a:endParaRPr lang="ro-RO" sz="9600" dirty="0" smtClean="0">
              <a:latin typeface="Arial" pitchFamily="34" charset="0"/>
              <a:cs typeface="Arial" pitchFamily="34" charset="0"/>
            </a:endParaRPr>
          </a:p>
          <a:p>
            <a:pPr marL="400050" lvl="1" indent="273050" algn="just">
              <a:buFont typeface="Wingdings" pitchFamily="2" charset="2"/>
              <a:buChar char="Ø"/>
              <a:defRPr/>
            </a:pPr>
            <a:r>
              <a:rPr lang="ro-RO" sz="8000" dirty="0" smtClean="0">
                <a:latin typeface="Arial" pitchFamily="34" charset="0"/>
                <a:cs typeface="Arial" pitchFamily="34" charset="0"/>
              </a:rPr>
              <a:t>Presupune că atât preferințele individuale, cât și deciziile sociale sunt complete și tranzitive (şi implicit exhaustive) și că metoda de a lua decizii sociale rezultă într-un mod oarecare dintr-un profil posibil al preferinţelor individuale</a:t>
            </a:r>
          </a:p>
          <a:p>
            <a:pPr marL="400050" lvl="1" indent="273050" algn="just">
              <a:buFont typeface="Wingdings" pitchFamily="2" charset="2"/>
              <a:buChar char="Ø"/>
              <a:defRPr/>
            </a:pPr>
            <a:r>
              <a:rPr lang="ro-RO" sz="8000" dirty="0" smtClean="0">
                <a:latin typeface="Arial" pitchFamily="34" charset="0"/>
                <a:cs typeface="Arial" pitchFamily="34" charset="0"/>
              </a:rPr>
              <a:t>Impune o condiţie de unanimitate slabă: dacă toată lumea preferă pe X lui Y, atunci Y nu trebuie ales</a:t>
            </a:r>
          </a:p>
          <a:p>
            <a:pPr marL="400050" lvl="1" indent="273050" algn="just">
              <a:buFont typeface="Wingdings" pitchFamily="2" charset="2"/>
              <a:buChar char="Ø"/>
              <a:defRPr/>
            </a:pPr>
            <a:r>
              <a:rPr lang="ro-RO" sz="8000" dirty="0" smtClean="0">
                <a:latin typeface="Arial" pitchFamily="34" charset="0"/>
                <a:cs typeface="Arial" pitchFamily="34" charset="0"/>
              </a:rPr>
              <a:t>Presupune că nu nu există un dictator, ale cărui preferinţe să determine deciziile sociale indiferent de preferinţele celorlalţi membri ai societăţii</a:t>
            </a:r>
          </a:p>
          <a:p>
            <a:pPr marL="400050" lvl="1" indent="273050" algn="just">
              <a:buFont typeface="Wingdings" pitchFamily="2" charset="2"/>
              <a:buChar char="Ø"/>
              <a:defRPr/>
            </a:pPr>
            <a:r>
              <a:rPr lang="ro-RO" sz="8000" dirty="0" smtClean="0">
                <a:latin typeface="Arial" pitchFamily="34" charset="0"/>
                <a:cs typeface="Arial" pitchFamily="34" charset="0"/>
              </a:rPr>
              <a:t>Impune condiţia ca opţiunea socială între X şi Y să depindă exclusiv de modul în care indivizii ierarhizează variantele X şi Y </a:t>
            </a:r>
          </a:p>
          <a:p>
            <a:pPr marL="400050" lvl="1" indent="273050" algn="just">
              <a:buFont typeface="Wingdings" pitchFamily="2" charset="2"/>
              <a:buChar char="Ø"/>
              <a:defRPr/>
            </a:pPr>
            <a:endParaRPr lang="ro-RO" sz="9600" dirty="0" smtClean="0">
              <a:latin typeface="Arial" pitchFamily="34" charset="0"/>
              <a:cs typeface="Arial" pitchFamily="34" charset="0"/>
            </a:endParaRPr>
          </a:p>
          <a:p>
            <a:pPr marL="400050" lvl="1" indent="273050" algn="ctr">
              <a:buFontTx/>
              <a:buNone/>
              <a:defRPr/>
            </a:pPr>
            <a:r>
              <a:rPr lang="ro-RO" sz="9600" b="1" i="1" u="sng" dirty="0" smtClean="0">
                <a:latin typeface="Arial" pitchFamily="34" charset="0"/>
                <a:cs typeface="Arial" pitchFamily="34" charset="0"/>
              </a:rPr>
              <a:t>Arrow demonstrează rezultatul surprinzător că nu există nici o metodă de legare a deciziei sociale de preferinţele individuale care să satisfacă toate aceste condiţii!</a:t>
            </a:r>
          </a:p>
          <a:p>
            <a:pPr>
              <a:defRPr/>
            </a:pPr>
            <a:endParaRPr lang="ro-RO" sz="5100" dirty="0" smtClean="0"/>
          </a:p>
          <a:p>
            <a:endParaRPr lang="ro-RO" dirty="0"/>
          </a:p>
        </p:txBody>
      </p:sp>
      <p:pic>
        <p:nvPicPr>
          <p:cNvPr id="4" name="Picture 2"/>
          <p:cNvPicPr>
            <a:picLocks noChangeAspect="1" noChangeArrowheads="1"/>
          </p:cNvPicPr>
          <p:nvPr/>
        </p:nvPicPr>
        <p:blipFill>
          <a:blip r:embed="rId3"/>
          <a:srcRect/>
          <a:stretch>
            <a:fillRect/>
          </a:stretch>
        </p:blipFill>
        <p:spPr bwMode="auto">
          <a:xfrm>
            <a:off x="228600" y="3048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228600" y="1143000"/>
            <a:ext cx="8686800" cy="5486400"/>
          </a:xfrm>
        </p:spPr>
        <p:txBody>
          <a:bodyPr>
            <a:normAutofit/>
          </a:bodyPr>
          <a:lstStyle/>
          <a:p>
            <a:pPr algn="ctr">
              <a:buFontTx/>
              <a:buNone/>
              <a:defRPr/>
            </a:pPr>
            <a:r>
              <a:rPr lang="ro-RO" sz="2800" b="1" u="sng" dirty="0" smtClean="0">
                <a:latin typeface="Arial" pitchFamily="34" charset="0"/>
                <a:cs typeface="Arial" pitchFamily="34" charset="0"/>
              </a:rPr>
              <a:t>Teoria jocurilor</a:t>
            </a:r>
          </a:p>
          <a:p>
            <a:pPr algn="ctr">
              <a:buFontTx/>
              <a:buNone/>
              <a:defRPr/>
            </a:pPr>
            <a:endParaRPr lang="ro-RO" b="1" u="sng" dirty="0" smtClean="0">
              <a:latin typeface="Arial" pitchFamily="34" charset="0"/>
              <a:cs typeface="Arial" pitchFamily="34" charset="0"/>
            </a:endParaRPr>
          </a:p>
          <a:p>
            <a:pPr marL="0" indent="273050" algn="just">
              <a:defRPr/>
            </a:pPr>
            <a:r>
              <a:rPr lang="ro-RO" sz="2000" dirty="0" smtClean="0">
                <a:latin typeface="Arial" pitchFamily="34" charset="0"/>
                <a:cs typeface="Arial" pitchFamily="34" charset="0"/>
              </a:rPr>
              <a:t>În cazul</a:t>
            </a:r>
            <a:r>
              <a:rPr lang="en-US" sz="2000" dirty="0" smtClean="0">
                <a:latin typeface="Arial" pitchFamily="34" charset="0"/>
                <a:cs typeface="Arial" pitchFamily="34" charset="0"/>
              </a:rPr>
              <a:t> </a:t>
            </a:r>
            <a:r>
              <a:rPr lang="ro-RO" sz="2000" dirty="0" smtClean="0">
                <a:latin typeface="Arial" pitchFamily="34" charset="0"/>
                <a:cs typeface="Arial" pitchFamily="34" charset="0"/>
              </a:rPr>
              <a:t>î</a:t>
            </a:r>
            <a:r>
              <a:rPr lang="en-US" sz="2000" dirty="0" smtClean="0">
                <a:latin typeface="Arial" pitchFamily="34" charset="0"/>
                <a:cs typeface="Arial" pitchFamily="34" charset="0"/>
              </a:rPr>
              <a:t>n care</a:t>
            </a:r>
            <a:r>
              <a:rPr lang="ro-RO" sz="2000" dirty="0" smtClean="0">
                <a:latin typeface="Arial" pitchFamily="34" charset="0"/>
                <a:cs typeface="Arial" pitchFamily="34" charset="0"/>
              </a:rPr>
              <a:t> rezultatele depind de ceea ce fac mai mulţi agenţi, decizia cea mai bună a unui agent poate depinde de deciziile altor agenţi</a:t>
            </a:r>
          </a:p>
          <a:p>
            <a:pPr marL="0" indent="273050" algn="just">
              <a:defRPr/>
            </a:pPr>
            <a:endParaRPr lang="ro-RO" sz="2000" dirty="0" smtClean="0">
              <a:latin typeface="Arial" pitchFamily="34" charset="0"/>
              <a:cs typeface="Arial" pitchFamily="34" charset="0"/>
            </a:endParaRPr>
          </a:p>
          <a:p>
            <a:pPr marL="0" indent="273050" algn="just">
              <a:defRPr/>
            </a:pPr>
            <a:r>
              <a:rPr lang="ro-RO" sz="2000" dirty="0" smtClean="0">
                <a:latin typeface="Arial" pitchFamily="34" charset="0"/>
                <a:cs typeface="Arial" pitchFamily="34" charset="0"/>
              </a:rPr>
              <a:t>Deşi principiile de raţionalitate care guvernează decizia individuală rămân, desigur, valabile, există principii de raţionalitate suplimentare, care guvernează aştepările unui anumit agent privind acţiunile altora (şi aştepările acestora privind acţiunile agentului respectiv ş.a.m.d.)</a:t>
            </a:r>
          </a:p>
          <a:p>
            <a:pPr marL="0" indent="273050" algn="just">
              <a:defRPr/>
            </a:pPr>
            <a:endParaRPr lang="ro-RO" dirty="0" smtClean="0">
              <a:latin typeface="Arial" pitchFamily="34" charset="0"/>
              <a:cs typeface="Arial" pitchFamily="34" charset="0"/>
            </a:endParaRPr>
          </a:p>
          <a:p>
            <a:pPr marL="0" indent="273050" algn="ctr">
              <a:buFontTx/>
              <a:buNone/>
              <a:defRPr/>
            </a:pPr>
            <a:r>
              <a:rPr lang="ro-RO" sz="2400" b="1" u="sng" dirty="0" smtClean="0">
                <a:latin typeface="Arial" pitchFamily="34" charset="0"/>
                <a:cs typeface="Arial" pitchFamily="34" charset="0"/>
              </a:rPr>
              <a:t>Teoria jocurilor ocupă un loc tot mai important în ştiinţa economică, fiind, de asemenea, relevantă în cercetările privind raţionalitatea şi în cele privind etica </a:t>
            </a:r>
          </a:p>
          <a:p>
            <a:endParaRPr lang="ro-RO" dirty="0"/>
          </a:p>
        </p:txBody>
      </p:sp>
      <p:pic>
        <p:nvPicPr>
          <p:cNvPr id="4" name="Picture 2"/>
          <p:cNvPicPr>
            <a:picLocks noChangeAspect="1" noChangeArrowheads="1"/>
          </p:cNvPicPr>
          <p:nvPr/>
        </p:nvPicPr>
        <p:blipFill>
          <a:blip r:embed="rId3"/>
          <a:srcRect/>
          <a:stretch>
            <a:fillRect/>
          </a:stretch>
        </p:blipFill>
        <p:spPr bwMode="auto">
          <a:xfrm>
            <a:off x="228600" y="3048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152400" y="1066800"/>
            <a:ext cx="8763000" cy="5791200"/>
          </a:xfrm>
        </p:spPr>
        <p:txBody>
          <a:bodyPr>
            <a:normAutofit lnSpcReduction="10000"/>
          </a:bodyPr>
          <a:lstStyle/>
          <a:p>
            <a:pPr algn="ctr">
              <a:buFontTx/>
              <a:buNone/>
              <a:defRPr/>
            </a:pPr>
            <a:r>
              <a:rPr lang="ro-RO" sz="2600" b="1" u="sng" dirty="0" smtClean="0">
                <a:latin typeface="Arial" pitchFamily="34" charset="0"/>
                <a:cs typeface="Arial" pitchFamily="34" charset="0"/>
              </a:rPr>
              <a:t>Alte direcţii în ştiinţa economică normativă (1) </a:t>
            </a:r>
            <a:endParaRPr lang="ro-RO" sz="2600" dirty="0" smtClean="0"/>
          </a:p>
          <a:p>
            <a:pPr marL="0" indent="273050" algn="just">
              <a:defRPr/>
            </a:pPr>
            <a:r>
              <a:rPr lang="ro-RO" sz="2400" dirty="0" smtClean="0">
                <a:latin typeface="Arial" pitchFamily="34" charset="0"/>
                <a:cs typeface="Arial" pitchFamily="34" charset="0"/>
              </a:rPr>
              <a:t>Rezultatele economice, instituţiile şi procesele pot fi </a:t>
            </a:r>
            <a:r>
              <a:rPr lang="ro-RO" sz="2400" b="1" dirty="0" smtClean="0">
                <a:latin typeface="Arial" pitchFamily="34" charset="0"/>
                <a:cs typeface="Arial" pitchFamily="34" charset="0"/>
              </a:rPr>
              <a:t>bune</a:t>
            </a:r>
            <a:r>
              <a:rPr lang="ro-RO" sz="2400" dirty="0" smtClean="0">
                <a:latin typeface="Arial" pitchFamily="34" charset="0"/>
                <a:cs typeface="Arial" pitchFamily="34" charset="0"/>
              </a:rPr>
              <a:t> sau </a:t>
            </a:r>
            <a:r>
              <a:rPr lang="ro-RO" sz="2400" b="1" dirty="0" smtClean="0">
                <a:latin typeface="Arial" pitchFamily="34" charset="0"/>
                <a:cs typeface="Arial" pitchFamily="34" charset="0"/>
              </a:rPr>
              <a:t>rele</a:t>
            </a:r>
            <a:r>
              <a:rPr lang="ro-RO" sz="2400" dirty="0" smtClean="0">
                <a:latin typeface="Arial" pitchFamily="34" charset="0"/>
                <a:cs typeface="Arial" pitchFamily="34" charset="0"/>
              </a:rPr>
              <a:t> în mai multe moduri:</a:t>
            </a:r>
            <a:endParaRPr lang="ro-RO" sz="2600" b="1" u="sng" dirty="0" smtClean="0">
              <a:latin typeface="Arial" pitchFamily="34" charset="0"/>
              <a:cs typeface="Arial" pitchFamily="34" charset="0"/>
            </a:endParaRPr>
          </a:p>
          <a:p>
            <a:pPr marL="450850" lvl="1" indent="355600" algn="just">
              <a:buFont typeface="Wingdings" pitchFamily="2" charset="2"/>
              <a:buChar char="Ø"/>
              <a:defRPr/>
            </a:pPr>
            <a:r>
              <a:rPr lang="ro-RO" sz="2200" dirty="0" smtClean="0">
                <a:latin typeface="Arial" pitchFamily="34" charset="0"/>
                <a:cs typeface="Arial" pitchFamily="34" charset="0"/>
              </a:rPr>
              <a:t>Unele rezultate sunt mai bune pentru oameni decât altele</a:t>
            </a:r>
          </a:p>
          <a:p>
            <a:pPr marL="450850" lvl="1" indent="355600" algn="just">
              <a:buFont typeface="Wingdings" pitchFamily="2" charset="2"/>
              <a:buChar char="Ø"/>
              <a:defRPr/>
            </a:pPr>
            <a:r>
              <a:rPr lang="ro-RO" sz="2200" dirty="0" smtClean="0">
                <a:latin typeface="Arial" pitchFamily="34" charset="0"/>
                <a:cs typeface="Arial" pitchFamily="34" charset="0"/>
              </a:rPr>
              <a:t>Altele restrâng mai mult libertatea individuală</a:t>
            </a:r>
          </a:p>
          <a:p>
            <a:pPr marL="450850" lvl="1" indent="355600" algn="ctr">
              <a:buNone/>
              <a:defRPr/>
            </a:pPr>
            <a:r>
              <a:rPr lang="ro-RO" sz="2600" u="sng" dirty="0" smtClean="0">
                <a:latin typeface="Arial" pitchFamily="34" charset="0"/>
                <a:cs typeface="Arial" pitchFamily="34" charset="0"/>
              </a:rPr>
              <a:t>Economiştii evaluează în mod obişnuit rezultatele în termeni de </a:t>
            </a:r>
            <a:r>
              <a:rPr lang="ro-RO" sz="2600" b="1" u="sng" dirty="0" smtClean="0">
                <a:latin typeface="Arial" pitchFamily="34" charset="0"/>
                <a:cs typeface="Arial" pitchFamily="34" charset="0"/>
              </a:rPr>
              <a:t>bunăstare</a:t>
            </a:r>
            <a:r>
              <a:rPr lang="ro-RO" sz="2600" u="sng" dirty="0" smtClean="0">
                <a:latin typeface="Arial" pitchFamily="34" charset="0"/>
                <a:cs typeface="Arial" pitchFamily="34" charset="0"/>
              </a:rPr>
              <a:t> </a:t>
            </a:r>
          </a:p>
          <a:p>
            <a:pPr marL="450850" lvl="1" indent="355600" algn="just">
              <a:buFont typeface="Wingdings" pitchFamily="2" charset="2"/>
              <a:buChar char="Ø"/>
              <a:defRPr/>
            </a:pPr>
            <a:r>
              <a:rPr lang="ro-RO" sz="2000" dirty="0" smtClean="0">
                <a:latin typeface="Arial" pitchFamily="34" charset="0"/>
                <a:cs typeface="Arial" pitchFamily="34" charset="0"/>
              </a:rPr>
              <a:t>Aceasta nu înseamnă că ei cred că doar </a:t>
            </a:r>
            <a:r>
              <a:rPr lang="ro-RO" sz="2000" b="1" dirty="0" smtClean="0">
                <a:latin typeface="Arial" pitchFamily="34" charset="0"/>
                <a:cs typeface="Arial" pitchFamily="34" charset="0"/>
              </a:rPr>
              <a:t>bunăstarea</a:t>
            </a:r>
            <a:r>
              <a:rPr lang="ro-RO" sz="2000" dirty="0" smtClean="0">
                <a:latin typeface="Arial" pitchFamily="34" charset="0"/>
                <a:cs typeface="Arial" pitchFamily="34" charset="0"/>
              </a:rPr>
              <a:t> are importanţă morală</a:t>
            </a:r>
          </a:p>
          <a:p>
            <a:pPr marL="450850" lvl="1" indent="355600" algn="just">
              <a:buFont typeface="Wingdings" pitchFamily="2" charset="2"/>
              <a:buChar char="Ø"/>
              <a:defRPr/>
            </a:pPr>
            <a:r>
              <a:rPr lang="ro-RO" sz="2000" dirty="0" smtClean="0">
                <a:latin typeface="Arial" pitchFamily="34" charset="0"/>
                <a:cs typeface="Arial" pitchFamily="34" charset="0"/>
              </a:rPr>
              <a:t>Economiştii se concentrează asupra </a:t>
            </a:r>
            <a:r>
              <a:rPr lang="ro-RO" sz="2000" b="1" dirty="0" smtClean="0">
                <a:latin typeface="Arial" pitchFamily="34" charset="0"/>
                <a:cs typeface="Arial" pitchFamily="34" charset="0"/>
              </a:rPr>
              <a:t>bunăstării</a:t>
            </a:r>
            <a:r>
              <a:rPr lang="ro-RO" sz="2000" dirty="0" smtClean="0">
                <a:latin typeface="Arial" pitchFamily="34" charset="0"/>
                <a:cs typeface="Arial" pitchFamily="34" charset="0"/>
              </a:rPr>
              <a:t>, deoarece cred că ştiinţa economică oferă un set de </a:t>
            </a:r>
            <a:r>
              <a:rPr lang="ro-RO" sz="2000" b="1" dirty="0" smtClean="0">
                <a:latin typeface="Arial" pitchFamily="34" charset="0"/>
                <a:cs typeface="Arial" pitchFamily="34" charset="0"/>
              </a:rPr>
              <a:t>instrumente</a:t>
            </a:r>
            <a:r>
              <a:rPr lang="ro-RO" sz="2000" dirty="0" smtClean="0">
                <a:latin typeface="Arial" pitchFamily="34" charset="0"/>
                <a:cs typeface="Arial" pitchFamily="34" charset="0"/>
              </a:rPr>
              <a:t> deosebit de adecvate pentru abordarea problemei bunăstării şi pentru că ei cred că problema </a:t>
            </a:r>
            <a:r>
              <a:rPr lang="ro-RO" sz="2000" b="1" dirty="0" smtClean="0">
                <a:latin typeface="Arial" pitchFamily="34" charset="0"/>
                <a:cs typeface="Arial" pitchFamily="34" charset="0"/>
              </a:rPr>
              <a:t>bunăstării</a:t>
            </a:r>
            <a:r>
              <a:rPr lang="ro-RO" sz="2000" dirty="0" smtClean="0">
                <a:latin typeface="Arial" pitchFamily="34" charset="0"/>
                <a:cs typeface="Arial" pitchFamily="34" charset="0"/>
              </a:rPr>
              <a:t> nu poate fi separată de problema </a:t>
            </a:r>
            <a:r>
              <a:rPr lang="ro-RO" sz="2000" b="1" dirty="0" smtClean="0">
                <a:latin typeface="Arial" pitchFamily="34" charset="0"/>
                <a:cs typeface="Arial" pitchFamily="34" charset="0"/>
              </a:rPr>
              <a:t>egalităţii</a:t>
            </a:r>
            <a:r>
              <a:rPr lang="ro-RO" sz="2000" dirty="0" smtClean="0">
                <a:latin typeface="Arial" pitchFamily="34" charset="0"/>
                <a:cs typeface="Arial" pitchFamily="34" charset="0"/>
              </a:rPr>
              <a:t>, </a:t>
            </a:r>
            <a:r>
              <a:rPr lang="ro-RO" sz="2000" b="1" dirty="0" smtClean="0">
                <a:latin typeface="Arial" pitchFamily="34" charset="0"/>
                <a:cs typeface="Arial" pitchFamily="34" charset="0"/>
              </a:rPr>
              <a:t>libertăţii</a:t>
            </a:r>
            <a:r>
              <a:rPr lang="ro-RO" sz="2000" dirty="0" smtClean="0">
                <a:latin typeface="Arial" pitchFamily="34" charset="0"/>
                <a:cs typeface="Arial" pitchFamily="34" charset="0"/>
              </a:rPr>
              <a:t> sau </a:t>
            </a:r>
            <a:r>
              <a:rPr lang="ro-RO" sz="2000" b="1" dirty="0" smtClean="0">
                <a:latin typeface="Arial" pitchFamily="34" charset="0"/>
                <a:cs typeface="Arial" pitchFamily="34" charset="0"/>
              </a:rPr>
              <a:t>justiţiei </a:t>
            </a:r>
          </a:p>
          <a:p>
            <a:pPr marL="808038" lvl="1" indent="355600" algn="ctr">
              <a:buFont typeface="Wingdings" pitchFamily="2" charset="2"/>
              <a:buChar char="ü"/>
              <a:defRPr/>
            </a:pPr>
            <a:r>
              <a:rPr lang="ro-RO" sz="2400" b="1" u="sng" dirty="0" smtClean="0">
                <a:latin typeface="Arial" pitchFamily="34" charset="0"/>
                <a:cs typeface="Arial" pitchFamily="34" charset="0"/>
              </a:rPr>
              <a:t>Știinţa economică normativă este numită adesea "</a:t>
            </a:r>
            <a:r>
              <a:rPr lang="ro-RO" sz="2400" b="1" i="1" u="sng" dirty="0" smtClean="0">
                <a:latin typeface="Arial" pitchFamily="34" charset="0"/>
                <a:cs typeface="Arial" pitchFamily="34" charset="0"/>
              </a:rPr>
              <a:t>ştiinţa economică a bunăstării</a:t>
            </a:r>
            <a:r>
              <a:rPr lang="ro-RO" sz="2400" b="1" u="sng" dirty="0" smtClean="0">
                <a:latin typeface="Arial" pitchFamily="34" charset="0"/>
                <a:cs typeface="Arial" pitchFamily="34" charset="0"/>
              </a:rPr>
              <a:t>"</a:t>
            </a:r>
          </a:p>
        </p:txBody>
      </p:sp>
      <p:pic>
        <p:nvPicPr>
          <p:cNvPr id="4" name="Picture 2"/>
          <p:cNvPicPr>
            <a:picLocks noChangeAspect="1" noChangeArrowheads="1"/>
          </p:cNvPicPr>
          <p:nvPr/>
        </p:nvPicPr>
        <p:blipFill>
          <a:blip r:embed="rId3"/>
          <a:srcRect/>
          <a:stretch>
            <a:fillRect/>
          </a:stretch>
        </p:blipFill>
        <p:spPr bwMode="auto">
          <a:xfrm>
            <a:off x="228600" y="3048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304800" y="990600"/>
            <a:ext cx="8610600" cy="5867400"/>
          </a:xfrm>
        </p:spPr>
        <p:txBody>
          <a:bodyPr>
            <a:normAutofit fontScale="77500" lnSpcReduction="20000"/>
          </a:bodyPr>
          <a:lstStyle/>
          <a:p>
            <a:pPr algn="ctr">
              <a:buFontTx/>
              <a:buNone/>
              <a:defRPr/>
            </a:pPr>
            <a:r>
              <a:rPr lang="ro-RO" sz="3400" b="1" u="sng" dirty="0" smtClean="0">
                <a:latin typeface="Arial" pitchFamily="34" charset="0"/>
                <a:cs typeface="Arial" pitchFamily="34" charset="0"/>
              </a:rPr>
              <a:t>Alte direcţii în ştiinţa economică normativă (2) </a:t>
            </a:r>
          </a:p>
          <a:p>
            <a:pPr algn="ctr">
              <a:buFontTx/>
              <a:buNone/>
              <a:defRPr/>
            </a:pPr>
            <a:endParaRPr lang="ro-RO" sz="2000" b="1" u="sng" dirty="0" smtClean="0">
              <a:latin typeface="Arial" pitchFamily="34" charset="0"/>
              <a:cs typeface="Arial" pitchFamily="34" charset="0"/>
            </a:endParaRPr>
          </a:p>
          <a:p>
            <a:pPr marL="0" indent="273050" algn="just">
              <a:buFont typeface="Wingdings" pitchFamily="2" charset="2"/>
              <a:buChar char="Ø"/>
              <a:defRPr/>
            </a:pPr>
            <a:r>
              <a:rPr lang="ro-RO" sz="2900" dirty="0" smtClean="0">
                <a:latin typeface="Arial" pitchFamily="34" charset="0"/>
                <a:cs typeface="Arial" pitchFamily="34" charset="0"/>
              </a:rPr>
              <a:t>Economiştii şi filozofii au încercat să soluţioneze problema caracterizării formale a libertăţii, astfel încât aceasta să poată fi tratată cu instrumentele analizei economice.</a:t>
            </a:r>
          </a:p>
          <a:p>
            <a:pPr marL="0" indent="273050" algn="just">
              <a:buFont typeface="Wingdings" pitchFamily="2" charset="2"/>
              <a:buChar char="Ø"/>
              <a:defRPr/>
            </a:pPr>
            <a:endParaRPr lang="ro-RO" sz="2900" dirty="0" smtClean="0">
              <a:latin typeface="Arial" pitchFamily="34" charset="0"/>
              <a:cs typeface="Arial" pitchFamily="34" charset="0"/>
            </a:endParaRPr>
          </a:p>
          <a:p>
            <a:pPr marL="0" indent="273050" algn="just">
              <a:buFont typeface="Wingdings" pitchFamily="2" charset="2"/>
              <a:buChar char="Ø"/>
              <a:defRPr/>
            </a:pPr>
            <a:r>
              <a:rPr lang="ro-RO" sz="2900" dirty="0" smtClean="0">
                <a:latin typeface="Arial" pitchFamily="34" charset="0"/>
                <a:cs typeface="Arial" pitchFamily="34" charset="0"/>
              </a:rPr>
              <a:t>Alți autori au dezvoltat caracterizarea formală a egalităţii resurselor, oportunităţilor şi rezultatelor şi au analizat condiţiile în care este posbilă separea responsabilităţii individuale pentru inegalităţi de responsabilitatea socială</a:t>
            </a:r>
          </a:p>
          <a:p>
            <a:pPr marL="0" indent="273050" algn="just">
              <a:buFont typeface="Wingdings" pitchFamily="2" charset="2"/>
              <a:buChar char="Ø"/>
              <a:defRPr/>
            </a:pPr>
            <a:endParaRPr lang="ro-RO" sz="2900" dirty="0" smtClean="0">
              <a:latin typeface="Arial" pitchFamily="34" charset="0"/>
              <a:cs typeface="Arial" pitchFamily="34" charset="0"/>
            </a:endParaRPr>
          </a:p>
          <a:p>
            <a:pPr marL="0" indent="273050" algn="just">
              <a:buFont typeface="Wingdings" pitchFamily="2" charset="2"/>
              <a:buChar char="Ø"/>
              <a:defRPr/>
            </a:pPr>
            <a:r>
              <a:rPr lang="ro-RO" sz="2900" dirty="0" smtClean="0">
                <a:latin typeface="Arial" pitchFamily="34" charset="0"/>
                <a:cs typeface="Arial" pitchFamily="34" charset="0"/>
              </a:rPr>
              <a:t>J. Roemer a folosit modelarea economică modernă pentru a oferi caracterizări precise ale exploatării</a:t>
            </a:r>
          </a:p>
          <a:p>
            <a:pPr marL="0" indent="273050" algn="just">
              <a:buFont typeface="Wingdings" pitchFamily="2" charset="2"/>
              <a:buChar char="Ø"/>
              <a:defRPr/>
            </a:pPr>
            <a:endParaRPr lang="ro-RO" sz="2900" dirty="0" smtClean="0">
              <a:latin typeface="Arial" pitchFamily="34" charset="0"/>
              <a:cs typeface="Arial" pitchFamily="34" charset="0"/>
            </a:endParaRPr>
          </a:p>
          <a:p>
            <a:pPr marL="0" indent="273050" algn="just">
              <a:buFont typeface="Wingdings" pitchFamily="2" charset="2"/>
              <a:buChar char="Ø"/>
              <a:defRPr/>
            </a:pPr>
            <a:r>
              <a:rPr lang="ro-RO" sz="2900" dirty="0" smtClean="0">
                <a:latin typeface="Arial" pitchFamily="34" charset="0"/>
                <a:cs typeface="Arial" pitchFamily="34" charset="0"/>
              </a:rPr>
              <a:t>A. Sen și M.</a:t>
            </a:r>
            <a:r>
              <a:rPr lang="en-US" sz="2900" dirty="0" smtClean="0">
                <a:latin typeface="Arial" pitchFamily="34" charset="0"/>
                <a:cs typeface="Arial" pitchFamily="34" charset="0"/>
              </a:rPr>
              <a:t> </a:t>
            </a:r>
            <a:r>
              <a:rPr lang="ro-RO" sz="2900" dirty="0" smtClean="0">
                <a:latin typeface="Arial" pitchFamily="34" charset="0"/>
                <a:cs typeface="Arial" pitchFamily="34" charset="0"/>
              </a:rPr>
              <a:t>Nussbaum nu numai au dezvoltat interpretări noi ale preocupărilor proprii economiei normative în termeni de capabilităţi, pe care Sen le-a legat de caracterizările egalitarismului și ale măsurilor operaționale de desfinţare a proprietăţii</a:t>
            </a:r>
            <a:r>
              <a:rPr lang="en-US" sz="2900" dirty="0" smtClean="0">
                <a:latin typeface="Arial" pitchFamily="34" charset="0"/>
                <a:cs typeface="Arial" pitchFamily="34" charset="0"/>
              </a:rPr>
              <a:t> </a:t>
            </a:r>
            <a:r>
              <a:rPr lang="ro-RO" sz="2900" dirty="0" smtClean="0">
                <a:latin typeface="Arial" pitchFamily="34" charset="0"/>
                <a:cs typeface="Arial" pitchFamily="34" charset="0"/>
              </a:rPr>
              <a:t>(1999)</a:t>
            </a:r>
          </a:p>
        </p:txBody>
      </p:sp>
      <p:pic>
        <p:nvPicPr>
          <p:cNvPr id="4" name="Picture 2"/>
          <p:cNvPicPr>
            <a:picLocks noChangeAspect="1" noChangeArrowheads="1"/>
          </p:cNvPicPr>
          <p:nvPr/>
        </p:nvPicPr>
        <p:blipFill>
          <a:blip r:embed="rId3"/>
          <a:srcRect/>
          <a:stretch>
            <a:fillRect/>
          </a:stretch>
        </p:blipFill>
        <p:spPr bwMode="auto">
          <a:xfrm>
            <a:off x="228600" y="3048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endParaRPr lang="ro-RO" sz="2000" dirty="0"/>
          </a:p>
        </p:txBody>
      </p:sp>
      <p:sp>
        <p:nvSpPr>
          <p:cNvPr id="3" name="Content Placeholder 2"/>
          <p:cNvSpPr>
            <a:spLocks noGrp="1"/>
          </p:cNvSpPr>
          <p:nvPr>
            <p:ph idx="1"/>
          </p:nvPr>
        </p:nvSpPr>
        <p:spPr>
          <a:xfrm>
            <a:off x="228600" y="1143000"/>
            <a:ext cx="8686800" cy="5486400"/>
          </a:xfrm>
        </p:spPr>
        <p:txBody>
          <a:bodyPr>
            <a:normAutofit fontScale="70000" lnSpcReduction="20000"/>
          </a:bodyPr>
          <a:lstStyle/>
          <a:p>
            <a:pPr algn="ctr">
              <a:buFontTx/>
              <a:buNone/>
              <a:defRPr/>
            </a:pPr>
            <a:r>
              <a:rPr lang="en-US" sz="3400" b="1" dirty="0" smtClean="0">
                <a:latin typeface="Arial" pitchFamily="34" charset="0"/>
                <a:cs typeface="Arial" pitchFamily="34" charset="0"/>
              </a:rPr>
              <a:t>CONCLUZII PRELIMINARII</a:t>
            </a:r>
          </a:p>
          <a:p>
            <a:pPr algn="ctr">
              <a:buFontTx/>
              <a:buNone/>
              <a:defRPr/>
            </a:pPr>
            <a:endParaRPr lang="en-US" sz="3600" b="1" dirty="0" smtClean="0">
              <a:latin typeface="Arial" pitchFamily="34" charset="0"/>
              <a:cs typeface="Arial" pitchFamily="34" charset="0"/>
            </a:endParaRPr>
          </a:p>
          <a:p>
            <a:pPr marL="0" indent="355600" algn="just">
              <a:defRPr/>
            </a:pPr>
            <a:r>
              <a:rPr lang="en-US" sz="3400" dirty="0" err="1" smtClean="0">
                <a:latin typeface="Arial" pitchFamily="34" charset="0"/>
                <a:cs typeface="Arial" pitchFamily="34" charset="0"/>
              </a:rPr>
              <a:t>Preocup</a:t>
            </a:r>
            <a:r>
              <a:rPr lang="ro-RO" sz="3400" dirty="0" smtClean="0">
                <a:latin typeface="Arial" pitchFamily="34" charset="0"/>
                <a:cs typeface="Arial" pitchFamily="34" charset="0"/>
              </a:rPr>
              <a:t>ă</a:t>
            </a:r>
            <a:r>
              <a:rPr lang="en-US" sz="3400" dirty="0" smtClean="0">
                <a:latin typeface="Arial" pitchFamily="34" charset="0"/>
                <a:cs typeface="Arial" pitchFamily="34" charset="0"/>
              </a:rPr>
              <a:t>rile</a:t>
            </a:r>
            <a:r>
              <a:rPr lang="ro-RO" sz="3400" dirty="0" smtClean="0">
                <a:latin typeface="Arial" pitchFamily="34" charset="0"/>
                <a:cs typeface="Arial" pitchFamily="34" charset="0"/>
              </a:rPr>
              <a:t> actuale în metodologia științei economice sunt numeroase, foarte diferite și extrem de efervescente</a:t>
            </a:r>
            <a:endParaRPr lang="en-US" sz="3400" dirty="0" smtClean="0">
              <a:latin typeface="Arial" pitchFamily="34" charset="0"/>
              <a:cs typeface="Arial" pitchFamily="34" charset="0"/>
            </a:endParaRPr>
          </a:p>
          <a:p>
            <a:pPr marL="0" indent="355600" algn="just">
              <a:defRPr/>
            </a:pPr>
            <a:endParaRPr lang="en-US" sz="3400" dirty="0" smtClean="0">
              <a:latin typeface="Arial" pitchFamily="34" charset="0"/>
              <a:cs typeface="Arial" pitchFamily="34" charset="0"/>
            </a:endParaRPr>
          </a:p>
          <a:p>
            <a:pPr marL="0" indent="355600" algn="just">
              <a:defRPr/>
            </a:pPr>
            <a:r>
              <a:rPr lang="vi-VN" sz="3400" dirty="0" smtClean="0">
                <a:latin typeface="Arial" pitchFamily="34" charset="0"/>
                <a:cs typeface="Arial" pitchFamily="34" charset="0"/>
              </a:rPr>
              <a:t>Frontierele dintre ştiinţa economică şi filozofie în ceea ce priveşte metodologia, raţionalitatea, etica şi filozofia normativă socială şi politică </a:t>
            </a:r>
            <a:r>
              <a:rPr lang="ro-RO" sz="3400" dirty="0" smtClean="0">
                <a:latin typeface="Arial" pitchFamily="34" charset="0"/>
                <a:cs typeface="Arial" pitchFamily="34" charset="0"/>
              </a:rPr>
              <a:t>sunt relative</a:t>
            </a:r>
          </a:p>
          <a:p>
            <a:pPr marL="0" indent="355600" algn="just">
              <a:defRPr/>
            </a:pPr>
            <a:endParaRPr lang="ro-RO" sz="3400" dirty="0" smtClean="0">
              <a:latin typeface="Arial" pitchFamily="34" charset="0"/>
              <a:cs typeface="Arial" pitchFamily="34" charset="0"/>
            </a:endParaRPr>
          </a:p>
          <a:p>
            <a:pPr marL="0" indent="355600" algn="just">
              <a:defRPr/>
            </a:pPr>
            <a:r>
              <a:rPr lang="vi-VN" sz="3400" dirty="0" smtClean="0">
                <a:latin typeface="Arial" pitchFamily="34" charset="0"/>
                <a:cs typeface="Arial" pitchFamily="34" charset="0"/>
              </a:rPr>
              <a:t>Deşi multe dintre aceste </a:t>
            </a:r>
            <a:r>
              <a:rPr lang="ro-RO" sz="3400" dirty="0" smtClean="0">
                <a:latin typeface="Arial" pitchFamily="34" charset="0"/>
                <a:cs typeface="Arial" pitchFamily="34" charset="0"/>
              </a:rPr>
              <a:t>probleme</a:t>
            </a:r>
            <a:r>
              <a:rPr lang="vi-VN" sz="3400" dirty="0" smtClean="0">
                <a:latin typeface="Arial" pitchFamily="34" charset="0"/>
                <a:cs typeface="Arial" pitchFamily="34" charset="0"/>
              </a:rPr>
              <a:t> sunt legate între ele, </a:t>
            </a:r>
            <a:r>
              <a:rPr lang="ro-RO" sz="3400" dirty="0" smtClean="0">
                <a:latin typeface="Arial" pitchFamily="34" charset="0"/>
                <a:cs typeface="Arial" pitchFamily="34" charset="0"/>
              </a:rPr>
              <a:t>studiul metodologiei</a:t>
            </a:r>
            <a:r>
              <a:rPr lang="vi-VN" sz="3400" dirty="0" smtClean="0">
                <a:latin typeface="Arial" pitchFamily="34" charset="0"/>
                <a:cs typeface="Arial" pitchFamily="34" charset="0"/>
              </a:rPr>
              <a:t> ştiinţei economice nu este un demers unitar</a:t>
            </a:r>
            <a:endParaRPr lang="ro-RO" sz="3400" dirty="0" smtClean="0">
              <a:latin typeface="Arial" pitchFamily="34" charset="0"/>
              <a:cs typeface="Arial" pitchFamily="34" charset="0"/>
            </a:endParaRPr>
          </a:p>
          <a:p>
            <a:pPr marL="0" indent="355600" algn="just">
              <a:defRPr/>
            </a:pPr>
            <a:endParaRPr lang="ro-RO" sz="3400" dirty="0" smtClean="0">
              <a:latin typeface="Arial" pitchFamily="34" charset="0"/>
              <a:cs typeface="Arial" pitchFamily="34" charset="0"/>
            </a:endParaRPr>
          </a:p>
          <a:p>
            <a:pPr marL="0" indent="355600" algn="just">
              <a:defRPr/>
            </a:pPr>
            <a:r>
              <a:rPr lang="vi-VN" sz="3400" dirty="0" smtClean="0">
                <a:latin typeface="Arial" pitchFamily="34" charset="0"/>
                <a:cs typeface="Arial" pitchFamily="34" charset="0"/>
              </a:rPr>
              <a:t> Există o întreagă </a:t>
            </a:r>
            <a:r>
              <a:rPr lang="ro-RO" sz="3400" dirty="0" smtClean="0">
                <a:latin typeface="Arial" pitchFamily="34" charset="0"/>
                <a:cs typeface="Arial" pitchFamily="34" charset="0"/>
              </a:rPr>
              <a:t>serie</a:t>
            </a:r>
            <a:r>
              <a:rPr lang="vi-VN" sz="3400" dirty="0" smtClean="0">
                <a:latin typeface="Arial" pitchFamily="34" charset="0"/>
                <a:cs typeface="Arial" pitchFamily="34" charset="0"/>
              </a:rPr>
              <a:t> de cercetări separate, legate unele de altele prin </a:t>
            </a:r>
            <a:r>
              <a:rPr lang="ro-RO" sz="3400" dirty="0" smtClean="0">
                <a:latin typeface="Arial" pitchFamily="34" charset="0"/>
                <a:cs typeface="Arial" pitchFamily="34" charset="0"/>
              </a:rPr>
              <a:t>interconexiunile</a:t>
            </a:r>
            <a:r>
              <a:rPr lang="vi-VN" sz="3400" dirty="0" smtClean="0">
                <a:latin typeface="Arial" pitchFamily="34" charset="0"/>
                <a:cs typeface="Arial" pitchFamily="34" charset="0"/>
              </a:rPr>
              <a:t> dintre probleme şi prin influenţa dominantă a modelelor şi tehnicilor economice </a:t>
            </a:r>
            <a:r>
              <a:rPr lang="vi-VN" sz="3400" i="1" dirty="0" smtClean="0">
                <a:latin typeface="Arial" pitchFamily="34" charset="0"/>
                <a:cs typeface="Arial" pitchFamily="34" charset="0"/>
              </a:rPr>
              <a:t>mainstream</a:t>
            </a:r>
          </a:p>
          <a:p>
            <a:endParaRPr lang="ro-RO" dirty="0"/>
          </a:p>
        </p:txBody>
      </p:sp>
      <p:pic>
        <p:nvPicPr>
          <p:cNvPr id="4" name="Picture 2"/>
          <p:cNvPicPr>
            <a:picLocks noChangeAspect="1" noChangeArrowheads="1"/>
          </p:cNvPicPr>
          <p:nvPr/>
        </p:nvPicPr>
        <p:blipFill>
          <a:blip r:embed="rId3"/>
          <a:srcRect/>
          <a:stretch>
            <a:fillRect/>
          </a:stretch>
        </p:blipFill>
        <p:spPr bwMode="auto">
          <a:xfrm>
            <a:off x="228600" y="3048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28600"/>
            <a:ext cx="8229600" cy="6324600"/>
          </a:xfrm>
        </p:spPr>
        <p:txBody>
          <a:bodyPr>
            <a:normAutofit/>
          </a:bodyPr>
          <a:lstStyle/>
          <a:p>
            <a:r>
              <a:rPr lang="en-US" b="1" dirty="0" smtClean="0">
                <a:latin typeface="Arial" pitchFamily="34" charset="0"/>
                <a:cs typeface="Arial" pitchFamily="34" charset="0"/>
              </a:rPr>
              <a:t/>
            </a:r>
            <a:br>
              <a:rPr lang="en-US" b="1" dirty="0" smtClean="0">
                <a:latin typeface="Arial" pitchFamily="34" charset="0"/>
                <a:cs typeface="Arial" pitchFamily="34" charset="0"/>
              </a:rPr>
            </a:br>
            <a:r>
              <a:rPr lang="vi-VN" b="1" dirty="0" smtClean="0">
                <a:latin typeface="Arial" pitchFamily="34" charset="0"/>
                <a:cs typeface="Arial" pitchFamily="34" charset="0"/>
              </a:rPr>
              <a:t>V. </a:t>
            </a:r>
            <a:r>
              <a:rPr lang="ro-RO" b="1" dirty="0" smtClean="0">
                <a:latin typeface="Arial" pitchFamily="34" charset="0"/>
                <a:cs typeface="Arial" pitchFamily="34" charset="0"/>
              </a:rPr>
              <a:t>Provocări teoretice ale crizei</a:t>
            </a:r>
            <a:endParaRPr lang="ro-RO" dirty="0">
              <a:latin typeface="Arial" pitchFamily="34" charset="0"/>
              <a:cs typeface="Arial" pitchFamily="34" charset="0"/>
            </a:endParaRPr>
          </a:p>
        </p:txBody>
      </p:sp>
      <p:pic>
        <p:nvPicPr>
          <p:cNvPr id="6" name="Picture 4"/>
          <p:cNvPicPr>
            <a:picLocks noGrp="1" noChangeAspect="1" noChangeArrowheads="1"/>
          </p:cNvPicPr>
          <p:nvPr>
            <p:ph idx="1"/>
          </p:nvPr>
        </p:nvPicPr>
        <p:blipFill>
          <a:blip r:embed="rId3"/>
          <a:srcRect/>
          <a:stretch>
            <a:fillRect/>
          </a:stretch>
        </p:blipFill>
        <p:spPr bwMode="auto">
          <a:xfrm>
            <a:off x="533400" y="304800"/>
            <a:ext cx="8077200" cy="904875"/>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ro-RO" sz="2000" dirty="0"/>
          </a:p>
        </p:txBody>
      </p:sp>
      <p:sp>
        <p:nvSpPr>
          <p:cNvPr id="3" name="Content Placeholder 2"/>
          <p:cNvSpPr>
            <a:spLocks noGrp="1"/>
          </p:cNvSpPr>
          <p:nvPr>
            <p:ph idx="1"/>
          </p:nvPr>
        </p:nvSpPr>
        <p:spPr>
          <a:xfrm>
            <a:off x="152400" y="1219200"/>
            <a:ext cx="8763000" cy="5410200"/>
          </a:xfrm>
        </p:spPr>
        <p:txBody>
          <a:bodyPr anchor="t">
            <a:normAutofit fontScale="77500" lnSpcReduction="20000"/>
          </a:bodyPr>
          <a:lstStyle/>
          <a:p>
            <a:pPr algn="ctr">
              <a:buFont typeface="Wingdings" pitchFamily="2" charset="2"/>
              <a:buChar char="q"/>
            </a:pPr>
            <a:r>
              <a:rPr lang="ro-RO" sz="3100" b="1" dirty="0" smtClean="0">
                <a:latin typeface="Arial" pitchFamily="34" charset="0"/>
                <a:cs typeface="Arial" pitchFamily="34" charset="0"/>
              </a:rPr>
              <a:t>Cum de au greşit economiştii</a:t>
            </a:r>
            <a:r>
              <a:rPr lang="en-US" sz="3100" b="1" dirty="0" smtClean="0">
                <a:latin typeface="Arial" pitchFamily="34" charset="0"/>
                <a:cs typeface="Arial" pitchFamily="34" charset="0"/>
              </a:rPr>
              <a:t>?</a:t>
            </a:r>
          </a:p>
          <a:p>
            <a:pPr marL="0" indent="405033" algn="just">
              <a:lnSpc>
                <a:spcPct val="110000"/>
              </a:lnSpc>
              <a:spcBef>
                <a:spcPts val="0"/>
              </a:spcBef>
            </a:pPr>
            <a:endParaRPr lang="en-US" sz="3600" dirty="0" smtClean="0">
              <a:latin typeface="Arial" pitchFamily="34" charset="0"/>
              <a:cs typeface="Arial" pitchFamily="34" charset="0"/>
            </a:endParaRPr>
          </a:p>
          <a:p>
            <a:pPr marL="0" indent="405033" algn="just">
              <a:lnSpc>
                <a:spcPct val="110000"/>
              </a:lnSpc>
              <a:spcBef>
                <a:spcPts val="0"/>
              </a:spcBef>
            </a:pPr>
            <a:r>
              <a:rPr lang="ro-RO" sz="2900" dirty="0" smtClean="0">
                <a:latin typeface="Arial" pitchFamily="34" charset="0"/>
                <a:cs typeface="Arial" pitchFamily="34" charset="0"/>
              </a:rPr>
              <a:t>„</a:t>
            </a:r>
            <a:r>
              <a:rPr lang="en-US" sz="2900" i="1" dirty="0" smtClean="0">
                <a:latin typeface="Arial" pitchFamily="34" charset="0"/>
                <a:cs typeface="Arial" pitchFamily="34" charset="0"/>
              </a:rPr>
              <a:t>P</a:t>
            </a:r>
            <a:r>
              <a:rPr lang="ro-RO" sz="2900" i="1" dirty="0" smtClean="0">
                <a:latin typeface="Arial" pitchFamily="34" charset="0"/>
                <a:cs typeface="Arial" pitchFamily="34" charset="0"/>
              </a:rPr>
              <a:t>roblema centrală a prevenirii crizelor a fost rezolvată pentru toate scopurile practice şi pentru mai multe decenii de acum înain</a:t>
            </a:r>
            <a:r>
              <a:rPr lang="ro-RO" sz="2900" dirty="0" smtClean="0">
                <a:latin typeface="Arial" pitchFamily="34" charset="0"/>
                <a:cs typeface="Arial" pitchFamily="34" charset="0"/>
              </a:rPr>
              <a:t>te”</a:t>
            </a:r>
            <a:r>
              <a:rPr lang="en-US" sz="2900" dirty="0" smtClean="0">
                <a:latin typeface="Arial" pitchFamily="34" charset="0"/>
                <a:cs typeface="Arial" pitchFamily="34" charset="0"/>
              </a:rPr>
              <a:t> (Lucas</a:t>
            </a:r>
            <a:r>
              <a:rPr lang="ro-RO" sz="2900" dirty="0" smtClean="0">
                <a:latin typeface="Arial" pitchFamily="34" charset="0"/>
                <a:cs typeface="Arial" pitchFamily="34" charset="0"/>
              </a:rPr>
              <a:t>,</a:t>
            </a:r>
            <a:r>
              <a:rPr lang="en-US" sz="2900" dirty="0" smtClean="0">
                <a:latin typeface="Arial" pitchFamily="34" charset="0"/>
                <a:cs typeface="Arial" pitchFamily="34" charset="0"/>
              </a:rPr>
              <a:t> 2003)</a:t>
            </a:r>
            <a:endParaRPr lang="ro-RO" sz="2900" dirty="0" smtClean="0">
              <a:latin typeface="Arial" pitchFamily="34" charset="0"/>
              <a:cs typeface="Arial" pitchFamily="34" charset="0"/>
            </a:endParaRPr>
          </a:p>
          <a:p>
            <a:pPr marL="0" indent="405033" algn="just">
              <a:lnSpc>
                <a:spcPct val="110000"/>
              </a:lnSpc>
              <a:spcBef>
                <a:spcPts val="0"/>
              </a:spcBef>
            </a:pPr>
            <a:endParaRPr lang="ro-RO" sz="2900" dirty="0" smtClean="0">
              <a:latin typeface="Arial" pitchFamily="34" charset="0"/>
              <a:cs typeface="Arial" pitchFamily="34" charset="0"/>
            </a:endParaRPr>
          </a:p>
          <a:p>
            <a:pPr marL="0" indent="405033" algn="just">
              <a:lnSpc>
                <a:spcPct val="110000"/>
              </a:lnSpc>
              <a:spcBef>
                <a:spcPts val="0"/>
              </a:spcBef>
            </a:pPr>
            <a:r>
              <a:rPr lang="ro-RO" sz="2900" dirty="0" smtClean="0">
                <a:latin typeface="Arial" pitchFamily="34" charset="0"/>
                <a:cs typeface="Arial" pitchFamily="34" charset="0"/>
              </a:rPr>
              <a:t>“</a:t>
            </a:r>
            <a:r>
              <a:rPr lang="ro-RO" sz="2900" i="1" dirty="0" smtClean="0">
                <a:latin typeface="Arial" pitchFamily="34" charset="0"/>
                <a:cs typeface="Arial" pitchFamily="34" charset="0"/>
              </a:rPr>
              <a:t>Marea moderaţie” a dezvoltării economice din ultimii douăzeci de ani, realizată prin </a:t>
            </a:r>
            <a:r>
              <a:rPr lang="vi-VN" sz="2900" i="1" dirty="0" smtClean="0">
                <a:latin typeface="Arial" pitchFamily="34" charset="0"/>
                <a:cs typeface="Arial" pitchFamily="34" charset="0"/>
              </a:rPr>
              <a:t>îmbunătăţir</a:t>
            </a:r>
            <a:r>
              <a:rPr lang="ro-RO" sz="2900" i="1" dirty="0" smtClean="0">
                <a:latin typeface="Arial" pitchFamily="34" charset="0"/>
                <a:cs typeface="Arial" pitchFamily="34" charset="0"/>
              </a:rPr>
              <a:t>ea</a:t>
            </a:r>
            <a:r>
              <a:rPr lang="vi-VN" sz="2900" i="1" dirty="0" smtClean="0">
                <a:latin typeface="Arial" pitchFamily="34" charset="0"/>
                <a:cs typeface="Arial" pitchFamily="34" charset="0"/>
              </a:rPr>
              <a:t> politicilor economice </a:t>
            </a:r>
            <a:r>
              <a:rPr lang="ro-RO" sz="2900" i="1" dirty="0" smtClean="0">
                <a:latin typeface="Arial" pitchFamily="34" charset="0"/>
                <a:cs typeface="Arial" pitchFamily="34" charset="0"/>
              </a:rPr>
              <a:t>ca urmare a unei </a:t>
            </a:r>
            <a:r>
              <a:rPr lang="vi-VN" sz="2900" i="1" dirty="0" smtClean="0">
                <a:latin typeface="Arial" pitchFamily="34" charset="0"/>
                <a:cs typeface="Arial" pitchFamily="34" charset="0"/>
              </a:rPr>
              <a:t>mai bun</a:t>
            </a:r>
            <a:r>
              <a:rPr lang="ro-RO" sz="2900" i="1" dirty="0" smtClean="0">
                <a:latin typeface="Arial" pitchFamily="34" charset="0"/>
                <a:cs typeface="Arial" pitchFamily="34" charset="0"/>
              </a:rPr>
              <a:t>e</a:t>
            </a:r>
            <a:r>
              <a:rPr lang="vi-VN" sz="2900" i="1" dirty="0" smtClean="0">
                <a:latin typeface="Arial" pitchFamily="34" charset="0"/>
                <a:cs typeface="Arial" pitchFamily="34" charset="0"/>
              </a:rPr>
              <a:t> înţeleger</a:t>
            </a:r>
            <a:r>
              <a:rPr lang="ro-RO" sz="2900" i="1" dirty="0" smtClean="0">
                <a:latin typeface="Arial" pitchFamily="34" charset="0"/>
                <a:cs typeface="Arial" pitchFamily="34" charset="0"/>
              </a:rPr>
              <a:t>i</a:t>
            </a:r>
            <a:r>
              <a:rPr lang="vi-VN" sz="2900" i="1" dirty="0" smtClean="0">
                <a:latin typeface="Arial" pitchFamily="34" charset="0"/>
                <a:cs typeface="Arial" pitchFamily="34" charset="0"/>
              </a:rPr>
              <a:t> a modului de funcţionare a economiei</a:t>
            </a:r>
            <a:r>
              <a:rPr lang="ro-RO" sz="2900" i="1" dirty="0" smtClean="0">
                <a:latin typeface="Arial" pitchFamily="34" charset="0"/>
                <a:cs typeface="Arial" pitchFamily="34" charset="0"/>
              </a:rPr>
              <a:t> </a:t>
            </a:r>
            <a:r>
              <a:rPr lang="ro-RO" sz="2900" dirty="0" smtClean="0">
                <a:latin typeface="Arial" pitchFamily="34" charset="0"/>
                <a:cs typeface="Arial" pitchFamily="34" charset="0"/>
              </a:rPr>
              <a:t>(Bernanke, 2004)</a:t>
            </a:r>
          </a:p>
          <a:p>
            <a:pPr marL="0" indent="405033" algn="just">
              <a:lnSpc>
                <a:spcPct val="110000"/>
              </a:lnSpc>
              <a:spcBef>
                <a:spcPts val="0"/>
              </a:spcBef>
            </a:pPr>
            <a:endParaRPr lang="ro-RO" sz="2900" dirty="0" smtClean="0">
              <a:latin typeface="Arial" pitchFamily="34" charset="0"/>
              <a:cs typeface="Arial" pitchFamily="34" charset="0"/>
            </a:endParaRPr>
          </a:p>
          <a:p>
            <a:pPr marL="0" indent="405033" algn="just">
              <a:lnSpc>
                <a:spcPct val="110000"/>
              </a:lnSpc>
              <a:spcBef>
                <a:spcPts val="0"/>
              </a:spcBef>
            </a:pPr>
            <a:r>
              <a:rPr lang="vi-VN" sz="2900" dirty="0" smtClean="0">
                <a:latin typeface="Arial" pitchFamily="34" charset="0"/>
                <a:cs typeface="Arial" pitchFamily="34" charset="0"/>
              </a:rPr>
              <a:t>„</a:t>
            </a:r>
            <a:r>
              <a:rPr lang="ro-RO" sz="2900" i="1" dirty="0" smtClean="0">
                <a:latin typeface="Arial" pitchFamily="34" charset="0"/>
                <a:cs typeface="Arial" pitchFamily="34" charset="0"/>
              </a:rPr>
              <a:t>S</a:t>
            </a:r>
            <a:r>
              <a:rPr lang="vi-VN" sz="2900" i="1" dirty="0" smtClean="0">
                <a:latin typeface="Arial" pitchFamily="34" charset="0"/>
                <a:cs typeface="Arial" pitchFamily="34" charset="0"/>
              </a:rPr>
              <a:t>ituaţia macroeconomiei este bună</a:t>
            </a:r>
            <a:r>
              <a:rPr lang="vi-VN" sz="2900" dirty="0" smtClean="0">
                <a:latin typeface="Arial" pitchFamily="34" charset="0"/>
                <a:cs typeface="Arial" pitchFamily="34" charset="0"/>
              </a:rPr>
              <a:t>”</a:t>
            </a:r>
            <a:r>
              <a:rPr lang="ro-RO" sz="2900" dirty="0" smtClean="0">
                <a:latin typeface="Arial" pitchFamily="34" charset="0"/>
                <a:cs typeface="Arial" pitchFamily="34" charset="0"/>
              </a:rPr>
              <a:t> (</a:t>
            </a:r>
            <a:r>
              <a:rPr lang="vi-VN" sz="2900" dirty="0" smtClean="0">
                <a:latin typeface="Arial" pitchFamily="34" charset="0"/>
                <a:cs typeface="Arial" pitchFamily="34" charset="0"/>
              </a:rPr>
              <a:t>O. Blanchard</a:t>
            </a:r>
            <a:r>
              <a:rPr lang="ro-RO" sz="2900" dirty="0" smtClean="0">
                <a:latin typeface="Arial" pitchFamily="34" charset="0"/>
                <a:cs typeface="Arial" pitchFamily="34" charset="0"/>
              </a:rPr>
              <a:t>, </a:t>
            </a:r>
            <a:r>
              <a:rPr lang="vi-VN" sz="2900" dirty="0" smtClean="0">
                <a:latin typeface="Arial" pitchFamily="34" charset="0"/>
                <a:cs typeface="Arial" pitchFamily="34" charset="0"/>
              </a:rPr>
              <a:t>economist</a:t>
            </a:r>
            <a:r>
              <a:rPr lang="ro-RO" sz="2900" dirty="0" smtClean="0">
                <a:latin typeface="Arial" pitchFamily="34" charset="0"/>
                <a:cs typeface="Arial" pitchFamily="34" charset="0"/>
              </a:rPr>
              <a:t>-</a:t>
            </a:r>
            <a:r>
              <a:rPr lang="vi-VN" sz="2900" dirty="0" smtClean="0">
                <a:latin typeface="Arial" pitchFamily="34" charset="0"/>
                <a:cs typeface="Arial" pitchFamily="34" charset="0"/>
              </a:rPr>
              <a:t>şef la </a:t>
            </a:r>
            <a:r>
              <a:rPr lang="ro-RO" sz="2900" dirty="0" smtClean="0">
                <a:latin typeface="Arial" pitchFamily="34" charset="0"/>
                <a:cs typeface="Arial" pitchFamily="34" charset="0"/>
              </a:rPr>
              <a:t>FMI, 2008)</a:t>
            </a:r>
          </a:p>
          <a:p>
            <a:pPr marL="0" indent="405033" algn="just">
              <a:lnSpc>
                <a:spcPct val="110000"/>
              </a:lnSpc>
              <a:spcBef>
                <a:spcPts val="0"/>
              </a:spcBef>
              <a:buNone/>
            </a:pPr>
            <a:endParaRPr lang="ro-RO" sz="2900" dirty="0" smtClean="0">
              <a:latin typeface="Arial" pitchFamily="34" charset="0"/>
              <a:cs typeface="Arial" pitchFamily="34" charset="0"/>
            </a:endParaRPr>
          </a:p>
          <a:p>
            <a:pPr marL="0" indent="405033" algn="just">
              <a:lnSpc>
                <a:spcPct val="110000"/>
              </a:lnSpc>
              <a:spcBef>
                <a:spcPts val="0"/>
              </a:spcBef>
            </a:pPr>
            <a:r>
              <a:rPr lang="ro-RO" sz="2900" dirty="0" smtClean="0">
                <a:latin typeface="Arial" pitchFamily="34" charset="0"/>
                <a:cs typeface="Arial" pitchFamily="34" charset="0"/>
              </a:rPr>
              <a:t>Economiştii şi autorităţile române în 2009</a:t>
            </a:r>
            <a:r>
              <a:rPr lang="ro-RO" sz="2900" i="1" dirty="0" smtClean="0">
                <a:latin typeface="Arial" pitchFamily="34" charset="0"/>
                <a:cs typeface="Arial" pitchFamily="34" charset="0"/>
              </a:rPr>
              <a:t> </a:t>
            </a:r>
            <a:r>
              <a:rPr lang="ro-RO" sz="2900" dirty="0" smtClean="0">
                <a:latin typeface="Arial" pitchFamily="34" charset="0"/>
                <a:cs typeface="Arial" pitchFamily="34" charset="0"/>
              </a:rPr>
              <a:t>(http://www.wall-street.ro/slideshow/Economie/108104/Cele-mai-gresite-estimari-economice-Au-ingropat-criza-prin-declaratii/)</a:t>
            </a:r>
          </a:p>
          <a:p>
            <a:endParaRPr lang="ro-RO" dirty="0"/>
          </a:p>
        </p:txBody>
      </p:sp>
      <p:pic>
        <p:nvPicPr>
          <p:cNvPr id="4" name="Picture 4"/>
          <p:cNvPicPr>
            <a:picLocks noGrp="1" noChangeAspect="1" noChangeArrowheads="1"/>
          </p:cNvPicPr>
          <p:nvPr>
            <p:ph idx="1"/>
          </p:nvPr>
        </p:nvPicPr>
        <p:blipFill>
          <a:blip r:embed="rId3"/>
          <a:srcRect/>
          <a:stretch>
            <a:fillRect/>
          </a:stretch>
        </p:blipFill>
        <p:spPr bwMode="auto">
          <a:xfrm>
            <a:off x="533400" y="304800"/>
            <a:ext cx="8077200" cy="904875"/>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endParaRPr lang="ro-RO" sz="2000" dirty="0"/>
          </a:p>
        </p:txBody>
      </p:sp>
      <p:sp>
        <p:nvSpPr>
          <p:cNvPr id="3" name="Content Placeholder 2"/>
          <p:cNvSpPr>
            <a:spLocks noGrp="1"/>
          </p:cNvSpPr>
          <p:nvPr>
            <p:ph idx="1"/>
          </p:nvPr>
        </p:nvSpPr>
        <p:spPr>
          <a:xfrm>
            <a:off x="228600" y="1143000"/>
            <a:ext cx="8610600" cy="5562600"/>
          </a:xfrm>
        </p:spPr>
        <p:txBody>
          <a:bodyPr>
            <a:normAutofit fontScale="92500" lnSpcReduction="20000"/>
          </a:bodyPr>
          <a:lstStyle/>
          <a:p>
            <a:pPr algn="ctr">
              <a:buFont typeface="Wingdings" pitchFamily="2" charset="2"/>
              <a:buChar char="q"/>
            </a:pPr>
            <a:r>
              <a:rPr lang="ro-RO" sz="2600" b="1" dirty="0" smtClean="0">
                <a:latin typeface="Arial" pitchFamily="34" charset="0"/>
                <a:cs typeface="Arial" pitchFamily="34" charset="0"/>
              </a:rPr>
              <a:t>Au greşit chiar toţi economiştii</a:t>
            </a:r>
            <a:r>
              <a:rPr lang="en-US" sz="2600" b="1" dirty="0" smtClean="0">
                <a:latin typeface="Arial" pitchFamily="34" charset="0"/>
                <a:cs typeface="Arial" pitchFamily="34" charset="0"/>
              </a:rPr>
              <a:t>?</a:t>
            </a:r>
          </a:p>
          <a:p>
            <a:endParaRPr lang="en-US" b="1" dirty="0" smtClean="0">
              <a:latin typeface="Arial" pitchFamily="34" charset="0"/>
              <a:cs typeface="Arial" pitchFamily="34" charset="0"/>
            </a:endParaRPr>
          </a:p>
          <a:p>
            <a:pPr marL="0" indent="457200" algn="just">
              <a:spcBef>
                <a:spcPts val="0"/>
              </a:spcBef>
            </a:pPr>
            <a:r>
              <a:rPr lang="ro-RO" sz="2400" dirty="0" smtClean="0">
                <a:latin typeface="Arial" pitchFamily="34" charset="0"/>
                <a:cs typeface="Arial" pitchFamily="34" charset="0"/>
              </a:rPr>
              <a:t>Teoria ciclurilor economice elaborată de şcoala austriacă şi dezvoltată de reprezentanţii moderni ai acesteia (J. Buchanan, I. Kirzner, M. Rothbard, P. Salin, J. Huerta de Soto, G. Hülsmann)</a:t>
            </a:r>
          </a:p>
          <a:p>
            <a:pPr marL="540044" lvl="3" indent="457200" algn="just">
              <a:spcBef>
                <a:spcPts val="0"/>
              </a:spcBef>
              <a:buFont typeface="Wingdings" pitchFamily="2" charset="2"/>
              <a:buChar char="Ø"/>
            </a:pPr>
            <a:r>
              <a:rPr lang="ro-RO" dirty="0" smtClean="0">
                <a:latin typeface="Arial" pitchFamily="34" charset="0"/>
                <a:cs typeface="Arial" pitchFamily="34" charset="0"/>
              </a:rPr>
              <a:t>Crearea de monedă şi de credit de către un sistem bancar cu două nivele (bancă centrală şi bănci comerciale) şi rezerve fracţionare (pentru depozite) provoacă mari dezechilibre, care sfârşesc prin in a declanşa, mai devreme sau mai târziu, crize economice</a:t>
            </a:r>
          </a:p>
          <a:p>
            <a:pPr marL="0" lvl="1" indent="457200" algn="just">
              <a:spcBef>
                <a:spcPts val="0"/>
              </a:spcBef>
              <a:buFont typeface="Wingdings" pitchFamily="2" charset="2"/>
              <a:buChar char="Ø"/>
            </a:pPr>
            <a:endParaRPr lang="ro-RO" sz="2600" dirty="0" smtClean="0">
              <a:latin typeface="Arial" pitchFamily="34" charset="0"/>
              <a:cs typeface="Arial" pitchFamily="34" charset="0"/>
            </a:endParaRPr>
          </a:p>
          <a:p>
            <a:pPr marL="0" indent="457200" algn="just">
              <a:spcBef>
                <a:spcPts val="0"/>
              </a:spcBef>
            </a:pPr>
            <a:r>
              <a:rPr lang="ro-RO" sz="2400" dirty="0" smtClean="0">
                <a:latin typeface="Arial" pitchFamily="34" charset="0"/>
                <a:cs typeface="Arial" pitchFamily="34" charset="0"/>
              </a:rPr>
              <a:t>Criticile la adresa politicilor economice duse de autorităţile americane, formulate public de unii economişti reputați (P. Krugman, J. Stiglitz, R. Shiller etc.) </a:t>
            </a:r>
          </a:p>
          <a:p>
            <a:pPr marL="0" indent="457200" algn="just">
              <a:spcBef>
                <a:spcPts val="0"/>
              </a:spcBef>
            </a:pPr>
            <a:endParaRPr lang="ro-RO" sz="2400" dirty="0" smtClean="0">
              <a:latin typeface="Arial" pitchFamily="34" charset="0"/>
              <a:cs typeface="Arial" pitchFamily="34" charset="0"/>
            </a:endParaRPr>
          </a:p>
          <a:p>
            <a:pPr marL="0" indent="457200" algn="just">
              <a:spcBef>
                <a:spcPts val="0"/>
              </a:spcBef>
            </a:pPr>
            <a:r>
              <a:rPr lang="ro-RO" sz="2400" dirty="0" smtClean="0">
                <a:latin typeface="Arial" pitchFamily="34" charset="0"/>
                <a:cs typeface="Arial" pitchFamily="34" charset="0"/>
              </a:rPr>
              <a:t>Lucrările care </a:t>
            </a:r>
            <a:r>
              <a:rPr lang="vi-VN" sz="2400" dirty="0" smtClean="0">
                <a:latin typeface="Arial" pitchFamily="34" charset="0"/>
                <a:cs typeface="Arial" pitchFamily="34" charset="0"/>
              </a:rPr>
              <a:t>au arătat că în economia de piaţă crizele sunt fenomene recurente şi că actuala criză nu se deosebeşte, în esenţă, de crizele anterioare</a:t>
            </a:r>
            <a:r>
              <a:rPr lang="ro-RO" sz="2400" dirty="0" smtClean="0">
                <a:latin typeface="Arial" pitchFamily="34" charset="0"/>
                <a:cs typeface="Arial" pitchFamily="34" charset="0"/>
              </a:rPr>
              <a:t> (C. Reinhart, K. Rogoff, B. Balzli, M. Schiessl, N. Roubini, S. Mihm) </a:t>
            </a:r>
          </a:p>
          <a:p>
            <a:endParaRPr lang="ro-RO" dirty="0"/>
          </a:p>
        </p:txBody>
      </p:sp>
      <p:pic>
        <p:nvPicPr>
          <p:cNvPr id="4" name="Picture 2"/>
          <p:cNvPicPr>
            <a:picLocks noChangeAspect="1" noChangeArrowheads="1"/>
          </p:cNvPicPr>
          <p:nvPr/>
        </p:nvPicPr>
        <p:blipFill>
          <a:blip r:embed="rId3"/>
          <a:srcRect/>
          <a:stretch>
            <a:fillRect/>
          </a:stretch>
        </p:blipFill>
        <p:spPr bwMode="auto">
          <a:xfrm>
            <a:off x="228600" y="3048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endParaRPr lang="ro-RO" sz="2000" dirty="0"/>
          </a:p>
        </p:txBody>
      </p:sp>
      <p:sp>
        <p:nvSpPr>
          <p:cNvPr id="3" name="Content Placeholder 2"/>
          <p:cNvSpPr>
            <a:spLocks noGrp="1"/>
          </p:cNvSpPr>
          <p:nvPr>
            <p:ph idx="1"/>
          </p:nvPr>
        </p:nvSpPr>
        <p:spPr>
          <a:xfrm>
            <a:off x="228600" y="1219200"/>
            <a:ext cx="8686800" cy="5410200"/>
          </a:xfrm>
        </p:spPr>
        <p:txBody>
          <a:bodyPr>
            <a:normAutofit fontScale="92500" lnSpcReduction="20000"/>
          </a:bodyPr>
          <a:lstStyle/>
          <a:p>
            <a:pPr algn="ctr">
              <a:buFont typeface="Wingdings" pitchFamily="2" charset="2"/>
              <a:buChar char="q"/>
            </a:pPr>
            <a:r>
              <a:rPr lang="ro-RO" sz="2600" b="1" dirty="0" smtClean="0">
                <a:latin typeface="Arial" pitchFamily="34" charset="0"/>
                <a:cs typeface="Arial" pitchFamily="34" charset="0"/>
              </a:rPr>
              <a:t>Evoluţii recente ale teoriei economice (1)</a:t>
            </a:r>
            <a:endParaRPr lang="en-US" sz="2600" b="1" dirty="0" smtClean="0">
              <a:latin typeface="Arial" pitchFamily="34" charset="0"/>
              <a:cs typeface="Arial" pitchFamily="34" charset="0"/>
            </a:endParaRPr>
          </a:p>
          <a:p>
            <a:pPr algn="ctr">
              <a:buNone/>
            </a:pPr>
            <a:endParaRPr lang="en-US" sz="2400" b="1" dirty="0" smtClean="0">
              <a:latin typeface="Arial" pitchFamily="34" charset="0"/>
              <a:cs typeface="Arial" pitchFamily="34" charset="0"/>
            </a:endParaRPr>
          </a:p>
          <a:p>
            <a:pPr marL="0" indent="457200" algn="just">
              <a:spcBef>
                <a:spcPts val="0"/>
              </a:spcBef>
            </a:pPr>
            <a:r>
              <a:rPr lang="it-IT" sz="2400" b="1" dirty="0" smtClean="0">
                <a:latin typeface="Arial" pitchFamily="34" charset="0"/>
                <a:cs typeface="Arial" pitchFamily="34" charset="0"/>
              </a:rPr>
              <a:t>Bazele microeconomice ale teoriei macroeconomice</a:t>
            </a:r>
            <a:endParaRPr lang="ro-RO" sz="2400" b="1" dirty="0" smtClean="0">
              <a:latin typeface="Arial" pitchFamily="34" charset="0"/>
              <a:cs typeface="Arial" pitchFamily="34" charset="0"/>
            </a:endParaRPr>
          </a:p>
          <a:p>
            <a:pPr marL="0" indent="457200" algn="just">
              <a:spcBef>
                <a:spcPts val="0"/>
              </a:spcBef>
            </a:pPr>
            <a:endParaRPr lang="ro-RO" sz="2400" b="1" dirty="0" smtClean="0">
              <a:latin typeface="Arial" pitchFamily="34" charset="0"/>
              <a:cs typeface="Arial" pitchFamily="34" charset="0"/>
            </a:endParaRPr>
          </a:p>
          <a:p>
            <a:pPr marL="472539" lvl="2" indent="457200" algn="just">
              <a:spcBef>
                <a:spcPts val="0"/>
              </a:spcBef>
              <a:buFont typeface="Wingdings" pitchFamily="2" charset="2"/>
              <a:buChar char="Ø"/>
            </a:pPr>
            <a:r>
              <a:rPr lang="ro-RO" sz="2000" dirty="0" smtClean="0">
                <a:latin typeface="Arial" pitchFamily="34" charset="0"/>
                <a:cs typeface="Arial" pitchFamily="34" charset="0"/>
              </a:rPr>
              <a:t>Raţionalitatea comportamentului economic individual</a:t>
            </a:r>
          </a:p>
          <a:p>
            <a:pPr marL="472539" lvl="2" indent="457200" algn="just">
              <a:spcBef>
                <a:spcPts val="0"/>
              </a:spcBef>
              <a:buFont typeface="Wingdings" pitchFamily="2" charset="2"/>
              <a:buChar char="Ø"/>
            </a:pPr>
            <a:endParaRPr lang="ro-RO" sz="2000" dirty="0" smtClean="0">
              <a:latin typeface="Arial" pitchFamily="34" charset="0"/>
              <a:cs typeface="Arial" pitchFamily="34" charset="0"/>
            </a:endParaRPr>
          </a:p>
          <a:p>
            <a:pPr marL="472539" lvl="2" indent="457200" algn="just">
              <a:spcBef>
                <a:spcPts val="0"/>
              </a:spcBef>
              <a:buFont typeface="Wingdings" pitchFamily="2" charset="2"/>
              <a:buChar char="Ø"/>
            </a:pPr>
            <a:r>
              <a:rPr lang="ro-RO" sz="2000" dirty="0" smtClean="0">
                <a:latin typeface="Arial" pitchFamily="34" charset="0"/>
                <a:cs typeface="Arial" pitchFamily="34" charset="0"/>
              </a:rPr>
              <a:t>P</a:t>
            </a:r>
            <a:r>
              <a:rPr lang="vi-VN" sz="2000" dirty="0" smtClean="0">
                <a:latin typeface="Arial" pitchFamily="34" charset="0"/>
                <a:cs typeface="Arial" pitchFamily="34" charset="0"/>
              </a:rPr>
              <a:t>roblem</a:t>
            </a:r>
            <a:r>
              <a:rPr lang="ro-RO" sz="2000" dirty="0" smtClean="0">
                <a:latin typeface="Arial" pitchFamily="34" charset="0"/>
                <a:cs typeface="Arial" pitchFamily="34" charset="0"/>
              </a:rPr>
              <a:t>a</a:t>
            </a:r>
            <a:r>
              <a:rPr lang="vi-VN" sz="2000" dirty="0" smtClean="0">
                <a:latin typeface="Arial" pitchFamily="34" charset="0"/>
                <a:cs typeface="Arial" pitchFamily="34" charset="0"/>
              </a:rPr>
              <a:t> agregării</a:t>
            </a:r>
            <a:endParaRPr lang="ro-RO" sz="2000" dirty="0" smtClean="0">
              <a:latin typeface="Arial" pitchFamily="34" charset="0"/>
              <a:cs typeface="Arial" pitchFamily="34" charset="0"/>
            </a:endParaRPr>
          </a:p>
          <a:p>
            <a:pPr marL="0" lvl="1" indent="457200" algn="just">
              <a:spcBef>
                <a:spcPts val="0"/>
              </a:spcBef>
              <a:buNone/>
            </a:pPr>
            <a:endParaRPr lang="ro-RO" sz="2400" dirty="0" smtClean="0">
              <a:latin typeface="Arial" pitchFamily="34" charset="0"/>
              <a:cs typeface="Arial" pitchFamily="34" charset="0"/>
            </a:endParaRPr>
          </a:p>
          <a:p>
            <a:pPr marL="0" indent="457200" algn="just">
              <a:spcBef>
                <a:spcPts val="0"/>
              </a:spcBef>
            </a:pPr>
            <a:r>
              <a:rPr lang="ro-RO" sz="2400" b="1" dirty="0" smtClean="0">
                <a:latin typeface="Arial" pitchFamily="34" charset="0"/>
                <a:cs typeface="Arial" pitchFamily="34" charset="0"/>
              </a:rPr>
              <a:t>Echilibrul şi „agentul reprezentativ</a:t>
            </a:r>
            <a:r>
              <a:rPr lang="ro-RO" sz="2400" dirty="0" smtClean="0">
                <a:latin typeface="Arial" pitchFamily="34" charset="0"/>
                <a:cs typeface="Arial" pitchFamily="34" charset="0"/>
              </a:rPr>
              <a:t>”</a:t>
            </a:r>
          </a:p>
          <a:p>
            <a:pPr marL="0" indent="457200" algn="just">
              <a:spcBef>
                <a:spcPts val="0"/>
              </a:spcBef>
            </a:pPr>
            <a:endParaRPr lang="ro-RO" sz="2400" dirty="0" smtClean="0">
              <a:latin typeface="Arial" pitchFamily="34" charset="0"/>
              <a:cs typeface="Arial" pitchFamily="34" charset="0"/>
            </a:endParaRPr>
          </a:p>
          <a:p>
            <a:pPr marL="472539" lvl="2" indent="457200" algn="just">
              <a:spcBef>
                <a:spcPts val="0"/>
              </a:spcBef>
              <a:buFont typeface="Wingdings" pitchFamily="2" charset="2"/>
              <a:buChar char="Ø"/>
            </a:pPr>
            <a:r>
              <a:rPr lang="ro-RO" dirty="0" smtClean="0">
                <a:latin typeface="Arial" pitchFamily="34" charset="0"/>
                <a:cs typeface="Arial" pitchFamily="34" charset="0"/>
              </a:rPr>
              <a:t>Procesul de tatonare ca mod de realizare a echilibrului</a:t>
            </a:r>
          </a:p>
          <a:p>
            <a:pPr marL="472539" lvl="2" indent="457200" algn="just">
              <a:spcBef>
                <a:spcPts val="0"/>
              </a:spcBef>
              <a:buFont typeface="Wingdings" pitchFamily="2" charset="2"/>
              <a:buChar char="Ø"/>
            </a:pPr>
            <a:endParaRPr lang="ro-RO" dirty="0" smtClean="0">
              <a:latin typeface="Arial" pitchFamily="34" charset="0"/>
              <a:cs typeface="Arial" pitchFamily="34" charset="0"/>
            </a:endParaRPr>
          </a:p>
          <a:p>
            <a:pPr marL="472539" lvl="2" indent="457200" algn="just">
              <a:spcBef>
                <a:spcPts val="0"/>
              </a:spcBef>
              <a:buFont typeface="Wingdings" pitchFamily="2" charset="2"/>
              <a:buChar char="Ø"/>
            </a:pPr>
            <a:r>
              <a:rPr lang="ro-RO" dirty="0" smtClean="0">
                <a:latin typeface="Arial" pitchFamily="34" charset="0"/>
                <a:cs typeface="Arial" pitchFamily="34" charset="0"/>
              </a:rPr>
              <a:t>Proprietăţile de optim (în sensul lui Pareto), de unicitate şi de stabilitate a starii de echilibru</a:t>
            </a:r>
          </a:p>
          <a:p>
            <a:pPr marL="472539" lvl="2" indent="457200" algn="just">
              <a:spcBef>
                <a:spcPts val="0"/>
              </a:spcBef>
              <a:buFont typeface="Wingdings" pitchFamily="2" charset="2"/>
              <a:buChar char="Ø"/>
            </a:pPr>
            <a:endParaRPr lang="ro-RO" dirty="0" smtClean="0">
              <a:latin typeface="Arial" pitchFamily="34" charset="0"/>
              <a:cs typeface="Arial" pitchFamily="34" charset="0"/>
            </a:endParaRPr>
          </a:p>
          <a:p>
            <a:pPr marL="472539" lvl="2" indent="457200" algn="just">
              <a:spcBef>
                <a:spcPts val="0"/>
              </a:spcBef>
              <a:buFont typeface="Wingdings" pitchFamily="2" charset="2"/>
              <a:buChar char="Ø"/>
            </a:pPr>
            <a:r>
              <a:rPr lang="ro-RO" dirty="0" smtClean="0">
                <a:latin typeface="Arial" pitchFamily="34" charset="0"/>
                <a:cs typeface="Arial" pitchFamily="34" charset="0"/>
              </a:rPr>
              <a:t>Dificultăţile modelării echilibrului dinamic</a:t>
            </a:r>
          </a:p>
          <a:p>
            <a:pPr marL="472539" lvl="2" indent="457200" algn="just">
              <a:spcBef>
                <a:spcPts val="0"/>
              </a:spcBef>
              <a:buFont typeface="Wingdings" pitchFamily="2" charset="2"/>
              <a:buChar char="Ø"/>
            </a:pPr>
            <a:endParaRPr lang="ro-RO" dirty="0" smtClean="0">
              <a:latin typeface="Arial" pitchFamily="34" charset="0"/>
              <a:cs typeface="Arial" pitchFamily="34" charset="0"/>
            </a:endParaRPr>
          </a:p>
          <a:p>
            <a:pPr marL="472539" lvl="2" indent="457200" algn="just">
              <a:spcBef>
                <a:spcPts val="0"/>
              </a:spcBef>
              <a:buFont typeface="Wingdings" pitchFamily="2" charset="2"/>
              <a:buChar char="Ø"/>
            </a:pPr>
            <a:r>
              <a:rPr lang="ro-RO" dirty="0" smtClean="0">
                <a:latin typeface="Arial" pitchFamily="34" charset="0"/>
                <a:cs typeface="Arial" pitchFamily="34" charset="0"/>
              </a:rPr>
              <a:t>Modelele bazate pe conceptul de “agent reprezentativ” (</a:t>
            </a:r>
            <a:r>
              <a:rPr lang="ro-RO" i="1" dirty="0" smtClean="0"/>
              <a:t>Agent-Based Models)</a:t>
            </a:r>
            <a:endParaRPr lang="ro-RO" dirty="0" smtClean="0">
              <a:latin typeface="Arial" pitchFamily="34" charset="0"/>
              <a:cs typeface="Arial" pitchFamily="34" charset="0"/>
            </a:endParaRPr>
          </a:p>
          <a:p>
            <a:pPr algn="just">
              <a:buNone/>
            </a:pPr>
            <a:endParaRPr lang="ro-RO" sz="2400" dirty="0"/>
          </a:p>
        </p:txBody>
      </p:sp>
      <p:pic>
        <p:nvPicPr>
          <p:cNvPr id="4" name="Picture 2"/>
          <p:cNvPicPr>
            <a:picLocks noChangeAspect="1" noChangeArrowheads="1"/>
          </p:cNvPicPr>
          <p:nvPr/>
        </p:nvPicPr>
        <p:blipFill>
          <a:blip r:embed="rId3"/>
          <a:srcRect/>
          <a:stretch>
            <a:fillRect/>
          </a:stretch>
        </p:blipFill>
        <p:spPr bwMode="auto">
          <a:xfrm>
            <a:off x="228600" y="304800"/>
            <a:ext cx="8305800" cy="7620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endParaRPr lang="ro-RO" sz="2000" dirty="0"/>
          </a:p>
        </p:txBody>
      </p:sp>
      <p:sp>
        <p:nvSpPr>
          <p:cNvPr id="3" name="Content Placeholder 2"/>
          <p:cNvSpPr>
            <a:spLocks noGrp="1"/>
          </p:cNvSpPr>
          <p:nvPr>
            <p:ph idx="1"/>
          </p:nvPr>
        </p:nvSpPr>
        <p:spPr>
          <a:xfrm>
            <a:off x="228600" y="990600"/>
            <a:ext cx="8610600" cy="5638800"/>
          </a:xfrm>
        </p:spPr>
        <p:txBody>
          <a:bodyPr>
            <a:normAutofit fontScale="25000" lnSpcReduction="20000"/>
          </a:bodyPr>
          <a:lstStyle/>
          <a:p>
            <a:pPr algn="ctr">
              <a:buFont typeface="Wingdings" pitchFamily="2" charset="2"/>
              <a:buChar char="q"/>
            </a:pPr>
            <a:r>
              <a:rPr lang="ro-RO" sz="9600" b="1" dirty="0" smtClean="0">
                <a:latin typeface="Arial" pitchFamily="34" charset="0"/>
                <a:cs typeface="Arial" pitchFamily="34" charset="0"/>
              </a:rPr>
              <a:t>Evoluţii recente ale teoriei economice (2)</a:t>
            </a:r>
            <a:endParaRPr lang="en-US" sz="9600" b="1" dirty="0" smtClean="0">
              <a:latin typeface="Arial" pitchFamily="34" charset="0"/>
              <a:cs typeface="Arial" pitchFamily="34" charset="0"/>
            </a:endParaRPr>
          </a:p>
          <a:p>
            <a:pPr algn="ctr"/>
            <a:endParaRPr lang="en-US" sz="2400" b="1" dirty="0" smtClean="0">
              <a:latin typeface="Arial" pitchFamily="34" charset="0"/>
              <a:cs typeface="Arial" pitchFamily="34" charset="0"/>
            </a:endParaRPr>
          </a:p>
          <a:p>
            <a:pPr marL="0" indent="355600" algn="just">
              <a:lnSpc>
                <a:spcPct val="120000"/>
              </a:lnSpc>
              <a:spcBef>
                <a:spcPts val="0"/>
              </a:spcBef>
            </a:pPr>
            <a:r>
              <a:rPr lang="it-IT" sz="8800" b="1" dirty="0" smtClean="0">
                <a:latin typeface="Arial" pitchFamily="34" charset="0"/>
                <a:cs typeface="Arial" pitchFamily="34" charset="0"/>
              </a:rPr>
              <a:t>Eficienţa pieţelor (financiare)</a:t>
            </a:r>
            <a:endParaRPr lang="ro-RO" sz="8800" dirty="0" smtClean="0">
              <a:latin typeface="Arial" pitchFamily="34" charset="0"/>
              <a:cs typeface="Arial" pitchFamily="34" charset="0"/>
            </a:endParaRPr>
          </a:p>
          <a:p>
            <a:pPr marL="0" lvl="2" indent="355600" algn="just">
              <a:lnSpc>
                <a:spcPct val="120000"/>
              </a:lnSpc>
              <a:spcBef>
                <a:spcPts val="0"/>
              </a:spcBef>
              <a:buFont typeface="Wingdings" pitchFamily="2" charset="2"/>
              <a:buChar char="Ø"/>
            </a:pPr>
            <a:r>
              <a:rPr lang="ro-RO" sz="7200" dirty="0" smtClean="0">
                <a:latin typeface="Arial" pitchFamily="34" charset="0"/>
                <a:cs typeface="Arial" pitchFamily="34" charset="0"/>
              </a:rPr>
              <a:t>P</a:t>
            </a:r>
            <a:r>
              <a:rPr lang="vi-VN" sz="7200" dirty="0" smtClean="0">
                <a:latin typeface="Arial" pitchFamily="34" charset="0"/>
                <a:cs typeface="Arial" pitchFamily="34" charset="0"/>
              </a:rPr>
              <a:t>e o piaţă suficient de mare şi pe care informaţia se răspândeşte instantaneu</a:t>
            </a:r>
            <a:r>
              <a:rPr lang="ro-RO" sz="7200" dirty="0" smtClean="0">
                <a:latin typeface="Arial" pitchFamily="34" charset="0"/>
                <a:cs typeface="Arial" pitchFamily="34" charset="0"/>
              </a:rPr>
              <a:t> (de ex., </a:t>
            </a:r>
            <a:r>
              <a:rPr lang="vi-VN" sz="7200" dirty="0" smtClean="0">
                <a:latin typeface="Arial" pitchFamily="34" charset="0"/>
                <a:cs typeface="Arial" pitchFamily="34" charset="0"/>
              </a:rPr>
              <a:t>piaţa bursieră</a:t>
            </a:r>
            <a:r>
              <a:rPr lang="ro-RO" sz="7200" dirty="0" smtClean="0">
                <a:latin typeface="Arial" pitchFamily="34" charset="0"/>
                <a:cs typeface="Arial" pitchFamily="34" charset="0"/>
              </a:rPr>
              <a:t>)</a:t>
            </a:r>
            <a:r>
              <a:rPr lang="vi-VN" sz="7200" dirty="0" smtClean="0">
                <a:latin typeface="Arial" pitchFamily="34" charset="0"/>
                <a:cs typeface="Arial" pitchFamily="34" charset="0"/>
              </a:rPr>
              <a:t>, operatorii reacţionează corect şi aproape imediat la informaţii, dacă au capacitatea cognitivă de a le interpreta corect.</a:t>
            </a:r>
            <a:endParaRPr lang="ro-RO" sz="7200" dirty="0" smtClean="0">
              <a:latin typeface="Arial" pitchFamily="34" charset="0"/>
              <a:cs typeface="Arial" pitchFamily="34" charset="0"/>
            </a:endParaRPr>
          </a:p>
          <a:p>
            <a:pPr marL="0" lvl="2" indent="355600" algn="just">
              <a:lnSpc>
                <a:spcPct val="120000"/>
              </a:lnSpc>
              <a:spcBef>
                <a:spcPts val="0"/>
              </a:spcBef>
              <a:buFont typeface="Wingdings" pitchFamily="2" charset="2"/>
              <a:buChar char="Ø"/>
            </a:pPr>
            <a:r>
              <a:rPr lang="vi-VN" sz="7200" dirty="0" smtClean="0">
                <a:latin typeface="Arial" pitchFamily="34" charset="0"/>
                <a:cs typeface="Arial" pitchFamily="34" charset="0"/>
              </a:rPr>
              <a:t> </a:t>
            </a:r>
            <a:r>
              <a:rPr lang="ro-RO" sz="7200" dirty="0" smtClean="0">
                <a:latin typeface="Arial" pitchFamily="34" charset="0"/>
                <a:cs typeface="Arial" pitchFamily="34" charset="0"/>
              </a:rPr>
              <a:t>T</a:t>
            </a:r>
            <a:r>
              <a:rPr lang="vi-VN" sz="7200" dirty="0" smtClean="0">
                <a:latin typeface="Arial" pitchFamily="34" charset="0"/>
                <a:cs typeface="Arial" pitchFamily="34" charset="0"/>
              </a:rPr>
              <a:t>oate informaţiile pertinente </a:t>
            </a:r>
            <a:r>
              <a:rPr lang="ro-RO" sz="7200" dirty="0" smtClean="0">
                <a:latin typeface="Arial" pitchFamily="34" charset="0"/>
                <a:cs typeface="Arial" pitchFamily="34" charset="0"/>
              </a:rPr>
              <a:t>(de ex., </a:t>
            </a:r>
            <a:r>
              <a:rPr lang="vi-VN" sz="7200" dirty="0" smtClean="0">
                <a:latin typeface="Arial" pitchFamily="34" charset="0"/>
                <a:cs typeface="Arial" pitchFamily="34" charset="0"/>
              </a:rPr>
              <a:t>referitoare la activele financiare</a:t>
            </a:r>
            <a:r>
              <a:rPr lang="ro-RO" sz="7200" dirty="0" smtClean="0">
                <a:latin typeface="Arial" pitchFamily="34" charset="0"/>
                <a:cs typeface="Arial" pitchFamily="34" charset="0"/>
              </a:rPr>
              <a:t>)</a:t>
            </a:r>
            <a:r>
              <a:rPr lang="vi-VN" sz="7200" dirty="0" smtClean="0">
                <a:latin typeface="Arial" pitchFamily="34" charset="0"/>
                <a:cs typeface="Arial" pitchFamily="34" charset="0"/>
              </a:rPr>
              <a:t> sunt conţinute în preţurile acestor active; dacă ar exista alte informaţii decât cele cuprinse în preţuri, unii operatori ar încerca să profite de această situaţie prin efectuarea de operaţiuni de arbitraj, ceea ce ar duce la alinierea preţurilor şi la dispariţia posibilităţilor de câştig</a:t>
            </a:r>
            <a:endParaRPr lang="ro-RO" sz="7200" dirty="0" smtClean="0">
              <a:latin typeface="Arial" pitchFamily="34" charset="0"/>
              <a:cs typeface="Arial" pitchFamily="34" charset="0"/>
            </a:endParaRPr>
          </a:p>
          <a:p>
            <a:pPr marL="0" lvl="2" indent="355600" algn="just">
              <a:lnSpc>
                <a:spcPct val="120000"/>
              </a:lnSpc>
              <a:spcBef>
                <a:spcPts val="0"/>
              </a:spcBef>
              <a:buFont typeface="Wingdings" pitchFamily="2" charset="2"/>
              <a:buChar char="Ø"/>
            </a:pPr>
            <a:r>
              <a:rPr lang="ro-RO" sz="7200" dirty="0" smtClean="0">
                <a:latin typeface="Arial" pitchFamily="34" charset="0"/>
                <a:cs typeface="Arial" pitchFamily="34" charset="0"/>
              </a:rPr>
              <a:t>M</a:t>
            </a:r>
            <a:r>
              <a:rPr lang="vi-VN" sz="7200" dirty="0" smtClean="0">
                <a:latin typeface="Arial" pitchFamily="34" charset="0"/>
                <a:cs typeface="Arial" pitchFamily="34" charset="0"/>
              </a:rPr>
              <a:t>odificările de preţuri trebuie să fie aleatoare (</a:t>
            </a:r>
            <a:r>
              <a:rPr lang="vi-VN" sz="7200" i="1" dirty="0" smtClean="0">
                <a:latin typeface="Arial" pitchFamily="34" charset="0"/>
                <a:cs typeface="Arial" pitchFamily="34" charset="0"/>
              </a:rPr>
              <a:t>random walk</a:t>
            </a:r>
            <a:r>
              <a:rPr lang="vi-VN" sz="7200" dirty="0" smtClean="0">
                <a:latin typeface="Arial" pitchFamily="34" charset="0"/>
                <a:cs typeface="Arial" pitchFamily="34" charset="0"/>
              </a:rPr>
              <a:t>)</a:t>
            </a:r>
            <a:r>
              <a:rPr lang="ro-RO" sz="7200" dirty="0" smtClean="0">
                <a:latin typeface="Arial" pitchFamily="34" charset="0"/>
                <a:cs typeface="Arial" pitchFamily="34" charset="0"/>
              </a:rPr>
              <a:t>, iar </a:t>
            </a:r>
            <a:r>
              <a:rPr lang="vi-VN" sz="7200" dirty="0" smtClean="0">
                <a:latin typeface="Arial" pitchFamily="34" charset="0"/>
                <a:cs typeface="Arial" pitchFamily="34" charset="0"/>
              </a:rPr>
              <a:t>piaţa liber concurenţială</a:t>
            </a:r>
            <a:r>
              <a:rPr lang="ro-RO" sz="7200" dirty="0" smtClean="0">
                <a:latin typeface="Arial" pitchFamily="34" charset="0"/>
                <a:cs typeface="Arial" pitchFamily="34" charset="0"/>
              </a:rPr>
              <a:t> (</a:t>
            </a:r>
            <a:r>
              <a:rPr lang="vi-VN" sz="7200" dirty="0" smtClean="0">
                <a:latin typeface="Arial" pitchFamily="34" charset="0"/>
                <a:cs typeface="Arial" pitchFamily="34" charset="0"/>
              </a:rPr>
              <a:t>în special piaţa financiară, care este, în acest sens, o piaţă „perfectă”</a:t>
            </a:r>
            <a:r>
              <a:rPr lang="ro-RO" sz="7200" dirty="0" smtClean="0">
                <a:latin typeface="Arial" pitchFamily="34" charset="0"/>
                <a:cs typeface="Arial" pitchFamily="34" charset="0"/>
              </a:rPr>
              <a:t>)</a:t>
            </a:r>
            <a:r>
              <a:rPr lang="vi-VN" sz="7200" dirty="0" smtClean="0">
                <a:latin typeface="Arial" pitchFamily="34" charset="0"/>
                <a:cs typeface="Arial" pitchFamily="34" charset="0"/>
              </a:rPr>
              <a:t>, tinde să le confere acest caracter </a:t>
            </a:r>
            <a:endParaRPr lang="ro-RO" sz="7200" dirty="0" smtClean="0">
              <a:latin typeface="Arial" pitchFamily="34" charset="0"/>
              <a:cs typeface="Arial" pitchFamily="34" charset="0"/>
            </a:endParaRPr>
          </a:p>
          <a:p>
            <a:pPr marL="0" lvl="1" indent="355600" algn="just">
              <a:lnSpc>
                <a:spcPct val="120000"/>
              </a:lnSpc>
              <a:spcBef>
                <a:spcPts val="0"/>
              </a:spcBef>
            </a:pPr>
            <a:endParaRPr lang="ro-RO" sz="4400" dirty="0" smtClean="0">
              <a:latin typeface="Arial" pitchFamily="34" charset="0"/>
              <a:cs typeface="Arial" pitchFamily="34" charset="0"/>
            </a:endParaRPr>
          </a:p>
          <a:p>
            <a:pPr marL="0" indent="355600" algn="just">
              <a:lnSpc>
                <a:spcPct val="120000"/>
              </a:lnSpc>
              <a:spcBef>
                <a:spcPts val="0"/>
              </a:spcBef>
            </a:pPr>
            <a:r>
              <a:rPr lang="ro-RO" sz="8800" dirty="0" smtClean="0">
                <a:latin typeface="Arial" pitchFamily="34" charset="0"/>
                <a:cs typeface="Arial" pitchFamily="34" charset="0"/>
              </a:rPr>
              <a:t>Principalele aplicaţii:</a:t>
            </a:r>
          </a:p>
          <a:p>
            <a:pPr marL="0" lvl="2" indent="355600" algn="just">
              <a:lnSpc>
                <a:spcPct val="120000"/>
              </a:lnSpc>
              <a:spcBef>
                <a:spcPts val="0"/>
              </a:spcBef>
              <a:buFont typeface="Arial" pitchFamily="34" charset="0"/>
              <a:buChar char="̶"/>
            </a:pPr>
            <a:r>
              <a:rPr lang="vi-VN" sz="6400" b="1" dirty="0" smtClean="0">
                <a:latin typeface="Arial" pitchFamily="34" charset="0"/>
                <a:cs typeface="Arial" pitchFamily="34" charset="0"/>
              </a:rPr>
              <a:t>Modelul Mark</a:t>
            </a:r>
            <a:r>
              <a:rPr lang="vi-VN" sz="6400" dirty="0" smtClean="0">
                <a:latin typeface="Arial" pitchFamily="34" charset="0"/>
                <a:cs typeface="Arial" pitchFamily="34" charset="0"/>
              </a:rPr>
              <a:t>owitz (</a:t>
            </a:r>
            <a:r>
              <a:rPr lang="vi-VN" sz="6400" i="1" dirty="0" smtClean="0">
                <a:latin typeface="Arial" pitchFamily="34" charset="0"/>
                <a:cs typeface="Arial" pitchFamily="34" charset="0"/>
              </a:rPr>
              <a:t>Capital Asset Pricing Model</a:t>
            </a:r>
            <a:r>
              <a:rPr lang="vi-VN" sz="6400" dirty="0" smtClean="0">
                <a:latin typeface="Arial" pitchFamily="34" charset="0"/>
                <a:cs typeface="Arial" pitchFamily="34" charset="0"/>
              </a:rPr>
              <a:t>)</a:t>
            </a:r>
            <a:r>
              <a:rPr lang="ro-RO" sz="6400" dirty="0" smtClean="0">
                <a:latin typeface="Arial" pitchFamily="34" charset="0"/>
                <a:cs typeface="Arial" pitchFamily="34" charset="0"/>
              </a:rPr>
              <a:t>: </a:t>
            </a:r>
            <a:r>
              <a:rPr lang="vi-VN" sz="6400" dirty="0" smtClean="0">
                <a:latin typeface="Arial" pitchFamily="34" charset="0"/>
                <a:cs typeface="Arial" pitchFamily="34" charset="0"/>
              </a:rPr>
              <a:t>metodă de estimare a ratei randamentului aşteptat de piaţă pentru un activ financiar, în funcţie de riscul său sistematic</a:t>
            </a:r>
            <a:endParaRPr lang="en-US" sz="6400" dirty="0" smtClean="0">
              <a:latin typeface="Arial" pitchFamily="34" charset="0"/>
              <a:cs typeface="Arial" pitchFamily="34" charset="0"/>
            </a:endParaRPr>
          </a:p>
          <a:p>
            <a:pPr marL="0" lvl="2" indent="355600" algn="just">
              <a:lnSpc>
                <a:spcPct val="120000"/>
              </a:lnSpc>
              <a:spcBef>
                <a:spcPts val="0"/>
              </a:spcBef>
              <a:buFont typeface="Arial" pitchFamily="34" charset="0"/>
              <a:buChar char="̶"/>
            </a:pPr>
            <a:r>
              <a:rPr lang="vi-VN" sz="6400" b="1" dirty="0" smtClean="0">
                <a:latin typeface="Arial" pitchFamily="34" charset="0"/>
                <a:cs typeface="Arial" pitchFamily="34" charset="0"/>
              </a:rPr>
              <a:t>Formula Black-Schol</a:t>
            </a:r>
            <a:r>
              <a:rPr lang="vi-VN" sz="6400" dirty="0" smtClean="0">
                <a:latin typeface="Arial" pitchFamily="34" charset="0"/>
                <a:cs typeface="Arial" pitchFamily="34" charset="0"/>
              </a:rPr>
              <a:t>es</a:t>
            </a:r>
            <a:r>
              <a:rPr lang="ro-RO" sz="6400" dirty="0" smtClean="0">
                <a:latin typeface="Arial" pitchFamily="34" charset="0"/>
                <a:cs typeface="Arial" pitchFamily="34" charset="0"/>
              </a:rPr>
              <a:t>:</a:t>
            </a:r>
            <a:r>
              <a:rPr lang="vi-VN" sz="6400" dirty="0" smtClean="0">
                <a:latin typeface="Arial" pitchFamily="34" charset="0"/>
                <a:cs typeface="Arial" pitchFamily="34" charset="0"/>
              </a:rPr>
              <a:t> permite calculul preţului unei opţiuni având suport acţiunile în funcţie de următorii parametrii: valoarea actuală a acţiunii subiacente; timpul rămas până la scadenţă; prima de exercitare a opţiunii; rata dobânzii; volatilitatea preţului a</a:t>
            </a:r>
            <a:r>
              <a:rPr lang="en-US" sz="6400" dirty="0" smtClean="0">
                <a:latin typeface="Arial" pitchFamily="34" charset="0"/>
                <a:cs typeface="Arial" pitchFamily="34" charset="0"/>
              </a:rPr>
              <a:t>c</a:t>
            </a:r>
            <a:r>
              <a:rPr lang="ro-RO" sz="6400" dirty="0" smtClean="0">
                <a:latin typeface="Arial" pitchFamily="34" charset="0"/>
                <a:cs typeface="Arial" pitchFamily="34" charset="0"/>
              </a:rPr>
              <a:t>ţiunii</a:t>
            </a:r>
            <a:endParaRPr lang="ro-RO" sz="6400" dirty="0"/>
          </a:p>
        </p:txBody>
      </p:sp>
      <p:pic>
        <p:nvPicPr>
          <p:cNvPr id="4" name="Picture 2"/>
          <p:cNvPicPr>
            <a:picLocks noChangeAspect="1" noChangeArrowheads="1"/>
          </p:cNvPicPr>
          <p:nvPr/>
        </p:nvPicPr>
        <p:blipFill>
          <a:blip r:embed="rId3"/>
          <a:srcRect/>
          <a:stretch>
            <a:fillRect/>
          </a:stretch>
        </p:blipFill>
        <p:spPr bwMode="auto">
          <a:xfrm>
            <a:off x="381000" y="152400"/>
            <a:ext cx="83058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467600" cy="838200"/>
          </a:xfrm>
        </p:spPr>
        <p:txBody>
          <a:bodyPr anchor="ctr">
            <a:normAutofit/>
          </a:bodyPr>
          <a:lstStyle/>
          <a:p>
            <a:endParaRPr lang="ro-RO" sz="2000" dirty="0"/>
          </a:p>
        </p:txBody>
      </p:sp>
      <p:sp>
        <p:nvSpPr>
          <p:cNvPr id="3" name="Content Placeholder 2"/>
          <p:cNvSpPr>
            <a:spLocks noGrp="1"/>
          </p:cNvSpPr>
          <p:nvPr>
            <p:ph idx="1"/>
          </p:nvPr>
        </p:nvSpPr>
        <p:spPr>
          <a:xfrm>
            <a:off x="228600" y="838200"/>
            <a:ext cx="8686800" cy="5715000"/>
          </a:xfrm>
        </p:spPr>
        <p:txBody>
          <a:bodyPr>
            <a:normAutofit fontScale="92500" lnSpcReduction="10000"/>
          </a:bodyPr>
          <a:lstStyle/>
          <a:p>
            <a:pPr algn="ctr">
              <a:buFont typeface="Wingdings" pitchFamily="2" charset="2"/>
              <a:buChar char="q"/>
            </a:pPr>
            <a:r>
              <a:rPr lang="ro-RO" sz="2600" b="1" dirty="0" smtClean="0">
                <a:latin typeface="Arial" pitchFamily="34" charset="0"/>
                <a:cs typeface="Arial" pitchFamily="34" charset="0"/>
              </a:rPr>
              <a:t>Evoluţii recente ale teoriei economice (3)</a:t>
            </a:r>
          </a:p>
          <a:p>
            <a:pPr algn="ctr">
              <a:buNone/>
            </a:pPr>
            <a:endParaRPr lang="ro-RO" sz="2400" b="1" dirty="0" smtClean="0">
              <a:latin typeface="Arial" pitchFamily="34" charset="0"/>
              <a:cs typeface="Arial" pitchFamily="34" charset="0"/>
            </a:endParaRPr>
          </a:p>
          <a:p>
            <a:pPr marL="0" indent="457200" algn="just">
              <a:spcBef>
                <a:spcPts val="0"/>
              </a:spcBef>
            </a:pPr>
            <a:r>
              <a:rPr lang="it-IT" sz="2400" b="1" dirty="0" smtClean="0">
                <a:latin typeface="Arial" pitchFamily="34" charset="0"/>
                <a:cs typeface="Arial" pitchFamily="34" charset="0"/>
              </a:rPr>
              <a:t>Anticipaţiile raţionale</a:t>
            </a:r>
            <a:r>
              <a:rPr lang="ro-RO" sz="2400" b="1" dirty="0" smtClean="0">
                <a:latin typeface="Arial" pitchFamily="34" charset="0"/>
                <a:cs typeface="Arial" pitchFamily="34" charset="0"/>
              </a:rPr>
              <a:t> </a:t>
            </a:r>
            <a:r>
              <a:rPr lang="ro-RO" sz="2400" dirty="0" smtClean="0">
                <a:latin typeface="Arial" pitchFamily="34" charset="0"/>
                <a:cs typeface="Arial" pitchFamily="34" charset="0"/>
              </a:rPr>
              <a:t>(</a:t>
            </a:r>
            <a:r>
              <a:rPr lang="vi-VN" sz="2400" dirty="0" smtClean="0">
                <a:latin typeface="Arial" pitchFamily="34" charset="0"/>
                <a:cs typeface="Arial" pitchFamily="34" charset="0"/>
              </a:rPr>
              <a:t>J. F. Muth, E. Mills, J. Sargent şi N. Walace etc.</a:t>
            </a:r>
            <a:r>
              <a:rPr lang="ro-RO" sz="2400" dirty="0" smtClean="0">
                <a:latin typeface="Arial" pitchFamily="34" charset="0"/>
                <a:cs typeface="Arial" pitchFamily="34" charset="0"/>
              </a:rPr>
              <a:t>; </a:t>
            </a:r>
            <a:r>
              <a:rPr lang="vi-VN" sz="2400" dirty="0" smtClean="0">
                <a:latin typeface="Arial" pitchFamily="34" charset="0"/>
                <a:cs typeface="Arial" pitchFamily="34" charset="0"/>
              </a:rPr>
              <a:t>noua economie clasică</a:t>
            </a:r>
            <a:r>
              <a:rPr lang="ro-RO" sz="2400" dirty="0" smtClean="0">
                <a:latin typeface="Arial" pitchFamily="34" charset="0"/>
                <a:cs typeface="Arial" pitchFamily="34" charset="0"/>
              </a:rPr>
              <a:t>, </a:t>
            </a:r>
            <a:r>
              <a:rPr lang="vi-VN" sz="2400" dirty="0" smtClean="0">
                <a:latin typeface="Arial" pitchFamily="34" charset="0"/>
                <a:cs typeface="Arial" pitchFamily="34" charset="0"/>
              </a:rPr>
              <a:t>noua macreconomie clasică, noua școală clasică, </a:t>
            </a:r>
            <a:r>
              <a:rPr lang="vi-VN" sz="2400" i="1" dirty="0" smtClean="0">
                <a:latin typeface="Arial" pitchFamily="34" charset="0"/>
                <a:cs typeface="Arial" pitchFamily="34" charset="0"/>
              </a:rPr>
              <a:t>new classical macroeconomics</a:t>
            </a:r>
            <a:r>
              <a:rPr lang="ro-RO" sz="2400" dirty="0" smtClean="0">
                <a:latin typeface="Arial" pitchFamily="34" charset="0"/>
                <a:cs typeface="Arial" pitchFamily="34" charset="0"/>
              </a:rPr>
              <a:t>)</a:t>
            </a:r>
          </a:p>
          <a:p>
            <a:pPr marL="472539" lvl="2" indent="457200" algn="just">
              <a:spcBef>
                <a:spcPts val="0"/>
              </a:spcBef>
              <a:buFont typeface="Wingdings" pitchFamily="2" charset="2"/>
              <a:buChar char="Ø"/>
            </a:pPr>
            <a:r>
              <a:rPr lang="ro-RO" sz="2000" dirty="0" smtClean="0">
                <a:latin typeface="Arial" pitchFamily="34" charset="0"/>
                <a:cs typeface="Arial" pitchFamily="34" charset="0"/>
              </a:rPr>
              <a:t>I</a:t>
            </a:r>
            <a:r>
              <a:rPr lang="vi-VN" sz="2000" dirty="0" smtClean="0">
                <a:latin typeface="Arial" pitchFamily="34" charset="0"/>
                <a:cs typeface="Arial" pitchFamily="34" charset="0"/>
              </a:rPr>
              <a:t>nformarea perfectă a agenţilor economici</a:t>
            </a:r>
            <a:r>
              <a:rPr lang="ro-RO" sz="2000" dirty="0" smtClean="0">
                <a:latin typeface="Arial" pitchFamily="34" charset="0"/>
                <a:cs typeface="Arial" pitchFamily="34" charset="0"/>
              </a:rPr>
              <a:t> (stare de certitudine):</a:t>
            </a:r>
            <a:r>
              <a:rPr lang="vi-VN" sz="2000" dirty="0" smtClean="0">
                <a:latin typeface="Arial" pitchFamily="34" charset="0"/>
                <a:cs typeface="Arial" pitchFamily="34" charset="0"/>
              </a:rPr>
              <a:t> </a:t>
            </a:r>
            <a:endParaRPr lang="ro-RO" sz="2000" dirty="0" smtClean="0">
              <a:latin typeface="Arial" pitchFamily="34" charset="0"/>
              <a:cs typeface="Arial" pitchFamily="34" charset="0"/>
            </a:endParaRPr>
          </a:p>
          <a:p>
            <a:pPr marL="540044" lvl="3" indent="457200" algn="just">
              <a:spcBef>
                <a:spcPts val="0"/>
              </a:spcBef>
              <a:buNone/>
            </a:pPr>
            <a:r>
              <a:rPr lang="vi-VN" sz="1800" dirty="0" smtClean="0">
                <a:latin typeface="Arial" pitchFamily="34" charset="0"/>
                <a:cs typeface="Arial" pitchFamily="34" charset="0"/>
              </a:rPr>
              <a:t>1) </a:t>
            </a:r>
            <a:r>
              <a:rPr lang="ro-RO" sz="1800" dirty="0" smtClean="0">
                <a:latin typeface="Arial" pitchFamily="34" charset="0"/>
                <a:cs typeface="Arial" pitchFamily="34" charset="0"/>
              </a:rPr>
              <a:t>P</a:t>
            </a:r>
            <a:r>
              <a:rPr lang="vi-VN" sz="1800" dirty="0" smtClean="0">
                <a:latin typeface="Arial" pitchFamily="34" charset="0"/>
                <a:cs typeface="Arial" pitchFamily="34" charset="0"/>
              </a:rPr>
              <a:t>ropriile preferinţe </a:t>
            </a:r>
            <a:endParaRPr lang="ro-RO" sz="1800" dirty="0" smtClean="0">
              <a:latin typeface="Arial" pitchFamily="34" charset="0"/>
              <a:cs typeface="Arial" pitchFamily="34" charset="0"/>
            </a:endParaRPr>
          </a:p>
          <a:p>
            <a:pPr marL="540044" lvl="3" indent="457200" algn="just">
              <a:spcBef>
                <a:spcPts val="0"/>
              </a:spcBef>
              <a:buNone/>
            </a:pPr>
            <a:r>
              <a:rPr lang="vi-VN" sz="1800" dirty="0" smtClean="0">
                <a:latin typeface="Arial" pitchFamily="34" charset="0"/>
                <a:cs typeface="Arial" pitchFamily="34" charset="0"/>
              </a:rPr>
              <a:t>2) </a:t>
            </a:r>
            <a:r>
              <a:rPr lang="ro-RO" sz="1800" dirty="0" smtClean="0">
                <a:latin typeface="Arial" pitchFamily="34" charset="0"/>
                <a:cs typeface="Arial" pitchFamily="34" charset="0"/>
              </a:rPr>
              <a:t>C</a:t>
            </a:r>
            <a:r>
              <a:rPr lang="vi-VN" sz="1800" dirty="0" smtClean="0">
                <a:latin typeface="Arial" pitchFamily="34" charset="0"/>
                <a:cs typeface="Arial" pitchFamily="34" charset="0"/>
              </a:rPr>
              <a:t>onstrângerile în materie de resurse la care sunt supuşi (restricţia bugetară)</a:t>
            </a:r>
            <a:endParaRPr lang="ro-RO" sz="1800" dirty="0" smtClean="0">
              <a:latin typeface="Arial" pitchFamily="34" charset="0"/>
              <a:cs typeface="Arial" pitchFamily="34" charset="0"/>
            </a:endParaRPr>
          </a:p>
          <a:p>
            <a:pPr marL="540044" lvl="3" indent="457200" algn="just">
              <a:spcBef>
                <a:spcPts val="0"/>
              </a:spcBef>
              <a:buNone/>
            </a:pPr>
            <a:r>
              <a:rPr lang="vi-VN" sz="1800" dirty="0" smtClean="0">
                <a:latin typeface="Arial" pitchFamily="34" charset="0"/>
                <a:cs typeface="Arial" pitchFamily="34" charset="0"/>
              </a:rPr>
              <a:t>3) </a:t>
            </a:r>
            <a:r>
              <a:rPr lang="ro-RO" sz="1800" dirty="0" smtClean="0">
                <a:latin typeface="Arial" pitchFamily="34" charset="0"/>
                <a:cs typeface="Arial" pitchFamily="34" charset="0"/>
              </a:rPr>
              <a:t>P</a:t>
            </a:r>
            <a:r>
              <a:rPr lang="vi-VN" sz="1800" dirty="0" smtClean="0">
                <a:latin typeface="Arial" pitchFamily="34" charset="0"/>
                <a:cs typeface="Arial" pitchFamily="34" charset="0"/>
              </a:rPr>
              <a:t>ieţele pe care acţionează (mediul de afaceri)</a:t>
            </a:r>
            <a:endParaRPr lang="ro-RO" sz="1800" dirty="0" smtClean="0">
              <a:latin typeface="Arial" pitchFamily="34" charset="0"/>
              <a:cs typeface="Arial" pitchFamily="34" charset="0"/>
            </a:endParaRPr>
          </a:p>
          <a:p>
            <a:pPr marL="0" lvl="2" indent="457200" algn="just">
              <a:spcBef>
                <a:spcPts val="0"/>
              </a:spcBef>
              <a:buNone/>
            </a:pPr>
            <a:endParaRPr lang="ro-RO" sz="1800" b="1" i="1" u="sng" dirty="0" smtClean="0">
              <a:latin typeface="Arial" pitchFamily="34" charset="0"/>
              <a:cs typeface="Arial" pitchFamily="34" charset="0"/>
            </a:endParaRPr>
          </a:p>
          <a:p>
            <a:pPr marL="0" lvl="1" indent="457200" algn="just">
              <a:spcBef>
                <a:spcPts val="0"/>
              </a:spcBef>
              <a:buNone/>
            </a:pPr>
            <a:r>
              <a:rPr lang="ro-RO" sz="2000" b="1" i="1" u="sng" dirty="0" smtClean="0">
                <a:latin typeface="Arial" pitchFamily="34" charset="0"/>
                <a:cs typeface="Arial" pitchFamily="34" charset="0"/>
              </a:rPr>
              <a:t>Notă: </a:t>
            </a:r>
            <a:r>
              <a:rPr lang="ro-RO" sz="2000" i="1" dirty="0" smtClean="0">
                <a:latin typeface="Arial" pitchFamily="34" charset="0"/>
                <a:cs typeface="Arial" pitchFamily="34" charset="0"/>
              </a:rPr>
              <a:t>O</a:t>
            </a:r>
            <a:r>
              <a:rPr lang="vi-VN" sz="2000" i="1" dirty="0" smtClean="0">
                <a:latin typeface="Arial" pitchFamily="34" charset="0"/>
                <a:cs typeface="Arial" pitchFamily="34" charset="0"/>
              </a:rPr>
              <a:t> anticipaţie raţională </a:t>
            </a:r>
            <a:r>
              <a:rPr lang="ro-RO" sz="2000" i="1" dirty="0" smtClean="0">
                <a:latin typeface="Arial" pitchFamily="34" charset="0"/>
                <a:cs typeface="Arial" pitchFamily="34" charset="0"/>
              </a:rPr>
              <a:t>este </a:t>
            </a:r>
            <a:r>
              <a:rPr lang="vi-VN" sz="2000" i="1" dirty="0" smtClean="0">
                <a:latin typeface="Arial" pitchFamily="34" charset="0"/>
                <a:cs typeface="Arial" pitchFamily="34" charset="0"/>
              </a:rPr>
              <a:t>o anticipaţie care coincide cu speranţa matematică (probabilitatea teoretică) a distribuţiei de probabilitate a variabilei economice care face obiectul previzionării</a:t>
            </a:r>
            <a:endParaRPr lang="ro-RO" sz="2000" i="1" dirty="0" smtClean="0">
              <a:latin typeface="Arial" pitchFamily="34" charset="0"/>
              <a:cs typeface="Arial" pitchFamily="34" charset="0"/>
            </a:endParaRPr>
          </a:p>
          <a:p>
            <a:pPr marL="0" lvl="1" indent="457200" algn="just">
              <a:spcBef>
                <a:spcPts val="0"/>
              </a:spcBef>
            </a:pPr>
            <a:endParaRPr lang="ro-RO" sz="2000" dirty="0" smtClean="0">
              <a:latin typeface="Arial" pitchFamily="34" charset="0"/>
              <a:cs typeface="Arial" pitchFamily="34" charset="0"/>
            </a:endParaRPr>
          </a:p>
          <a:p>
            <a:pPr marL="0" indent="457200" algn="ctr">
              <a:spcBef>
                <a:spcPts val="0"/>
              </a:spcBef>
              <a:buNone/>
            </a:pPr>
            <a:r>
              <a:rPr lang="ro-RO" sz="2400" b="1" u="sng" dirty="0" smtClean="0">
                <a:latin typeface="Arial" pitchFamily="34" charset="0"/>
                <a:cs typeface="Arial" pitchFamily="34" charset="0"/>
              </a:rPr>
              <a:t>Implicaţie practică</a:t>
            </a:r>
            <a:r>
              <a:rPr lang="ro-RO" sz="2400" dirty="0" smtClean="0">
                <a:latin typeface="Arial" pitchFamily="34" charset="0"/>
                <a:cs typeface="Arial" pitchFamily="34" charset="0"/>
              </a:rPr>
              <a:t>: </a:t>
            </a:r>
            <a:r>
              <a:rPr lang="ro-RO" sz="2400" i="1" u="sng" dirty="0" smtClean="0">
                <a:latin typeface="Arial" pitchFamily="34" charset="0"/>
                <a:cs typeface="Arial" pitchFamily="34" charset="0"/>
              </a:rPr>
              <a:t>e</a:t>
            </a:r>
            <a:r>
              <a:rPr lang="vi-VN" sz="2400" i="1" u="sng" dirty="0" smtClean="0">
                <a:latin typeface="Arial" pitchFamily="34" charset="0"/>
                <a:cs typeface="Arial" pitchFamily="34" charset="0"/>
              </a:rPr>
              <a:t>ficacitatea unei anumite politici economice depind</a:t>
            </a:r>
            <a:r>
              <a:rPr lang="ro-RO" sz="2400" i="1" u="sng" dirty="0" smtClean="0">
                <a:latin typeface="Arial" pitchFamily="34" charset="0"/>
                <a:cs typeface="Arial" pitchFamily="34" charset="0"/>
              </a:rPr>
              <a:t>e</a:t>
            </a:r>
            <a:r>
              <a:rPr lang="vi-VN" sz="2400" i="1" u="sng" dirty="0" smtClean="0">
                <a:latin typeface="Arial" pitchFamily="34" charset="0"/>
                <a:cs typeface="Arial" pitchFamily="34" charset="0"/>
              </a:rPr>
              <a:t> de caracterul său de surpriză: de ex</a:t>
            </a:r>
            <a:r>
              <a:rPr lang="ro-RO" sz="2400" i="1" u="sng" dirty="0" smtClean="0">
                <a:latin typeface="Arial" pitchFamily="34" charset="0"/>
                <a:cs typeface="Arial" pitchFamily="34" charset="0"/>
              </a:rPr>
              <a:t>.</a:t>
            </a:r>
            <a:r>
              <a:rPr lang="vi-VN" sz="2400" i="1" u="sng" dirty="0" smtClean="0">
                <a:latin typeface="Arial" pitchFamily="34" charset="0"/>
                <a:cs typeface="Arial" pitchFamily="34" charset="0"/>
              </a:rPr>
              <a:t>, o politică monetară expansionistă, menită să stimul</a:t>
            </a:r>
            <a:r>
              <a:rPr lang="ro-RO" sz="2400" i="1" u="sng" dirty="0" smtClean="0">
                <a:latin typeface="Arial" pitchFamily="34" charset="0"/>
                <a:cs typeface="Arial" pitchFamily="34" charset="0"/>
              </a:rPr>
              <a:t>e</a:t>
            </a:r>
            <a:r>
              <a:rPr lang="vi-VN" sz="2400" i="1" u="sng" dirty="0" smtClean="0">
                <a:latin typeface="Arial" pitchFamily="34" charset="0"/>
                <a:cs typeface="Arial" pitchFamily="34" charset="0"/>
              </a:rPr>
              <a:t>ze creșterea economică, își produce efectele doar în măsura în care rata inflației nu este prevăzută de agenții economici (inflație-surpriză</a:t>
            </a:r>
            <a:r>
              <a:rPr lang="ro-RO" sz="2400" i="1" u="sng" dirty="0" smtClean="0">
                <a:latin typeface="Arial" pitchFamily="34" charset="0"/>
                <a:cs typeface="Arial" pitchFamily="34" charset="0"/>
              </a:rPr>
              <a:t>)</a:t>
            </a:r>
          </a:p>
          <a:p>
            <a:pPr algn="just">
              <a:buNone/>
            </a:pPr>
            <a:endParaRPr lang="ro-RO" sz="2400"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ormAutofit fontScale="77500" lnSpcReduction="20000"/>
          </a:bodyPr>
          <a:lstStyle/>
          <a:p>
            <a:pPr algn="ctr">
              <a:buFont typeface="Wingdings" pitchFamily="2" charset="2"/>
              <a:buChar char="q"/>
            </a:pPr>
            <a:r>
              <a:rPr lang="ro-RO" sz="3100" b="1" dirty="0" smtClean="0">
                <a:latin typeface="Arial" pitchFamily="34" charset="0"/>
                <a:cs typeface="Arial" pitchFamily="34" charset="0"/>
              </a:rPr>
              <a:t>Provocări teoretice</a:t>
            </a:r>
          </a:p>
          <a:p>
            <a:pPr algn="ctr">
              <a:buFont typeface="Wingdings" pitchFamily="2" charset="2"/>
              <a:buChar char="q"/>
            </a:pPr>
            <a:endParaRPr lang="ro-RO" sz="3100" b="1" dirty="0" smtClean="0">
              <a:latin typeface="Arial" pitchFamily="34" charset="0"/>
              <a:cs typeface="Arial" pitchFamily="34" charset="0"/>
            </a:endParaRPr>
          </a:p>
          <a:p>
            <a:pPr marL="0" indent="457200" algn="just">
              <a:lnSpc>
                <a:spcPct val="110000"/>
              </a:lnSpc>
              <a:spcBef>
                <a:spcPts val="0"/>
              </a:spcBef>
            </a:pPr>
            <a:r>
              <a:rPr lang="ro-RO" sz="2600" dirty="0" smtClean="0">
                <a:latin typeface="Arial" pitchFamily="34" charset="0"/>
                <a:cs typeface="Arial" pitchFamily="34" charset="0"/>
              </a:rPr>
              <a:t>Piaţa: ordine, nu haos (</a:t>
            </a:r>
            <a:r>
              <a:rPr lang="ro-RO" sz="2600" i="1" dirty="0" smtClean="0">
                <a:latin typeface="Arial" pitchFamily="34" charset="0"/>
                <a:cs typeface="Arial" pitchFamily="34" charset="0"/>
              </a:rPr>
              <a:t>catalactic</a:t>
            </a:r>
            <a:r>
              <a:rPr lang="ro-RO" sz="2600" dirty="0" smtClean="0">
                <a:latin typeface="Arial" pitchFamily="34" charset="0"/>
                <a:cs typeface="Arial" pitchFamily="34" charset="0"/>
              </a:rPr>
              <a:t>ă – Mises; </a:t>
            </a:r>
            <a:r>
              <a:rPr lang="ro-RO" sz="2600" i="1" dirty="0" smtClean="0">
                <a:latin typeface="Arial" pitchFamily="34" charset="0"/>
                <a:cs typeface="Arial" pitchFamily="34" charset="0"/>
              </a:rPr>
              <a:t>catalaxi</a:t>
            </a:r>
            <a:r>
              <a:rPr lang="ro-RO" sz="2600" dirty="0" smtClean="0">
                <a:latin typeface="Arial" pitchFamily="34" charset="0"/>
                <a:cs typeface="Arial" pitchFamily="34" charset="0"/>
              </a:rPr>
              <a:t>e – Hayek)</a:t>
            </a:r>
          </a:p>
          <a:p>
            <a:pPr marL="0" indent="457200" algn="just">
              <a:lnSpc>
                <a:spcPct val="110000"/>
              </a:lnSpc>
              <a:spcBef>
                <a:spcPts val="0"/>
              </a:spcBef>
            </a:pPr>
            <a:endParaRPr lang="ro-RO" sz="2600" dirty="0" smtClean="0">
              <a:latin typeface="Arial" pitchFamily="34" charset="0"/>
              <a:cs typeface="Arial" pitchFamily="34" charset="0"/>
            </a:endParaRPr>
          </a:p>
          <a:p>
            <a:pPr marL="0" indent="457200" algn="just">
              <a:lnSpc>
                <a:spcPct val="110000"/>
              </a:lnSpc>
              <a:spcBef>
                <a:spcPts val="0"/>
              </a:spcBef>
            </a:pPr>
            <a:r>
              <a:rPr lang="en-US" sz="2600" dirty="0" err="1" smtClean="0">
                <a:latin typeface="Arial" pitchFamily="34" charset="0"/>
                <a:cs typeface="Arial" pitchFamily="34" charset="0"/>
              </a:rPr>
              <a:t>Fenomenele</a:t>
            </a:r>
            <a:r>
              <a:rPr lang="en-US" sz="2600" dirty="0" smtClean="0">
                <a:latin typeface="Arial" pitchFamily="34" charset="0"/>
                <a:cs typeface="Arial" pitchFamily="34" charset="0"/>
              </a:rPr>
              <a:t> de </a:t>
            </a:r>
            <a:r>
              <a:rPr lang="en-US" sz="2600" dirty="0" err="1" smtClean="0">
                <a:latin typeface="Arial" pitchFamily="34" charset="0"/>
                <a:cs typeface="Arial" pitchFamily="34" charset="0"/>
              </a:rPr>
              <a:t>tranzi</a:t>
            </a:r>
            <a:r>
              <a:rPr lang="ro-RO" sz="2600" dirty="0" smtClean="0">
                <a:latin typeface="Arial" pitchFamily="34" charset="0"/>
                <a:cs typeface="Arial" pitchFamily="34" charset="0"/>
              </a:rPr>
              <a:t>ţie de fază, de interacţiune, interdependenţă, reţea, încredere şi contagiune nu sunt reflectate în modelele macroeconomice moderne</a:t>
            </a:r>
          </a:p>
          <a:p>
            <a:pPr marL="0" indent="457200" algn="just">
              <a:lnSpc>
                <a:spcPct val="110000"/>
              </a:lnSpc>
              <a:spcBef>
                <a:spcPts val="0"/>
              </a:spcBef>
            </a:pPr>
            <a:endParaRPr lang="ro-RO" sz="2600" dirty="0" smtClean="0">
              <a:latin typeface="Arial" pitchFamily="34" charset="0"/>
              <a:cs typeface="Arial" pitchFamily="34" charset="0"/>
            </a:endParaRPr>
          </a:p>
          <a:p>
            <a:pPr marL="0" indent="457200" algn="just">
              <a:lnSpc>
                <a:spcPct val="110000"/>
              </a:lnSpc>
              <a:spcBef>
                <a:spcPts val="0"/>
              </a:spcBef>
            </a:pPr>
            <a:r>
              <a:rPr lang="ro-RO" sz="2600" dirty="0" smtClean="0">
                <a:latin typeface="Arial" pitchFamily="34" charset="0"/>
                <a:cs typeface="Arial" pitchFamily="34" charset="0"/>
              </a:rPr>
              <a:t>Economia: sistem complex departe de echilibru (I. Prigogine)</a:t>
            </a:r>
          </a:p>
          <a:p>
            <a:pPr marL="0" indent="457200" algn="just">
              <a:lnSpc>
                <a:spcPct val="110000"/>
              </a:lnSpc>
              <a:spcBef>
                <a:spcPts val="0"/>
              </a:spcBef>
            </a:pPr>
            <a:endParaRPr lang="ro-RO" sz="2600" dirty="0" smtClean="0">
              <a:latin typeface="Arial" pitchFamily="34" charset="0"/>
              <a:cs typeface="Arial" pitchFamily="34" charset="0"/>
            </a:endParaRPr>
          </a:p>
          <a:p>
            <a:pPr marL="0" indent="457200" algn="just">
              <a:lnSpc>
                <a:spcPct val="110000"/>
              </a:lnSpc>
              <a:spcBef>
                <a:spcPts val="0"/>
              </a:spcBef>
            </a:pPr>
            <a:r>
              <a:rPr lang="ro-RO" sz="2600" dirty="0" smtClean="0">
                <a:latin typeface="Arial" pitchFamily="34" charset="0"/>
                <a:cs typeface="Arial" pitchFamily="34" charset="0"/>
              </a:rPr>
              <a:t>Economia: sistem deschis (K. Popper)</a:t>
            </a:r>
          </a:p>
          <a:p>
            <a:pPr marL="0" indent="457200" algn="just">
              <a:lnSpc>
                <a:spcPct val="110000"/>
              </a:lnSpc>
              <a:spcBef>
                <a:spcPts val="0"/>
              </a:spcBef>
            </a:pPr>
            <a:endParaRPr lang="ro-RO" sz="2600" dirty="0" smtClean="0">
              <a:latin typeface="Arial" pitchFamily="34" charset="0"/>
              <a:cs typeface="Arial" pitchFamily="34" charset="0"/>
            </a:endParaRPr>
          </a:p>
          <a:p>
            <a:pPr marL="0" indent="457200" algn="just">
              <a:lnSpc>
                <a:spcPct val="110000"/>
              </a:lnSpc>
              <a:spcBef>
                <a:spcPts val="0"/>
              </a:spcBef>
            </a:pPr>
            <a:r>
              <a:rPr lang="ro-RO" sz="2600" dirty="0" smtClean="0">
                <a:latin typeface="Arial" pitchFamily="34" charset="0"/>
                <a:cs typeface="Arial" pitchFamily="34" charset="0"/>
              </a:rPr>
              <a:t>Probleme formulate greşit:</a:t>
            </a:r>
            <a:endParaRPr lang="ro-RO" sz="2400" dirty="0" smtClean="0">
              <a:latin typeface="Arial" pitchFamily="34" charset="0"/>
              <a:cs typeface="Arial" pitchFamily="34" charset="0"/>
            </a:endParaRPr>
          </a:p>
          <a:p>
            <a:pPr marL="472539" lvl="2" indent="457200" algn="just">
              <a:lnSpc>
                <a:spcPct val="110000"/>
              </a:lnSpc>
              <a:spcBef>
                <a:spcPts val="0"/>
              </a:spcBef>
              <a:buFont typeface="Wingdings" pitchFamily="2" charset="2"/>
              <a:buChar char="Ø"/>
            </a:pPr>
            <a:r>
              <a:rPr lang="ro-RO" sz="2200" dirty="0" smtClean="0">
                <a:latin typeface="Arial" pitchFamily="34" charset="0"/>
                <a:cs typeface="Arial" pitchFamily="34" charset="0"/>
              </a:rPr>
              <a:t>“Raţionalitatea” </a:t>
            </a:r>
            <a:r>
              <a:rPr lang="en-US" sz="2200" dirty="0" smtClean="0">
                <a:latin typeface="Arial" pitchFamily="34" charset="0"/>
                <a:cs typeface="Arial" pitchFamily="34" charset="0"/>
              </a:rPr>
              <a:t>/</a:t>
            </a:r>
            <a:r>
              <a:rPr lang="ro-RO" sz="2200" dirty="0" smtClean="0">
                <a:latin typeface="Arial" pitchFamily="34" charset="0"/>
                <a:cs typeface="Arial" pitchFamily="34" charset="0"/>
              </a:rPr>
              <a:t>“</a:t>
            </a:r>
            <a:r>
              <a:rPr lang="en-US" sz="2200" dirty="0" err="1" smtClean="0">
                <a:latin typeface="Arial" pitchFamily="34" charset="0"/>
                <a:cs typeface="Arial" pitchFamily="34" charset="0"/>
              </a:rPr>
              <a:t>ira</a:t>
            </a:r>
            <a:r>
              <a:rPr lang="ro-RO" sz="2200" dirty="0" smtClean="0">
                <a:latin typeface="Arial" pitchFamily="34" charset="0"/>
                <a:cs typeface="Arial" pitchFamily="34" charset="0"/>
              </a:rPr>
              <a:t>ţi</a:t>
            </a:r>
            <a:r>
              <a:rPr lang="en-US" sz="2200" dirty="0" err="1" smtClean="0">
                <a:latin typeface="Arial" pitchFamily="34" charset="0"/>
                <a:cs typeface="Arial" pitchFamily="34" charset="0"/>
              </a:rPr>
              <a:t>onalitatea</a:t>
            </a:r>
            <a:r>
              <a:rPr lang="ro-RO" sz="2200" dirty="0" smtClean="0">
                <a:latin typeface="Arial" pitchFamily="34" charset="0"/>
                <a:cs typeface="Arial" pitchFamily="34" charset="0"/>
              </a:rPr>
              <a:t>” pieţelor</a:t>
            </a:r>
            <a:r>
              <a:rPr lang="en-US" sz="2200" dirty="0" smtClean="0">
                <a:latin typeface="Arial" pitchFamily="34" charset="0"/>
                <a:cs typeface="Arial" pitchFamily="34" charset="0"/>
              </a:rPr>
              <a:t>?</a:t>
            </a:r>
            <a:endParaRPr lang="ro-RO" sz="2200" dirty="0" smtClean="0">
              <a:latin typeface="Arial" pitchFamily="34" charset="0"/>
              <a:cs typeface="Arial" pitchFamily="34" charset="0"/>
            </a:endParaRPr>
          </a:p>
          <a:p>
            <a:pPr marL="472539" lvl="2" indent="457200" algn="just">
              <a:lnSpc>
                <a:spcPct val="110000"/>
              </a:lnSpc>
              <a:spcBef>
                <a:spcPts val="0"/>
              </a:spcBef>
              <a:buFont typeface="Wingdings" pitchFamily="2" charset="2"/>
              <a:buChar char="Ø"/>
            </a:pPr>
            <a:r>
              <a:rPr lang="ro-RO" sz="2200" dirty="0" smtClean="0">
                <a:latin typeface="Arial" pitchFamily="34" charset="0"/>
                <a:cs typeface="Arial" pitchFamily="34" charset="0"/>
              </a:rPr>
              <a:t>“Moralitatea”</a:t>
            </a:r>
            <a:r>
              <a:rPr lang="en-US" sz="2200" dirty="0" smtClean="0">
                <a:latin typeface="Arial" pitchFamily="34" charset="0"/>
                <a:cs typeface="Arial" pitchFamily="34" charset="0"/>
              </a:rPr>
              <a:t>/</a:t>
            </a:r>
            <a:r>
              <a:rPr lang="ro-RO" sz="2200" dirty="0" smtClean="0">
                <a:latin typeface="Arial" pitchFamily="34" charset="0"/>
                <a:cs typeface="Arial" pitchFamily="34" charset="0"/>
              </a:rPr>
              <a:t>“imoralitatea” pieţelor</a:t>
            </a:r>
            <a:r>
              <a:rPr lang="en-US" sz="2200" dirty="0" smtClean="0">
                <a:latin typeface="Arial" pitchFamily="34" charset="0"/>
                <a:cs typeface="Arial" pitchFamily="34" charset="0"/>
              </a:rPr>
              <a:t>?</a:t>
            </a:r>
            <a:endParaRPr lang="ro-RO" sz="2200" dirty="0" smtClean="0">
              <a:latin typeface="Arial" pitchFamily="34" charset="0"/>
              <a:cs typeface="Arial" pitchFamily="34" charset="0"/>
            </a:endParaRPr>
          </a:p>
          <a:p>
            <a:pPr marL="472539" lvl="2" indent="457200" algn="just">
              <a:lnSpc>
                <a:spcPct val="110000"/>
              </a:lnSpc>
              <a:spcBef>
                <a:spcPts val="0"/>
              </a:spcBef>
              <a:buFont typeface="Wingdings" pitchFamily="2" charset="2"/>
              <a:buChar char="Ø"/>
            </a:pPr>
            <a:r>
              <a:rPr lang="ro-RO" sz="2200" dirty="0" smtClean="0">
                <a:latin typeface="Arial" pitchFamily="34" charset="0"/>
                <a:cs typeface="Arial" pitchFamily="34" charset="0"/>
              </a:rPr>
              <a:t>“Spiritele animale”: cauza crizei</a:t>
            </a:r>
            <a:r>
              <a:rPr lang="en-US" sz="2200" dirty="0" smtClean="0">
                <a:latin typeface="Arial" pitchFamily="34" charset="0"/>
                <a:cs typeface="Arial" pitchFamily="34" charset="0"/>
              </a:rPr>
              <a:t>?</a:t>
            </a:r>
            <a:endParaRPr lang="ro-RO" sz="2200" dirty="0" smtClean="0">
              <a:latin typeface="Arial" pitchFamily="34" charset="0"/>
              <a:cs typeface="Arial" pitchFamily="34" charset="0"/>
            </a:endParaRPr>
          </a:p>
          <a:p>
            <a:pPr marL="472539" lvl="2" indent="457200" algn="just">
              <a:lnSpc>
                <a:spcPct val="110000"/>
              </a:lnSpc>
              <a:spcBef>
                <a:spcPts val="0"/>
              </a:spcBef>
              <a:buFont typeface="Wingdings" pitchFamily="2" charset="2"/>
              <a:buChar char="Ø"/>
            </a:pPr>
            <a:r>
              <a:rPr lang="vi-VN" sz="2200" dirty="0" smtClean="0">
                <a:latin typeface="Arial" pitchFamily="34" charset="0"/>
                <a:cs typeface="Arial" pitchFamily="34" charset="0"/>
              </a:rPr>
              <a:t>Prăbuşirea capitalismului ca urmare a contradicţiilor sale interne  (teza marxistă redescoperită de Rubini)</a:t>
            </a:r>
          </a:p>
          <a:p>
            <a:pPr marL="0" indent="457200" algn="just">
              <a:lnSpc>
                <a:spcPct val="110000"/>
              </a:lnSpc>
              <a:spcBef>
                <a:spcPts val="0"/>
              </a:spcBef>
              <a:buNone/>
            </a:pPr>
            <a:endParaRPr lang="ro-RO" sz="2400" dirty="0" smtClean="0">
              <a:latin typeface="Arial" pitchFamily="34" charset="0"/>
              <a:cs typeface="Arial" pitchFamily="34" charset="0"/>
            </a:endParaRPr>
          </a:p>
          <a:p>
            <a:pPr marL="0" indent="457200" algn="just">
              <a:lnSpc>
                <a:spcPct val="110000"/>
              </a:lnSpc>
              <a:spcBef>
                <a:spcPts val="0"/>
              </a:spcBef>
            </a:pPr>
            <a:r>
              <a:rPr lang="ro-RO" sz="2600" dirty="0" smtClean="0">
                <a:latin typeface="Arial" pitchFamily="34" charset="0"/>
                <a:cs typeface="Arial" pitchFamily="34" charset="0"/>
              </a:rPr>
              <a:t>Criza actuală ca dovadă empirică a validităţii teoriei ciclurilor economice a şcolii austriece </a:t>
            </a:r>
            <a:endParaRPr lang="ro-RO" sz="1900" dirty="0" smtClean="0">
              <a:latin typeface="Arial" pitchFamily="34" charset="0"/>
              <a:cs typeface="Arial" pitchFamily="34" charset="0"/>
            </a:endParaRPr>
          </a:p>
          <a:p>
            <a:pPr algn="just">
              <a:buNone/>
            </a:pPr>
            <a:endParaRPr lang="ro-RO" sz="2400"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endParaRPr lang="ro-RO" sz="2000" dirty="0"/>
          </a:p>
        </p:txBody>
      </p:sp>
      <p:sp>
        <p:nvSpPr>
          <p:cNvPr id="3" name="Content Placeholder 2"/>
          <p:cNvSpPr>
            <a:spLocks noGrp="1"/>
          </p:cNvSpPr>
          <p:nvPr>
            <p:ph idx="1"/>
          </p:nvPr>
        </p:nvSpPr>
        <p:spPr>
          <a:xfrm>
            <a:off x="228600" y="914400"/>
            <a:ext cx="8686800" cy="5943600"/>
          </a:xfrm>
        </p:spPr>
        <p:txBody>
          <a:bodyPr>
            <a:normAutofit fontScale="92500" lnSpcReduction="20000"/>
          </a:bodyPr>
          <a:lstStyle/>
          <a:p>
            <a:pPr algn="ctr">
              <a:buFont typeface="Wingdings" pitchFamily="2" charset="2"/>
              <a:buChar char="q"/>
            </a:pPr>
            <a:r>
              <a:rPr lang="ro-RO" sz="2600" b="1" dirty="0" smtClean="0">
                <a:latin typeface="Arial" pitchFamily="34" charset="0"/>
                <a:cs typeface="Arial" pitchFamily="34" charset="0"/>
              </a:rPr>
              <a:t>Programe de cercetare (1)</a:t>
            </a:r>
          </a:p>
          <a:p>
            <a:pPr algn="ctr">
              <a:buFont typeface="Wingdings" pitchFamily="2" charset="2"/>
              <a:buChar char="q"/>
            </a:pPr>
            <a:endParaRPr lang="ro-RO" b="1" dirty="0" smtClean="0">
              <a:latin typeface="Arial" pitchFamily="34" charset="0"/>
              <a:cs typeface="Arial" pitchFamily="34" charset="0"/>
            </a:endParaRPr>
          </a:p>
          <a:p>
            <a:pPr marL="0" indent="457200" algn="just">
              <a:spcBef>
                <a:spcPts val="0"/>
              </a:spcBef>
            </a:pPr>
            <a:r>
              <a:rPr lang="ro-RO" sz="2600" dirty="0" smtClean="0">
                <a:latin typeface="Arial" pitchFamily="34" charset="0"/>
                <a:cs typeface="Arial" pitchFamily="34" charset="0"/>
              </a:rPr>
              <a:t>Un nou tip de modele macroeconomice (de ex., cel construit de H. Föllmer, U. Horst şi A. Kirman)</a:t>
            </a:r>
          </a:p>
          <a:p>
            <a:pPr marL="472539" lvl="2" indent="457200" algn="just">
              <a:spcBef>
                <a:spcPts val="0"/>
              </a:spcBef>
              <a:buFont typeface="Wingdings" pitchFamily="2" charset="2"/>
              <a:buChar char="Ø"/>
            </a:pPr>
            <a:r>
              <a:rPr lang="ro-RO" sz="2100" dirty="0" smtClean="0">
                <a:latin typeface="Arial" pitchFamily="34" charset="0"/>
                <a:cs typeface="Arial" pitchFamily="34" charset="0"/>
              </a:rPr>
              <a:t>Descrie formarea preţurilor activelor financiare în condiţii de raţionalitate limitată şi informare imperfectă </a:t>
            </a:r>
          </a:p>
          <a:p>
            <a:pPr marL="0" lvl="1" indent="457200" algn="just">
              <a:spcBef>
                <a:spcPts val="0"/>
              </a:spcBef>
              <a:buFont typeface="Wingdings" pitchFamily="2" charset="2"/>
              <a:buChar char="Ø"/>
            </a:pPr>
            <a:endParaRPr lang="ro-RO" sz="2400" dirty="0" smtClean="0">
              <a:latin typeface="Arial" pitchFamily="34" charset="0"/>
              <a:cs typeface="Arial" pitchFamily="34" charset="0"/>
            </a:endParaRPr>
          </a:p>
          <a:p>
            <a:pPr marL="0" indent="457200" algn="just">
              <a:spcBef>
                <a:spcPts val="0"/>
              </a:spcBef>
            </a:pPr>
            <a:r>
              <a:rPr lang="it-IT" sz="2600" dirty="0" smtClean="0">
                <a:latin typeface="Arial" pitchFamily="34" charset="0"/>
                <a:cs typeface="Arial" pitchFamily="34" charset="0"/>
              </a:rPr>
              <a:t>Interacţiunile economice: structuri de tip reţea</a:t>
            </a:r>
            <a:r>
              <a:rPr lang="ro-RO" sz="2600" dirty="0" smtClean="0">
                <a:latin typeface="Arial" pitchFamily="34" charset="0"/>
                <a:cs typeface="Arial" pitchFamily="34" charset="0"/>
              </a:rPr>
              <a:t> </a:t>
            </a:r>
          </a:p>
          <a:p>
            <a:pPr marL="472539" lvl="2" indent="457200" algn="just">
              <a:spcBef>
                <a:spcPts val="0"/>
              </a:spcBef>
              <a:buFont typeface="Wingdings" pitchFamily="2" charset="2"/>
              <a:buChar char="Ø"/>
            </a:pPr>
            <a:r>
              <a:rPr lang="ro-RO" sz="2100" dirty="0" smtClean="0">
                <a:latin typeface="Arial" pitchFamily="34" charset="0"/>
                <a:cs typeface="Arial" pitchFamily="34" charset="0"/>
              </a:rPr>
              <a:t>O</a:t>
            </a:r>
            <a:r>
              <a:rPr lang="vi-VN" sz="2100" dirty="0" smtClean="0">
                <a:latin typeface="Arial" pitchFamily="34" charset="0"/>
                <a:cs typeface="Arial" pitchFamily="34" charset="0"/>
              </a:rPr>
              <a:t> reţea apărută printr-o anumită evoluţie spontană a unor relaţii economice reciproc avantajoase poate deveni fragilă, fără ca participanţii să-şi dea seama ce se întâmplă. </a:t>
            </a:r>
          </a:p>
          <a:p>
            <a:pPr marL="0" indent="457200" algn="just">
              <a:spcBef>
                <a:spcPts val="0"/>
              </a:spcBef>
            </a:pPr>
            <a:endParaRPr lang="it-IT" sz="2000" dirty="0" smtClean="0">
              <a:latin typeface="Arial" pitchFamily="34" charset="0"/>
              <a:cs typeface="Arial" pitchFamily="34" charset="0"/>
            </a:endParaRPr>
          </a:p>
          <a:p>
            <a:pPr marL="0" indent="457200" algn="just">
              <a:spcBef>
                <a:spcPts val="0"/>
              </a:spcBef>
            </a:pPr>
            <a:r>
              <a:rPr lang="ro-RO" sz="2600" dirty="0" smtClean="0">
                <a:latin typeface="Arial" pitchFamily="34" charset="0"/>
                <a:cs typeface="Arial" pitchFamily="34" charset="0"/>
              </a:rPr>
              <a:t>Cauzele </a:t>
            </a:r>
            <a:r>
              <a:rPr lang="ro-RO" sz="2600" b="1" dirty="0" smtClean="0">
                <a:latin typeface="Arial" pitchFamily="34" charset="0"/>
                <a:cs typeface="Arial" pitchFamily="34" charset="0"/>
              </a:rPr>
              <a:t>endogen</a:t>
            </a:r>
            <a:r>
              <a:rPr lang="ro-RO" sz="2600" dirty="0" smtClean="0">
                <a:latin typeface="Arial" pitchFamily="34" charset="0"/>
                <a:cs typeface="Arial" pitchFamily="34" charset="0"/>
              </a:rPr>
              <a:t>e ale crizelor (de ex., modelul propus de M. Marsili, A. Kirman şi K. Anand)</a:t>
            </a:r>
          </a:p>
          <a:p>
            <a:pPr marL="472539" lvl="2" indent="457200" algn="just">
              <a:spcBef>
                <a:spcPts val="0"/>
              </a:spcBef>
              <a:buFont typeface="Wingdings" pitchFamily="2" charset="2"/>
              <a:buChar char="Ø"/>
            </a:pPr>
            <a:r>
              <a:rPr lang="ro-RO" sz="2100" dirty="0" smtClean="0">
                <a:latin typeface="Arial" pitchFamily="34" charset="0"/>
                <a:cs typeface="Arial" pitchFamily="34" charset="0"/>
              </a:rPr>
              <a:t>Variaţiile parametrilor sunt endogene şi provin din adoptarea de către agenţii economici a unor reguli care li se par a fi norme comportamentale universale</a:t>
            </a:r>
          </a:p>
          <a:p>
            <a:pPr marL="472539" lvl="2" indent="457200" algn="just">
              <a:spcBef>
                <a:spcPts val="0"/>
              </a:spcBef>
              <a:buFont typeface="Wingdings" pitchFamily="2" charset="2"/>
              <a:buChar char="Ø"/>
            </a:pPr>
            <a:r>
              <a:rPr lang="vi-VN" sz="2100" dirty="0" smtClean="0">
                <a:latin typeface="Arial" pitchFamily="34" charset="0"/>
                <a:cs typeface="Arial" pitchFamily="34" charset="0"/>
              </a:rPr>
              <a:t>Regulile adoptate şi răspândite în modul acesta au consecinţe macroeconomice ignorate de către indivizii care şi le însuşesc</a:t>
            </a:r>
            <a:r>
              <a:rPr lang="ro-RO" sz="2100" dirty="0" smtClean="0">
                <a:latin typeface="Arial" pitchFamily="34" charset="0"/>
                <a:cs typeface="Arial" pitchFamily="34" charset="0"/>
              </a:rPr>
              <a:t> (</a:t>
            </a:r>
            <a:r>
              <a:rPr lang="vi-VN" sz="2100" dirty="0" smtClean="0">
                <a:latin typeface="Arial" pitchFamily="34" charset="0"/>
                <a:cs typeface="Arial" pitchFamily="34" charset="0"/>
              </a:rPr>
              <a:t>pot spori fragilitatea sistemulu</a:t>
            </a:r>
            <a:r>
              <a:rPr lang="ro-RO" sz="2100" dirty="0" smtClean="0">
                <a:latin typeface="Arial" pitchFamily="34" charset="0"/>
                <a:cs typeface="Arial" pitchFamily="34" charset="0"/>
              </a:rPr>
              <a:t>i, </a:t>
            </a:r>
            <a:r>
              <a:rPr lang="vi-VN" sz="2100" dirty="0" smtClean="0">
                <a:latin typeface="Arial" pitchFamily="34" charset="0"/>
                <a:cs typeface="Arial" pitchFamily="34" charset="0"/>
              </a:rPr>
              <a:t>pot atenua restricţiile impuse de autorităţile de reglementare</a:t>
            </a:r>
            <a:r>
              <a:rPr lang="ro-RO" sz="2100" dirty="0" smtClean="0">
                <a:latin typeface="Arial" pitchFamily="34" charset="0"/>
                <a:cs typeface="Arial" pitchFamily="34" charset="0"/>
              </a:rPr>
              <a:t> etc.)</a:t>
            </a:r>
          </a:p>
          <a:p>
            <a:pPr marL="472539" lvl="2" indent="457200" algn="just">
              <a:spcBef>
                <a:spcPts val="0"/>
              </a:spcBef>
              <a:buNone/>
            </a:pPr>
            <a:endParaRPr lang="ro-RO" sz="2000" dirty="0" smtClean="0">
              <a:latin typeface="Arial" pitchFamily="34" charset="0"/>
              <a:cs typeface="Arial" pitchFamily="34" charset="0"/>
            </a:endParaRPr>
          </a:p>
          <a:p>
            <a:pPr algn="just">
              <a:buNone/>
            </a:pPr>
            <a:endParaRPr lang="ro-RO" sz="2400"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a:bodyPr>
          <a:lstStyle/>
          <a:p>
            <a:endParaRPr lang="ro-RO" sz="1800" dirty="0"/>
          </a:p>
        </p:txBody>
      </p:sp>
      <p:sp>
        <p:nvSpPr>
          <p:cNvPr id="3" name="Content Placeholder 2"/>
          <p:cNvSpPr>
            <a:spLocks noGrp="1"/>
          </p:cNvSpPr>
          <p:nvPr>
            <p:ph idx="1"/>
          </p:nvPr>
        </p:nvSpPr>
        <p:spPr>
          <a:xfrm>
            <a:off x="228600" y="762000"/>
            <a:ext cx="8763000" cy="5867400"/>
          </a:xfrm>
        </p:spPr>
        <p:txBody>
          <a:bodyPr>
            <a:normAutofit fontScale="85000" lnSpcReduction="20000"/>
          </a:bodyPr>
          <a:lstStyle/>
          <a:p>
            <a:pPr algn="ctr">
              <a:buFont typeface="Wingdings" pitchFamily="2" charset="2"/>
              <a:buChar char="q"/>
            </a:pPr>
            <a:r>
              <a:rPr lang="ro-RO" sz="2600" b="1" dirty="0" smtClean="0">
                <a:latin typeface="Arial" pitchFamily="34" charset="0"/>
                <a:cs typeface="Arial" pitchFamily="34" charset="0"/>
              </a:rPr>
              <a:t> Programe de cercetare (2)</a:t>
            </a:r>
          </a:p>
          <a:p>
            <a:pPr marL="0" indent="405033" algn="just">
              <a:spcBef>
                <a:spcPts val="0"/>
              </a:spcBef>
            </a:pPr>
            <a:endParaRPr lang="ro-RO" sz="2400" dirty="0" smtClean="0">
              <a:latin typeface="Arial" pitchFamily="34" charset="0"/>
              <a:cs typeface="Arial" pitchFamily="34" charset="0"/>
            </a:endParaRPr>
          </a:p>
          <a:p>
            <a:pPr marL="0" indent="405033" algn="just">
              <a:spcBef>
                <a:spcPts val="0"/>
              </a:spcBef>
            </a:pPr>
            <a:r>
              <a:rPr lang="vi-VN" sz="2400" dirty="0" smtClean="0">
                <a:latin typeface="Arial" pitchFamily="34" charset="0"/>
                <a:cs typeface="Arial" pitchFamily="34" charset="0"/>
              </a:rPr>
              <a:t>O nouă paradigmă</a:t>
            </a:r>
            <a:r>
              <a:rPr lang="ro-RO" sz="2400" dirty="0" smtClean="0">
                <a:latin typeface="Arial" pitchFamily="34" charset="0"/>
                <a:cs typeface="Arial" pitchFamily="34" charset="0"/>
              </a:rPr>
              <a:t> în sens kuhnian (</a:t>
            </a:r>
            <a:r>
              <a:rPr lang="vi-VN" sz="2400" dirty="0" smtClean="0">
                <a:latin typeface="Arial" pitchFamily="34" charset="0"/>
                <a:cs typeface="Arial" pitchFamily="34" charset="0"/>
              </a:rPr>
              <a:t>un nou cadru care să definească problemele şi metodele legitime şi care să permită astfel o mai mare eficacitate a cercetării: un limbaj comun care favorizează difuzarea lucrărilor şi canalizează investigaţiile</a:t>
            </a:r>
            <a:r>
              <a:rPr lang="ro-RO" sz="2400" dirty="0" smtClean="0">
                <a:latin typeface="Arial" pitchFamily="34" charset="0"/>
                <a:cs typeface="Arial" pitchFamily="34" charset="0"/>
              </a:rPr>
              <a:t>)</a:t>
            </a:r>
          </a:p>
          <a:p>
            <a:pPr marL="0" indent="405033" algn="just">
              <a:spcBef>
                <a:spcPts val="0"/>
              </a:spcBef>
            </a:pPr>
            <a:endParaRPr lang="ro-RO" sz="2400" dirty="0" smtClean="0">
              <a:latin typeface="Arial" pitchFamily="34" charset="0"/>
              <a:cs typeface="Arial" pitchFamily="34" charset="0"/>
            </a:endParaRPr>
          </a:p>
          <a:p>
            <a:pPr marL="0" indent="405033" algn="just">
              <a:spcBef>
                <a:spcPts val="0"/>
              </a:spcBef>
            </a:pPr>
            <a:r>
              <a:rPr lang="ro-RO" sz="2400" i="1" u="sng" dirty="0" smtClean="0">
                <a:latin typeface="Arial" pitchFamily="34" charset="0"/>
                <a:cs typeface="Arial" pitchFamily="34" charset="0"/>
              </a:rPr>
              <a:t>E</a:t>
            </a:r>
            <a:r>
              <a:rPr lang="vi-VN" sz="2400" i="1" u="sng" dirty="0" smtClean="0">
                <a:latin typeface="Arial" pitchFamily="34" charset="0"/>
                <a:cs typeface="Arial" pitchFamily="34" charset="0"/>
              </a:rPr>
              <a:t>senţa acestei noi paradigme este ideea că interacţiunile directe dintre agenţii economici şi mecanismele acestor interacţiuni au efecte importante la nivel macroeconomic</a:t>
            </a:r>
            <a:endParaRPr lang="ro-RO" sz="2400" i="1" u="sng" dirty="0" smtClean="0">
              <a:latin typeface="Arial" pitchFamily="34" charset="0"/>
              <a:cs typeface="Arial" pitchFamily="34" charset="0"/>
            </a:endParaRPr>
          </a:p>
          <a:p>
            <a:pPr marL="0" indent="405033" algn="just">
              <a:spcBef>
                <a:spcPts val="0"/>
              </a:spcBef>
            </a:pPr>
            <a:endParaRPr lang="ro-RO" sz="2400" dirty="0" smtClean="0">
              <a:latin typeface="Arial" pitchFamily="34" charset="0"/>
              <a:cs typeface="Arial" pitchFamily="34" charset="0"/>
            </a:endParaRPr>
          </a:p>
          <a:p>
            <a:pPr marL="0" indent="405033" algn="ctr">
              <a:spcBef>
                <a:spcPts val="0"/>
              </a:spcBef>
              <a:buNone/>
            </a:pPr>
            <a:r>
              <a:rPr lang="ro-RO" sz="2400" b="1" u="sng" dirty="0" smtClean="0">
                <a:latin typeface="Arial" pitchFamily="34" charset="0"/>
                <a:cs typeface="Arial" pitchFamily="34" charset="0"/>
              </a:rPr>
              <a:t>Implicaţii</a:t>
            </a:r>
          </a:p>
          <a:p>
            <a:pPr marL="0" indent="405033" algn="ctr">
              <a:spcBef>
                <a:spcPts val="0"/>
              </a:spcBef>
              <a:buNone/>
            </a:pPr>
            <a:endParaRPr lang="ro-RO" sz="2400" b="1" u="sng" dirty="0" smtClean="0">
              <a:latin typeface="Arial" pitchFamily="34" charset="0"/>
              <a:cs typeface="Arial" pitchFamily="34" charset="0"/>
            </a:endParaRPr>
          </a:p>
          <a:p>
            <a:pPr marL="0" lvl="1" indent="405033" algn="just">
              <a:spcBef>
                <a:spcPts val="0"/>
              </a:spcBef>
            </a:pPr>
            <a:r>
              <a:rPr lang="ro-RO" sz="2100" dirty="0" smtClean="0">
                <a:latin typeface="Arial" pitchFamily="34" charset="0"/>
                <a:cs typeface="Arial" pitchFamily="34" charset="0"/>
              </a:rPr>
              <a:t>L</a:t>
            </a:r>
            <a:r>
              <a:rPr lang="vi-VN" sz="2100" dirty="0" smtClean="0">
                <a:latin typeface="Arial" pitchFamily="34" charset="0"/>
                <a:cs typeface="Arial" pitchFamily="34" charset="0"/>
              </a:rPr>
              <a:t>egăturile dintre comportamentul indivizilor şi procesele care au loc la scara întregii economii sunt diferite de cele care există într-o piaţă atomară, anonimă şi în care participanţii interacţionează doar prin preţuri</a:t>
            </a:r>
            <a:endParaRPr lang="ro-RO" sz="2100" dirty="0" smtClean="0">
              <a:latin typeface="Arial" pitchFamily="34" charset="0"/>
              <a:cs typeface="Arial" pitchFamily="34" charset="0"/>
            </a:endParaRPr>
          </a:p>
          <a:p>
            <a:pPr marL="0" lvl="1" indent="405033" algn="just">
              <a:spcBef>
                <a:spcPts val="0"/>
              </a:spcBef>
            </a:pPr>
            <a:endParaRPr lang="ro-RO" sz="2100" dirty="0" smtClean="0">
              <a:latin typeface="Arial" pitchFamily="34" charset="0"/>
              <a:cs typeface="Arial" pitchFamily="34" charset="0"/>
            </a:endParaRPr>
          </a:p>
          <a:p>
            <a:pPr marL="0" lvl="1" indent="405033" algn="just">
              <a:spcBef>
                <a:spcPts val="0"/>
              </a:spcBef>
            </a:pPr>
            <a:r>
              <a:rPr lang="ro-RO" sz="2100" dirty="0" smtClean="0">
                <a:latin typeface="Arial" pitchFamily="34" charset="0"/>
                <a:cs typeface="Arial" pitchFamily="34" charset="0"/>
              </a:rPr>
              <a:t>P</a:t>
            </a:r>
            <a:r>
              <a:rPr lang="vi-VN" sz="2100" dirty="0" smtClean="0">
                <a:latin typeface="Arial" pitchFamily="34" charset="0"/>
                <a:cs typeface="Arial" pitchFamily="34" charset="0"/>
              </a:rPr>
              <a:t>rocesele macroeconomice diferă complet de comportamentele individuale sau de comportamentul unui aşa-zis „agent reprezentativ”</a:t>
            </a:r>
            <a:endParaRPr lang="ro-RO" sz="2100" dirty="0" smtClean="0">
              <a:latin typeface="Arial" pitchFamily="34" charset="0"/>
              <a:cs typeface="Arial" pitchFamily="34" charset="0"/>
            </a:endParaRPr>
          </a:p>
          <a:p>
            <a:pPr marL="0" lvl="1" indent="405033" algn="just">
              <a:spcBef>
                <a:spcPts val="0"/>
              </a:spcBef>
            </a:pPr>
            <a:endParaRPr lang="ro-RO" sz="2100" dirty="0" smtClean="0">
              <a:latin typeface="Arial" pitchFamily="34" charset="0"/>
              <a:cs typeface="Arial" pitchFamily="34" charset="0"/>
            </a:endParaRPr>
          </a:p>
          <a:p>
            <a:pPr marL="0" lvl="1" indent="405033" algn="just">
              <a:spcBef>
                <a:spcPts val="0"/>
              </a:spcBef>
            </a:pPr>
            <a:r>
              <a:rPr lang="vi-VN" sz="2100" dirty="0" smtClean="0">
                <a:latin typeface="Arial" pitchFamily="34" charset="0"/>
                <a:cs typeface="Arial" pitchFamily="34" charset="0"/>
              </a:rPr>
              <a:t> </a:t>
            </a:r>
            <a:r>
              <a:rPr lang="ro-RO" sz="2100" dirty="0" smtClean="0">
                <a:latin typeface="Arial" pitchFamily="34" charset="0"/>
                <a:cs typeface="Arial" pitchFamily="34" charset="0"/>
              </a:rPr>
              <a:t>R</a:t>
            </a:r>
            <a:r>
              <a:rPr lang="vi-VN" sz="2100" dirty="0" smtClean="0">
                <a:latin typeface="Arial" pitchFamily="34" charset="0"/>
                <a:cs typeface="Arial" pitchFamily="34" charset="0"/>
              </a:rPr>
              <a:t>aţionalitatea atribuită indivizilor în scopul explicării comportamentelor lor în calitate de producători, vânzători, cumpărători, investitori etc., nu are nimic de a face cu „raţionalitatea” sau „iraţionalitatea” proceselor care se manifestă pe anumite pieţe sau la scara unor întregi economi</a:t>
            </a:r>
            <a:endParaRPr lang="ro-RO" sz="2100" dirty="0" smtClean="0">
              <a:latin typeface="Arial" pitchFamily="34" charset="0"/>
              <a:cs typeface="Arial" pitchFamily="34" charset="0"/>
            </a:endParaRPr>
          </a:p>
          <a:p>
            <a:pPr algn="just">
              <a:buNone/>
            </a:pPr>
            <a:endParaRPr lang="ro-RO" sz="2400"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1800" dirty="0"/>
          </a:p>
        </p:txBody>
      </p:sp>
      <p:sp>
        <p:nvSpPr>
          <p:cNvPr id="3" name="Content Placeholder 2"/>
          <p:cNvSpPr>
            <a:spLocks noGrp="1"/>
          </p:cNvSpPr>
          <p:nvPr>
            <p:ph idx="1"/>
          </p:nvPr>
        </p:nvSpPr>
        <p:spPr>
          <a:xfrm>
            <a:off x="152400" y="838200"/>
            <a:ext cx="8839200" cy="5486400"/>
          </a:xfrm>
        </p:spPr>
        <p:txBody>
          <a:bodyPr anchor="t">
            <a:normAutofit fontScale="77500" lnSpcReduction="20000"/>
          </a:bodyPr>
          <a:lstStyle/>
          <a:p>
            <a:pPr indent="405033">
              <a:lnSpc>
                <a:spcPct val="120000"/>
              </a:lnSpc>
              <a:buNone/>
            </a:pPr>
            <a:r>
              <a:rPr lang="en-US" sz="3100" b="1" dirty="0" err="1" smtClean="0">
                <a:latin typeface="Arial" pitchFamily="34" charset="0"/>
                <a:cs typeface="Arial" pitchFamily="34" charset="0"/>
              </a:rPr>
              <a:t>Citat</a:t>
            </a:r>
            <a:r>
              <a:rPr lang="en-US" sz="3100" b="1" dirty="0" smtClean="0">
                <a:latin typeface="Arial" pitchFamily="34" charset="0"/>
                <a:cs typeface="Arial" pitchFamily="34" charset="0"/>
              </a:rPr>
              <a:t>:</a:t>
            </a:r>
          </a:p>
          <a:p>
            <a:pPr indent="405033">
              <a:lnSpc>
                <a:spcPct val="120000"/>
              </a:lnSpc>
              <a:buNone/>
            </a:pPr>
            <a:endParaRPr lang="en-US" i="1" dirty="0" smtClean="0">
              <a:latin typeface="Arial" pitchFamily="34" charset="0"/>
              <a:cs typeface="Arial" pitchFamily="34" charset="0"/>
            </a:endParaRPr>
          </a:p>
          <a:p>
            <a:pPr marL="0" indent="405033" algn="just">
              <a:spcBef>
                <a:spcPts val="0"/>
              </a:spcBef>
              <a:buNone/>
            </a:pPr>
            <a:r>
              <a:rPr lang="en-US" sz="3100" i="1" dirty="0" smtClean="0">
                <a:latin typeface="Arial" pitchFamily="34" charset="0"/>
                <a:cs typeface="Arial" pitchFamily="34" charset="0"/>
              </a:rPr>
              <a:t>“</a:t>
            </a:r>
            <a:r>
              <a:rPr lang="vi-VN" sz="3100" i="1" dirty="0" smtClean="0">
                <a:latin typeface="Arial" pitchFamily="34" charset="0"/>
                <a:cs typeface="Arial" pitchFamily="34" charset="0"/>
              </a:rPr>
              <a:t>Din numeroase motive, este greşit să se presupună că o economie complexă, formată din milioane de indivizi cu interese divergente, funcţionează la fel ca lumea lui Robinson Crusoe. De aceea, condamnarea unor „ţări” pentru „vina” că „economisesc prea mult” conţine eroarea neoclasică de a analiza economia mondială pe baza comportamentului presupus raţional al „agentului reprezentativ”. O asemenea abordare nu este deloc justificată, având în vedere complexitatea şi unicitatea istorică a evenimentelor care au dus la fenomenele cunoscute sub denumirea de dezechilibre globale</a:t>
            </a:r>
            <a:r>
              <a:rPr lang="en-US" sz="3100" i="1" dirty="0" smtClean="0">
                <a:latin typeface="Arial" pitchFamily="34" charset="0"/>
                <a:cs typeface="Arial" pitchFamily="34" charset="0"/>
              </a:rPr>
              <a:t>.”</a:t>
            </a:r>
          </a:p>
          <a:p>
            <a:pPr marL="0" indent="405033" algn="just">
              <a:spcBef>
                <a:spcPts val="0"/>
              </a:spcBef>
              <a:buNone/>
            </a:pPr>
            <a:endParaRPr lang="ro-RO" i="1" dirty="0" smtClean="0">
              <a:latin typeface="Arial" pitchFamily="34" charset="0"/>
              <a:cs typeface="Arial" pitchFamily="34" charset="0"/>
            </a:endParaRPr>
          </a:p>
          <a:p>
            <a:pPr marL="0" indent="405033" algn="just">
              <a:spcBef>
                <a:spcPts val="0"/>
              </a:spcBef>
              <a:buNone/>
            </a:pPr>
            <a:r>
              <a:rPr lang="ro-RO" sz="2400" dirty="0" smtClean="0">
                <a:latin typeface="Arial" pitchFamily="34" charset="0"/>
                <a:cs typeface="Arial" pitchFamily="34" charset="0"/>
              </a:rPr>
              <a:t>(</a:t>
            </a:r>
            <a:r>
              <a:rPr lang="vi-VN" sz="2400" dirty="0" smtClean="0">
                <a:latin typeface="Arial" pitchFamily="34" charset="0"/>
                <a:cs typeface="Arial" pitchFamily="34" charset="0"/>
              </a:rPr>
              <a:t>UNCTAD, </a:t>
            </a:r>
            <a:r>
              <a:rPr lang="vi-VN" sz="2400" i="1" dirty="0" smtClean="0">
                <a:latin typeface="Arial" pitchFamily="34" charset="0"/>
                <a:cs typeface="Arial" pitchFamily="34" charset="0"/>
              </a:rPr>
              <a:t>The Global Economic Crisis: Systemic Failures and Multilateral Remedies, Report by the UNCTAD Secretariat Task Force on Systemic Issues and Economic Cooperation</a:t>
            </a:r>
            <a:r>
              <a:rPr lang="vi-VN" sz="2400" dirty="0" smtClean="0">
                <a:latin typeface="Arial" pitchFamily="34" charset="0"/>
                <a:cs typeface="Arial" pitchFamily="34" charset="0"/>
              </a:rPr>
              <a:t>, United Nations, Geneva and New York, 2009</a:t>
            </a:r>
            <a:r>
              <a:rPr lang="ro-RO" sz="2400" dirty="0" smtClean="0">
                <a:latin typeface="Arial" pitchFamily="34" charset="0"/>
                <a:cs typeface="Arial" pitchFamily="34" charset="0"/>
              </a:rPr>
              <a:t>)</a:t>
            </a:r>
            <a:endParaRPr lang="vi-VN" sz="2400" dirty="0" smtClean="0">
              <a:latin typeface="Arial" pitchFamily="34" charset="0"/>
              <a:cs typeface="Arial" pitchFamily="34" charset="0"/>
            </a:endParaRPr>
          </a:p>
          <a:p>
            <a:pPr marL="0" algn="just">
              <a:spcBef>
                <a:spcPts val="0"/>
              </a:spcBef>
            </a:pPr>
            <a:endParaRPr lang="ro-RO" sz="2400" dirty="0" smtClean="0">
              <a:latin typeface="Arial" pitchFamily="34" charset="0"/>
              <a:cs typeface="Arial" pitchFamily="34" charset="0"/>
            </a:endParaRPr>
          </a:p>
          <a:p>
            <a:endParaRPr lang="ro-RO"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610600" cy="5715000"/>
          </a:xfrm>
        </p:spPr>
        <p:txBody>
          <a:bodyPr>
            <a:normAutofit fontScale="92500" lnSpcReduction="10000"/>
          </a:bodyPr>
          <a:lstStyle/>
          <a:p>
            <a:pPr algn="ctr">
              <a:buNone/>
            </a:pPr>
            <a:r>
              <a:rPr lang="ro-RO" sz="2600" b="1" dirty="0" smtClean="0">
                <a:latin typeface="Arial" pitchFamily="34" charset="0"/>
                <a:cs typeface="Arial" pitchFamily="34" charset="0"/>
              </a:rPr>
              <a:t>Reglementarea (1)</a:t>
            </a:r>
          </a:p>
          <a:p>
            <a:pPr algn="ctr">
              <a:buNone/>
            </a:pPr>
            <a:endParaRPr lang="ro-RO" sz="2400" b="1" dirty="0" smtClean="0">
              <a:latin typeface="Arial" pitchFamily="34" charset="0"/>
              <a:cs typeface="Arial" pitchFamily="34" charset="0"/>
            </a:endParaRPr>
          </a:p>
          <a:p>
            <a:pPr marL="0" indent="405033" algn="just">
              <a:spcBef>
                <a:spcPts val="0"/>
              </a:spcBef>
            </a:pPr>
            <a:r>
              <a:rPr lang="vi-VN" sz="2400" b="1" dirty="0" smtClean="0"/>
              <a:t>În teoria economică tradiţională</a:t>
            </a:r>
            <a:r>
              <a:rPr lang="vi-VN" sz="2400" dirty="0" smtClean="0"/>
              <a:t>, comportamentul optim al „agentului reprezentativ” este bine determinat, iar problema </a:t>
            </a:r>
            <a:r>
              <a:rPr lang="vi-VN" sz="2400" b="1" dirty="0" smtClean="0"/>
              <a:t>reglementării</a:t>
            </a:r>
            <a:r>
              <a:rPr lang="vi-VN" sz="2400" dirty="0" smtClean="0"/>
              <a:t> constă în găsirea unui set de restricţii de natură să facă în aşa fel încât echilibrul macroeconomic, rezultat din acest comportament, să aibă anumite proprietăţi predefinite</a:t>
            </a:r>
            <a:endParaRPr lang="ro-RO" sz="2400" dirty="0" smtClean="0"/>
          </a:p>
          <a:p>
            <a:pPr marL="0" indent="405033" algn="just">
              <a:spcBef>
                <a:spcPts val="0"/>
              </a:spcBef>
            </a:pPr>
            <a:endParaRPr lang="ro-RO" sz="2400" dirty="0" smtClean="0"/>
          </a:p>
          <a:p>
            <a:pPr marL="0" indent="405033" algn="just">
              <a:spcBef>
                <a:spcPts val="0"/>
              </a:spcBef>
            </a:pPr>
            <a:r>
              <a:rPr lang="vi-VN" sz="2400" dirty="0" smtClean="0"/>
              <a:t>Dacă un asemenea </a:t>
            </a:r>
            <a:r>
              <a:rPr lang="vi-VN" sz="2400" b="1" dirty="0" smtClean="0"/>
              <a:t>model</a:t>
            </a:r>
            <a:r>
              <a:rPr lang="vi-VN" sz="2400" dirty="0" smtClean="0"/>
              <a:t> nu există sau nu este adecvat</a:t>
            </a:r>
            <a:r>
              <a:rPr lang="ro-RO" sz="2400" dirty="0" smtClean="0"/>
              <a:t>,</a:t>
            </a:r>
            <a:r>
              <a:rPr lang="vi-VN" sz="2400" dirty="0" smtClean="0"/>
              <a:t> singura soluţie este ca autoritatea de supraveghere să monitorizeze sistemul şi să încerce să identifice în timp util semnalele de natură să indice apariţia unor vulnerabilităţi sistemice</a:t>
            </a:r>
            <a:r>
              <a:rPr lang="ro-RO" sz="2400" dirty="0" smtClean="0"/>
              <a:t> </a:t>
            </a:r>
            <a:r>
              <a:rPr lang="ro-RO" sz="2400" dirty="0" smtClean="0">
                <a:latin typeface="Arial" pitchFamily="34" charset="0"/>
                <a:cs typeface="Arial" pitchFamily="34" charset="0"/>
              </a:rPr>
              <a:t>(de ex., </a:t>
            </a:r>
            <a:r>
              <a:rPr lang="vi-VN" sz="2400" dirty="0" smtClean="0">
                <a:cs typeface="Arial" pitchFamily="34" charset="0"/>
              </a:rPr>
              <a:t>„testel</a:t>
            </a:r>
            <a:r>
              <a:rPr lang="ro-RO" sz="2400" dirty="0" smtClean="0">
                <a:cs typeface="Arial" pitchFamily="34" charset="0"/>
              </a:rPr>
              <a:t>e</a:t>
            </a:r>
            <a:r>
              <a:rPr lang="vi-VN" sz="2400" dirty="0" smtClean="0">
                <a:cs typeface="Arial" pitchFamily="34" charset="0"/>
              </a:rPr>
              <a:t> de rezistenţă” (</a:t>
            </a:r>
            <a:r>
              <a:rPr lang="vi-VN" sz="2400" i="1" dirty="0" smtClean="0">
                <a:cs typeface="Arial" pitchFamily="34" charset="0"/>
              </a:rPr>
              <a:t>stress testing</a:t>
            </a:r>
            <a:r>
              <a:rPr lang="vi-VN" sz="2400" dirty="0" smtClean="0">
                <a:cs typeface="Arial" pitchFamily="34" charset="0"/>
              </a:rPr>
              <a:t>) recomandate de FMI</a:t>
            </a:r>
            <a:r>
              <a:rPr lang="ro-RO" sz="2400" dirty="0" smtClean="0">
                <a:cs typeface="Arial" pitchFamily="34" charset="0"/>
              </a:rPr>
              <a:t>)</a:t>
            </a:r>
            <a:r>
              <a:rPr lang="vi-VN" sz="2400" dirty="0" smtClean="0">
                <a:cs typeface="Arial" pitchFamily="34" charset="0"/>
              </a:rPr>
              <a:t> </a:t>
            </a:r>
            <a:endParaRPr lang="ro-RO" sz="2400" dirty="0" smtClean="0">
              <a:cs typeface="Arial" pitchFamily="34" charset="0"/>
            </a:endParaRPr>
          </a:p>
          <a:p>
            <a:pPr marL="0" indent="405033" algn="just">
              <a:spcBef>
                <a:spcPts val="0"/>
              </a:spcBef>
            </a:pPr>
            <a:endParaRPr lang="ro-RO" sz="2400" dirty="0" smtClean="0">
              <a:latin typeface="Arial" pitchFamily="34" charset="0"/>
              <a:cs typeface="Arial" pitchFamily="34" charset="0"/>
            </a:endParaRPr>
          </a:p>
          <a:p>
            <a:pPr marL="0" indent="405033" algn="just">
              <a:spcBef>
                <a:spcPts val="0"/>
              </a:spcBef>
            </a:pPr>
            <a:r>
              <a:rPr lang="ro-RO" sz="2400" dirty="0" smtClean="0">
                <a:latin typeface="Arial" pitchFamily="34" charset="0"/>
                <a:cs typeface="Arial" pitchFamily="34" charset="0"/>
              </a:rPr>
              <a:t>D</a:t>
            </a:r>
            <a:r>
              <a:rPr lang="vi-VN" sz="2400" dirty="0" smtClean="0">
                <a:latin typeface="Arial" pitchFamily="34" charset="0"/>
                <a:cs typeface="Arial" pitchFamily="34" charset="0"/>
              </a:rPr>
              <a:t>acă există semne de fragilitate, autoritatea de reglementare şi supraveghere va modifica restricţiile pe care le impune participanţilor la piaţă pentru a evita deraparea sistemului spre o situaţie nedorită</a:t>
            </a:r>
            <a:endParaRPr lang="ro-RO" sz="2400" dirty="0" smtClean="0">
              <a:latin typeface="Arial" pitchFamily="34" charset="0"/>
              <a:cs typeface="Arial" pitchFamily="34" charset="0"/>
            </a:endParaRPr>
          </a:p>
          <a:p>
            <a:pPr algn="just">
              <a:buNone/>
            </a:pPr>
            <a:endParaRPr lang="ro-RO" sz="2400"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ormAutofit fontScale="70000" lnSpcReduction="20000"/>
          </a:bodyPr>
          <a:lstStyle/>
          <a:p>
            <a:pPr algn="ctr">
              <a:buNone/>
            </a:pPr>
            <a:r>
              <a:rPr lang="ro-RO" sz="2400" i="1" dirty="0" smtClean="0">
                <a:latin typeface="Arial" pitchFamily="34" charset="0"/>
                <a:cs typeface="Arial" pitchFamily="34" charset="0"/>
              </a:rPr>
              <a:t> </a:t>
            </a:r>
            <a:r>
              <a:rPr lang="ro-RO" sz="3400" b="1" dirty="0" smtClean="0">
                <a:latin typeface="Arial" pitchFamily="34" charset="0"/>
                <a:cs typeface="Arial" pitchFamily="34" charset="0"/>
              </a:rPr>
              <a:t>Reglementarea (2)</a:t>
            </a:r>
          </a:p>
          <a:p>
            <a:pPr marL="0" indent="450850" algn="just">
              <a:buNone/>
            </a:pPr>
            <a:endParaRPr lang="ro-RO" sz="2400" b="1" dirty="0" smtClean="0">
              <a:latin typeface="Arial" pitchFamily="34" charset="0"/>
              <a:cs typeface="Arial" pitchFamily="34" charset="0"/>
            </a:endParaRPr>
          </a:p>
          <a:p>
            <a:pPr marL="0" indent="450850" algn="just">
              <a:lnSpc>
                <a:spcPct val="110000"/>
              </a:lnSpc>
              <a:spcBef>
                <a:spcPts val="0"/>
              </a:spcBef>
            </a:pPr>
            <a:r>
              <a:rPr lang="ro-RO" sz="3400" dirty="0" smtClean="0">
                <a:latin typeface="Arial" pitchFamily="34" charset="0"/>
                <a:cs typeface="Arial" pitchFamily="34" charset="0"/>
              </a:rPr>
              <a:t>Într-un </a:t>
            </a:r>
            <a:r>
              <a:rPr lang="ro-RO" sz="3400" b="1" dirty="0" smtClean="0">
                <a:latin typeface="Arial" pitchFamily="34" charset="0"/>
                <a:cs typeface="Arial" pitchFamily="34" charset="0"/>
              </a:rPr>
              <a:t>sistem adaptiv complex</a:t>
            </a:r>
            <a:r>
              <a:rPr lang="ro-RO" sz="3400" dirty="0" smtClean="0">
                <a:latin typeface="Arial" pitchFamily="34" charset="0"/>
                <a:cs typeface="Arial" pitchFamily="34" charset="0"/>
              </a:rPr>
              <a:t>, r</a:t>
            </a:r>
            <a:r>
              <a:rPr lang="vi-VN" sz="3400" dirty="0" smtClean="0">
                <a:latin typeface="Arial" pitchFamily="34" charset="0"/>
                <a:cs typeface="Arial" pitchFamily="34" charset="0"/>
              </a:rPr>
              <a:t>olul autorităţii este</a:t>
            </a:r>
            <a:r>
              <a:rPr lang="ro-RO" sz="3400" dirty="0" smtClean="0">
                <a:latin typeface="Arial" pitchFamily="34" charset="0"/>
                <a:cs typeface="Arial" pitchFamily="34" charset="0"/>
              </a:rPr>
              <a:t> </a:t>
            </a:r>
            <a:r>
              <a:rPr lang="vi-VN" sz="3400" dirty="0" smtClean="0">
                <a:latin typeface="Arial" pitchFamily="34" charset="0"/>
                <a:cs typeface="Arial" pitchFamily="34" charset="0"/>
              </a:rPr>
              <a:t>opus funcţiei pe îl are într-un sistem cu autoreglare</a:t>
            </a:r>
            <a:r>
              <a:rPr lang="ro-RO" sz="3400" dirty="0" smtClean="0">
                <a:latin typeface="Arial" pitchFamily="34" charset="0"/>
                <a:cs typeface="Arial" pitchFamily="34" charset="0"/>
              </a:rPr>
              <a:t>:</a:t>
            </a:r>
          </a:p>
          <a:p>
            <a:pPr marL="457200" lvl="3" indent="450850" algn="just">
              <a:lnSpc>
                <a:spcPct val="110000"/>
              </a:lnSpc>
              <a:spcBef>
                <a:spcPts val="0"/>
              </a:spcBef>
              <a:buFont typeface="Wingdings" pitchFamily="2" charset="2"/>
              <a:buChar char="Ø"/>
            </a:pPr>
            <a:r>
              <a:rPr lang="vi-VN" sz="1100" dirty="0" smtClean="0">
                <a:latin typeface="Arial" pitchFamily="34" charset="0"/>
                <a:cs typeface="Arial" pitchFamily="34" charset="0"/>
              </a:rPr>
              <a:t> </a:t>
            </a:r>
            <a:r>
              <a:rPr lang="vi-VN" sz="2300" b="1" dirty="0" smtClean="0">
                <a:latin typeface="Arial" pitchFamily="34" charset="0"/>
                <a:cs typeface="Arial" pitchFamily="34" charset="0"/>
              </a:rPr>
              <a:t>În </a:t>
            </a:r>
            <a:r>
              <a:rPr lang="ro-RO" sz="2300" b="1" dirty="0" smtClean="0">
                <a:latin typeface="Arial" pitchFamily="34" charset="0"/>
                <a:cs typeface="Arial" pitchFamily="34" charset="0"/>
              </a:rPr>
              <a:t>sistemul cu autoreglare</a:t>
            </a:r>
            <a:r>
              <a:rPr lang="ro-RO" sz="2300" dirty="0" smtClean="0">
                <a:latin typeface="Arial" pitchFamily="34" charset="0"/>
                <a:cs typeface="Arial" pitchFamily="34" charset="0"/>
              </a:rPr>
              <a:t>: </a:t>
            </a:r>
            <a:r>
              <a:rPr lang="vi-VN" sz="2300" i="1" dirty="0" smtClean="0">
                <a:latin typeface="Arial" pitchFamily="34" charset="0"/>
                <a:cs typeface="Arial" pitchFamily="34" charset="0"/>
              </a:rPr>
              <a:t>regulile sunt stabilite cu anticipaţie, iar autoritatea se asigură că aceste reguli sunt respectate pentru ca sistemul să evolueze de la sine spre starea de echilibru</a:t>
            </a:r>
            <a:endParaRPr lang="ro-RO" sz="2300" i="1" dirty="0" smtClean="0">
              <a:latin typeface="Arial" pitchFamily="34" charset="0"/>
              <a:cs typeface="Arial" pitchFamily="34" charset="0"/>
            </a:endParaRPr>
          </a:p>
          <a:p>
            <a:pPr marL="457200" lvl="3" indent="450850" algn="just">
              <a:lnSpc>
                <a:spcPct val="110000"/>
              </a:lnSpc>
              <a:spcBef>
                <a:spcPts val="0"/>
              </a:spcBef>
              <a:buFont typeface="Wingdings" pitchFamily="2" charset="2"/>
              <a:buChar char="Ø"/>
            </a:pPr>
            <a:r>
              <a:rPr lang="vi-VN" sz="2300" dirty="0" smtClean="0">
                <a:latin typeface="Arial" pitchFamily="34" charset="0"/>
                <a:cs typeface="Arial" pitchFamily="34" charset="0"/>
              </a:rPr>
              <a:t> </a:t>
            </a:r>
            <a:r>
              <a:rPr lang="vi-VN" sz="2300" b="1" dirty="0" smtClean="0">
                <a:latin typeface="Arial" pitchFamily="34" charset="0"/>
                <a:cs typeface="Arial" pitchFamily="34" charset="0"/>
              </a:rPr>
              <a:t>În</a:t>
            </a:r>
            <a:r>
              <a:rPr lang="ro-RO" sz="2300" b="1" dirty="0" smtClean="0">
                <a:latin typeface="Arial" pitchFamily="34" charset="0"/>
                <a:cs typeface="Arial" pitchFamily="34" charset="0"/>
              </a:rPr>
              <a:t> </a:t>
            </a:r>
            <a:r>
              <a:rPr lang="vi-VN" sz="2300" b="1" dirty="0" smtClean="0">
                <a:latin typeface="Arial" pitchFamily="34" charset="0"/>
                <a:cs typeface="Arial" pitchFamily="34" charset="0"/>
              </a:rPr>
              <a:t>sistem</a:t>
            </a:r>
            <a:r>
              <a:rPr lang="ro-RO" sz="2300" b="1" dirty="0" smtClean="0">
                <a:latin typeface="Arial" pitchFamily="34" charset="0"/>
                <a:cs typeface="Arial" pitchFamily="34" charset="0"/>
              </a:rPr>
              <a:t>ul</a:t>
            </a:r>
            <a:r>
              <a:rPr lang="vi-VN" sz="2300" b="1" dirty="0" smtClean="0">
                <a:latin typeface="Arial" pitchFamily="34" charset="0"/>
                <a:cs typeface="Arial" pitchFamily="34" charset="0"/>
              </a:rPr>
              <a:t> adaptiv complex</a:t>
            </a:r>
            <a:r>
              <a:rPr lang="ro-RO" sz="2300" dirty="0" smtClean="0">
                <a:latin typeface="Arial" pitchFamily="34" charset="0"/>
                <a:cs typeface="Arial" pitchFamily="34" charset="0"/>
              </a:rPr>
              <a:t>:</a:t>
            </a:r>
            <a:r>
              <a:rPr lang="vi-VN" sz="2300" dirty="0" smtClean="0">
                <a:latin typeface="Arial" pitchFamily="34" charset="0"/>
                <a:cs typeface="Arial" pitchFamily="34" charset="0"/>
              </a:rPr>
              <a:t> </a:t>
            </a:r>
            <a:r>
              <a:rPr lang="vi-VN" sz="2300" i="1" dirty="0" smtClean="0">
                <a:latin typeface="Arial" pitchFamily="34" charset="0"/>
                <a:cs typeface="Arial" pitchFamily="34" charset="0"/>
              </a:rPr>
              <a:t>regulile sunt modificate pentru a evita prăbuşirea sistemului; în loc să-şi optimizeze comportamentele în condiţiile unor restricţii date, participanţii, inclusiv autoritatea, pur şi simplu se adaptează pentru a supravieţui</a:t>
            </a:r>
            <a:endParaRPr lang="ro-RO" sz="2300" i="1" dirty="0" smtClean="0">
              <a:latin typeface="Arial" pitchFamily="34" charset="0"/>
              <a:cs typeface="Arial" pitchFamily="34" charset="0"/>
            </a:endParaRPr>
          </a:p>
          <a:p>
            <a:pPr marL="0" lvl="1" indent="450850" algn="just">
              <a:lnSpc>
                <a:spcPct val="110000"/>
              </a:lnSpc>
              <a:spcBef>
                <a:spcPts val="0"/>
              </a:spcBef>
            </a:pPr>
            <a:endParaRPr lang="vi-VN" sz="2000" dirty="0" smtClean="0">
              <a:latin typeface="Arial" pitchFamily="34" charset="0"/>
              <a:cs typeface="Arial" pitchFamily="34" charset="0"/>
            </a:endParaRPr>
          </a:p>
          <a:p>
            <a:pPr marL="0" indent="450850" algn="ctr">
              <a:lnSpc>
                <a:spcPct val="110000"/>
              </a:lnSpc>
              <a:spcBef>
                <a:spcPts val="0"/>
              </a:spcBef>
              <a:buNone/>
            </a:pPr>
            <a:r>
              <a:rPr lang="ro-RO" sz="3400" b="1" u="sng" dirty="0" smtClean="0">
                <a:latin typeface="Arial" pitchFamily="34" charset="0"/>
                <a:cs typeface="Arial" pitchFamily="34" charset="0"/>
              </a:rPr>
              <a:t>Î</a:t>
            </a:r>
            <a:r>
              <a:rPr lang="vi-VN" sz="3400" b="1" u="sng" dirty="0" smtClean="0">
                <a:latin typeface="Arial" pitchFamily="34" charset="0"/>
                <a:cs typeface="Arial" pitchFamily="34" charset="0"/>
              </a:rPr>
              <a:t>n ultimul timp, în multe ţări au fost create noi organisme însărcinate cu reglementarea şi supravegherea sectorului financiar sau reorganizate cele existente - în scopul creșterii flexibilității reacțiilor la împrejurările specifice diverselor economii naționale</a:t>
            </a:r>
            <a:endParaRPr lang="vi-VN" sz="2600" dirty="0" smtClean="0">
              <a:latin typeface="Arial" pitchFamily="34" charset="0"/>
              <a:cs typeface="Arial" pitchFamily="34" charset="0"/>
            </a:endParaRPr>
          </a:p>
          <a:p>
            <a:pPr marL="0" indent="450850" algn="just">
              <a:lnSpc>
                <a:spcPct val="110000"/>
              </a:lnSpc>
              <a:spcBef>
                <a:spcPts val="0"/>
              </a:spcBef>
            </a:pPr>
            <a:r>
              <a:rPr lang="vi-VN" sz="2600" dirty="0" smtClean="0">
                <a:latin typeface="Arial" pitchFamily="34" charset="0"/>
                <a:cs typeface="Arial" pitchFamily="34" charset="0"/>
              </a:rPr>
              <a:t>Întărirea reglementărilor este, evident, în contradicţie cu principiul </a:t>
            </a:r>
            <a:r>
              <a:rPr lang="vi-VN" sz="2600" b="1" dirty="0" smtClean="0">
                <a:latin typeface="Arial" pitchFamily="34" charset="0"/>
                <a:cs typeface="Arial" pitchFamily="34" charset="0"/>
              </a:rPr>
              <a:t>autoreglementării</a:t>
            </a:r>
            <a:r>
              <a:rPr lang="vi-VN" sz="2600" dirty="0" smtClean="0">
                <a:latin typeface="Arial" pitchFamily="34" charset="0"/>
                <a:cs typeface="Arial" pitchFamily="34" charset="0"/>
              </a:rPr>
              <a:t> pieţelor, care a dominat literatura şi practica economică înainte de izbucnirea crizei</a:t>
            </a:r>
            <a:endParaRPr lang="ro-RO" sz="2600" dirty="0" smtClean="0">
              <a:latin typeface="Arial" pitchFamily="34" charset="0"/>
              <a:cs typeface="Arial" pitchFamily="34" charset="0"/>
            </a:endParaRPr>
          </a:p>
          <a:p>
            <a:pPr marL="0" indent="450850" algn="just">
              <a:lnSpc>
                <a:spcPct val="110000"/>
              </a:lnSpc>
              <a:spcBef>
                <a:spcPts val="0"/>
              </a:spcBef>
            </a:pPr>
            <a:r>
              <a:rPr lang="vi-VN" sz="2600" dirty="0" smtClean="0">
                <a:latin typeface="Arial" pitchFamily="34" charset="0"/>
                <a:cs typeface="Arial" pitchFamily="34" charset="0"/>
              </a:rPr>
              <a:t>Deşi constituie o schimbare de direcţie majoră, aceste măsuri au fost adoptate, la rândul lor, fără o fundamentare teoretică adecvată </a:t>
            </a:r>
          </a:p>
          <a:p>
            <a:pPr marL="0" indent="450850" algn="just">
              <a:buNone/>
            </a:pPr>
            <a:endParaRPr lang="ro-RO" sz="2400"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686800" cy="6019800"/>
          </a:xfrm>
        </p:spPr>
        <p:txBody>
          <a:bodyPr>
            <a:normAutofit fontScale="85000" lnSpcReduction="20000"/>
          </a:bodyPr>
          <a:lstStyle/>
          <a:p>
            <a:pPr algn="ctr">
              <a:buNone/>
            </a:pPr>
            <a:r>
              <a:rPr lang="ro-RO" b="1" dirty="0" smtClean="0">
                <a:latin typeface="Arial" pitchFamily="34" charset="0"/>
                <a:cs typeface="Arial" pitchFamily="34" charset="0"/>
              </a:rPr>
              <a:t>CONCLUZII</a:t>
            </a:r>
          </a:p>
          <a:p>
            <a:pPr algn="ctr">
              <a:buNone/>
            </a:pPr>
            <a:endParaRPr lang="ro-RO" b="1" dirty="0" smtClean="0">
              <a:latin typeface="Arial" pitchFamily="34" charset="0"/>
              <a:cs typeface="Arial" pitchFamily="34" charset="0"/>
            </a:endParaRPr>
          </a:p>
          <a:p>
            <a:pPr marL="0" indent="457200" algn="just">
              <a:spcBef>
                <a:spcPts val="0"/>
              </a:spcBef>
            </a:pPr>
            <a:r>
              <a:rPr lang="ro-RO" sz="2400" dirty="0" smtClean="0">
                <a:latin typeface="Arial" pitchFamily="34" charset="0"/>
                <a:cs typeface="Arial" pitchFamily="34" charset="0"/>
              </a:rPr>
              <a:t>Este necesară depăşirea limitelor teoriei economice dominante şi ale aplicaţiilor sale în domeniul reglementării financiare şi al politicii monetare</a:t>
            </a:r>
            <a:endParaRPr lang="en-US" sz="2400" dirty="0" smtClean="0">
              <a:latin typeface="Arial" pitchFamily="34" charset="0"/>
              <a:cs typeface="Arial" pitchFamily="34" charset="0"/>
            </a:endParaRPr>
          </a:p>
          <a:p>
            <a:pPr marL="0" indent="457200" algn="just">
              <a:spcBef>
                <a:spcPts val="0"/>
              </a:spcBef>
            </a:pPr>
            <a:endParaRPr lang="ro-RO" sz="2400" dirty="0" smtClean="0">
              <a:latin typeface="Arial" pitchFamily="34" charset="0"/>
              <a:cs typeface="Arial" pitchFamily="34" charset="0"/>
            </a:endParaRPr>
          </a:p>
          <a:p>
            <a:pPr marL="472539" lvl="2" indent="457200" algn="just">
              <a:spcBef>
                <a:spcPts val="0"/>
              </a:spcBef>
              <a:buFont typeface="Wingdings" pitchFamily="2" charset="2"/>
              <a:buChar char="Ø"/>
            </a:pPr>
            <a:r>
              <a:rPr lang="ro-RO" sz="2100" dirty="0" smtClean="0">
                <a:latin typeface="Arial" pitchFamily="34" charset="0"/>
                <a:cs typeface="Arial" pitchFamily="34" charset="0"/>
              </a:rPr>
              <a:t>Renunţarea la conceptul de </a:t>
            </a:r>
            <a:r>
              <a:rPr lang="ro-RO" sz="2100" b="1" dirty="0" smtClean="0">
                <a:latin typeface="Arial" pitchFamily="34" charset="0"/>
                <a:cs typeface="Arial" pitchFamily="34" charset="0"/>
              </a:rPr>
              <a:t>echilibru general </a:t>
            </a:r>
            <a:r>
              <a:rPr lang="ro-RO" sz="2100" dirty="0" smtClean="0">
                <a:latin typeface="Arial" pitchFamily="34" charset="0"/>
                <a:cs typeface="Arial" pitchFamily="34" charset="0"/>
              </a:rPr>
              <a:t>în sensul clasic al termenului şi adoptarea unui concept de </a:t>
            </a:r>
            <a:r>
              <a:rPr lang="ro-RO" sz="2100" b="1" dirty="0" smtClean="0">
                <a:latin typeface="Arial" pitchFamily="34" charset="0"/>
                <a:cs typeface="Arial" pitchFamily="34" charset="0"/>
              </a:rPr>
              <a:t>echilibru dinamic</a:t>
            </a:r>
            <a:endParaRPr lang="en-US" sz="2100" b="1" dirty="0" smtClean="0">
              <a:latin typeface="Arial" pitchFamily="34" charset="0"/>
              <a:cs typeface="Arial" pitchFamily="34" charset="0"/>
            </a:endParaRPr>
          </a:p>
          <a:p>
            <a:pPr marL="472539" lvl="2" indent="457200" algn="just">
              <a:spcBef>
                <a:spcPts val="0"/>
              </a:spcBef>
              <a:buFont typeface="Wingdings" pitchFamily="2" charset="2"/>
              <a:buChar char="Ø"/>
            </a:pPr>
            <a:endParaRPr lang="ro-RO" sz="2100" dirty="0" smtClean="0">
              <a:latin typeface="Arial" pitchFamily="34" charset="0"/>
              <a:cs typeface="Arial" pitchFamily="34" charset="0"/>
            </a:endParaRPr>
          </a:p>
          <a:p>
            <a:pPr marL="472539" lvl="2" indent="457200" algn="just">
              <a:spcBef>
                <a:spcPts val="0"/>
              </a:spcBef>
              <a:buFont typeface="Wingdings" pitchFamily="2" charset="2"/>
              <a:buChar char="Ø"/>
            </a:pPr>
            <a:r>
              <a:rPr lang="ro-RO" sz="2100" dirty="0" smtClean="0">
                <a:latin typeface="Arial" pitchFamily="34" charset="0"/>
                <a:cs typeface="Arial" pitchFamily="34" charset="0"/>
              </a:rPr>
              <a:t>Acceptarea ideii că acţiunile unui individ influenţează comportamentele altor indivizi şi în alt mod decât prin preţuri şi că aceste influenţe reciproce constituie un element important al vieţii economice, nu simple „imperfecţiuni” ale pieţei</a:t>
            </a:r>
            <a:endParaRPr lang="en-US" sz="2100" dirty="0" smtClean="0">
              <a:latin typeface="Arial" pitchFamily="34" charset="0"/>
              <a:cs typeface="Arial" pitchFamily="34" charset="0"/>
            </a:endParaRPr>
          </a:p>
          <a:p>
            <a:pPr marL="472539" lvl="2" indent="457200" algn="just">
              <a:spcBef>
                <a:spcPts val="0"/>
              </a:spcBef>
              <a:buFont typeface="Wingdings" pitchFamily="2" charset="2"/>
              <a:buChar char="Ø"/>
            </a:pPr>
            <a:endParaRPr lang="ro-RO" sz="2100" dirty="0" smtClean="0">
              <a:latin typeface="Arial" pitchFamily="34" charset="0"/>
              <a:cs typeface="Arial" pitchFamily="34" charset="0"/>
            </a:endParaRPr>
          </a:p>
          <a:p>
            <a:pPr marL="472539" lvl="2" indent="457200" algn="just">
              <a:spcBef>
                <a:spcPts val="0"/>
              </a:spcBef>
              <a:buFont typeface="Wingdings" pitchFamily="2" charset="2"/>
              <a:buChar char="Ø"/>
            </a:pPr>
            <a:r>
              <a:rPr lang="ro-RO" sz="2100" dirty="0" smtClean="0">
                <a:latin typeface="Arial" pitchFamily="34" charset="0"/>
                <a:cs typeface="Arial" pitchFamily="34" charset="0"/>
              </a:rPr>
              <a:t>Studierea naturii acestor influenţe şi a structurilor de tip reţea prin care indivizii acţionează unii asupra altora</a:t>
            </a:r>
          </a:p>
          <a:p>
            <a:pPr marL="0" indent="457200" algn="just">
              <a:spcBef>
                <a:spcPts val="0"/>
              </a:spcBef>
              <a:buNone/>
            </a:pPr>
            <a:endParaRPr lang="ro-RO" sz="2400" dirty="0" smtClean="0">
              <a:latin typeface="Arial" pitchFamily="34" charset="0"/>
              <a:cs typeface="Arial" pitchFamily="34" charset="0"/>
            </a:endParaRPr>
          </a:p>
          <a:p>
            <a:pPr marL="0" indent="457200" algn="just">
              <a:spcBef>
                <a:spcPts val="0"/>
              </a:spcBef>
            </a:pPr>
            <a:r>
              <a:rPr lang="ro-RO" sz="2400" dirty="0" smtClean="0">
                <a:latin typeface="Arial" pitchFamily="34" charset="0"/>
                <a:cs typeface="Arial" pitchFamily="34" charset="0"/>
              </a:rPr>
              <a:t>Există deja un anumit număr de lucrări care arată că ştiinţa economică este pe cale să intre într-o nouă etapă</a:t>
            </a:r>
          </a:p>
          <a:p>
            <a:pPr marL="0" indent="457200" algn="just">
              <a:spcBef>
                <a:spcPts val="0"/>
              </a:spcBef>
            </a:pPr>
            <a:endParaRPr lang="ro-RO" sz="2400" dirty="0" smtClean="0">
              <a:latin typeface="Arial" pitchFamily="34" charset="0"/>
              <a:cs typeface="Arial" pitchFamily="34" charset="0"/>
            </a:endParaRPr>
          </a:p>
          <a:p>
            <a:pPr marL="0" indent="457200" algn="just">
              <a:spcBef>
                <a:spcPts val="0"/>
              </a:spcBef>
            </a:pPr>
            <a:r>
              <a:rPr lang="ro-RO" sz="2400" dirty="0" smtClean="0">
                <a:latin typeface="Arial" pitchFamily="34" charset="0"/>
                <a:cs typeface="Arial" pitchFamily="34" charset="0"/>
              </a:rPr>
              <a:t> Rămâne însă de văzut care din programele de cercetare alternative care se propun în prezent vor fi realmente de natură să contribuie în anii care vin la mai buna cunoaştere şi gestionare a economiilor contemporane.</a:t>
            </a:r>
          </a:p>
          <a:p>
            <a:pPr algn="ctr">
              <a:buNone/>
            </a:pPr>
            <a:endParaRPr lang="ro-RO"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marL="0" indent="273050" algn="ctr">
              <a:buNone/>
            </a:pPr>
            <a:r>
              <a:rPr lang="ro-RO" sz="2400" dirty="0" smtClean="0"/>
              <a:t> </a:t>
            </a:r>
            <a:r>
              <a:rPr lang="ro-RO" sz="2400" b="1" dirty="0" smtClean="0"/>
              <a:t>BIBLIOGRAFIE </a:t>
            </a:r>
          </a:p>
          <a:p>
            <a:pPr marL="0" indent="273050">
              <a:buNone/>
            </a:pPr>
            <a:r>
              <a:rPr lang="en-US" sz="2000" dirty="0" smtClean="0"/>
              <a:t>Economics and Philosophy, http://journals.cambridge.org/action/displayJournal?jid=EAP&amp;bVolume=y </a:t>
            </a:r>
          </a:p>
          <a:p>
            <a:pPr marL="0" indent="273050">
              <a:buNone/>
            </a:pPr>
            <a:r>
              <a:rPr lang="en-US" sz="2000" dirty="0" smtClean="0"/>
              <a:t>The Journal of Economic Methodology, http://www.tandfonline.com/toc/RJEC20/current#.VTIP35Mpra0 </a:t>
            </a:r>
          </a:p>
          <a:p>
            <a:pPr marL="0" indent="273050">
              <a:buNone/>
            </a:pPr>
            <a:r>
              <a:rPr lang="en-US" sz="2000" dirty="0" smtClean="0"/>
              <a:t>Research in the History of Economic Thought and Methodology, http://www.emeraldinsight.com/series/rhet </a:t>
            </a:r>
          </a:p>
          <a:p>
            <a:pPr marL="0" indent="273050">
              <a:buNone/>
            </a:pPr>
            <a:r>
              <a:rPr lang="en-US" sz="2000" dirty="0" smtClean="0"/>
              <a:t>Journal of the History of Economic Thought, http://journals.cambridge.org/action/displayJournal?jid=HET </a:t>
            </a:r>
          </a:p>
          <a:p>
            <a:pPr marL="0" indent="273050">
              <a:buNone/>
            </a:pPr>
            <a:r>
              <a:rPr lang="en-US" sz="2000" dirty="0" smtClean="0"/>
              <a:t>The European Journal of the History of Economic Thought http://www.tandfonline.com/toc/REJH20/current#.VDDmoBYhCpQ </a:t>
            </a:r>
          </a:p>
          <a:p>
            <a:pPr marL="0" indent="273050">
              <a:buNone/>
            </a:pPr>
            <a:r>
              <a:rPr lang="en-US" sz="2000" dirty="0" smtClean="0"/>
              <a:t>Economic Thought History, Philosophy, and Methodology http://et.worldeconomicsassociation.org/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marL="0" indent="273050">
              <a:buNone/>
            </a:pPr>
            <a:r>
              <a:rPr lang="en-US" sz="2000" dirty="0" smtClean="0"/>
              <a:t>Journal of Economic Methodology http://www.scimagojr.com/journalsearch.php?q=24351&amp;tip=sid </a:t>
            </a:r>
            <a:endParaRPr lang="ro-RO" sz="2000" dirty="0" smtClean="0"/>
          </a:p>
          <a:p>
            <a:pPr marL="0" indent="273050" algn="ctr">
              <a:buNone/>
            </a:pPr>
            <a:r>
              <a:rPr lang="en-US" sz="2000" dirty="0" smtClean="0"/>
              <a:t>* * *</a:t>
            </a:r>
          </a:p>
          <a:p>
            <a:pPr marL="0" indent="273050">
              <a:buNone/>
            </a:pPr>
            <a:r>
              <a:rPr lang="en-US" sz="2000" dirty="0" err="1" smtClean="0"/>
              <a:t>Alchian</a:t>
            </a:r>
            <a:r>
              <a:rPr lang="en-US" sz="2000" dirty="0" smtClean="0"/>
              <a:t>, A. 1950. “Uncertainty, Evolution and Economic Theory”, Journal of Political Economy, 57: 211–21. </a:t>
            </a:r>
          </a:p>
          <a:p>
            <a:pPr marL="0" indent="273050">
              <a:buNone/>
            </a:pPr>
            <a:r>
              <a:rPr lang="en-US" sz="2000" dirty="0" smtClean="0"/>
              <a:t>Alt, J., M. Levi, and E. </a:t>
            </a:r>
            <a:r>
              <a:rPr lang="en-US" sz="2000" dirty="0" err="1" smtClean="0"/>
              <a:t>Ostrom</a:t>
            </a:r>
            <a:r>
              <a:rPr lang="en-US" sz="2000" dirty="0" smtClean="0"/>
              <a:t>, eds. 1999. Competition and Cooperation: Conversations with </a:t>
            </a:r>
            <a:r>
              <a:rPr lang="en-US" sz="2000" dirty="0" err="1" smtClean="0"/>
              <a:t>Nobelists</a:t>
            </a:r>
            <a:r>
              <a:rPr lang="en-US" sz="2000" dirty="0" smtClean="0"/>
              <a:t> about Economics and Political Science, New York: Russell Sage Foundation. </a:t>
            </a:r>
          </a:p>
          <a:p>
            <a:pPr marL="0" indent="273050">
              <a:buNone/>
            </a:pPr>
            <a:r>
              <a:rPr lang="en-US" sz="2000" dirty="0" err="1" smtClean="0"/>
              <a:t>Amariglio</a:t>
            </a:r>
            <a:r>
              <a:rPr lang="en-US" sz="2000" dirty="0" smtClean="0"/>
              <a:t>, J., S. </a:t>
            </a:r>
            <a:r>
              <a:rPr lang="en-US" sz="2000" dirty="0" err="1" smtClean="0"/>
              <a:t>Cullenberg</a:t>
            </a:r>
            <a:r>
              <a:rPr lang="en-US" sz="2000" dirty="0" smtClean="0"/>
              <a:t>, D. </a:t>
            </a:r>
            <a:r>
              <a:rPr lang="en-US" sz="2000" dirty="0" err="1" smtClean="0"/>
              <a:t>Ruccio</a:t>
            </a:r>
            <a:r>
              <a:rPr lang="en-US" sz="2000" dirty="0" smtClean="0"/>
              <a:t>, eds. 2001. Post-Modernism, Economics and Knowledge, London: </a:t>
            </a:r>
            <a:r>
              <a:rPr lang="en-US" sz="2000" dirty="0" err="1" smtClean="0"/>
              <a:t>Routledge</a:t>
            </a:r>
            <a:r>
              <a:rPr lang="en-US" sz="2000" dirty="0" smtClean="0"/>
              <a:t>. </a:t>
            </a:r>
          </a:p>
          <a:p>
            <a:pPr marL="0" indent="273050">
              <a:buNone/>
            </a:pPr>
            <a:r>
              <a:rPr lang="en-US" sz="2000" dirty="0" err="1" smtClean="0"/>
              <a:t>Angyrous</a:t>
            </a:r>
            <a:r>
              <a:rPr lang="en-US" sz="2000" dirty="0" smtClean="0"/>
              <a:t>, G. 1967. “Refutation or Comparison?” British Journal for the Philosophy of Science, 17: 279–96. </a:t>
            </a:r>
          </a:p>
          <a:p>
            <a:pPr marL="0" indent="273050">
              <a:buNone/>
            </a:pPr>
            <a:r>
              <a:rPr lang="en-US" sz="2000" dirty="0" smtClean="0"/>
              <a:t>Arrow, K. 1968. “Economic Equilibrium”, pp. 376–89, International Encyclopedia of the Social Sciences, New York: Macmillan. </a:t>
            </a:r>
          </a:p>
          <a:p>
            <a:pPr marL="0" indent="273050">
              <a:buNone/>
            </a:pPr>
            <a:r>
              <a:rPr lang="en-US" sz="2000" dirty="0" smtClean="0"/>
              <a:t>––– 1974. The Limits of Organization, New York: Norton. 2 </a:t>
            </a:r>
          </a:p>
          <a:p>
            <a:pPr marL="0" indent="273050">
              <a:buNone/>
            </a:pPr>
            <a:r>
              <a:rPr lang="en-US" sz="2000" dirty="0" smtClean="0"/>
              <a:t>Arrow, K. and F. Hahn. 1971. General Competitive Analysis, San Francisco: Holden-Day.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marL="0" indent="273050">
              <a:buNone/>
            </a:pPr>
            <a:r>
              <a:rPr lang="en-US" sz="2000" dirty="0" smtClean="0"/>
              <a:t>Ayer, A. 1936. Language, Truth and Logic, 2nd. </a:t>
            </a:r>
            <a:r>
              <a:rPr lang="en-US" sz="2000" dirty="0" err="1" smtClean="0"/>
              <a:t>edn</a:t>
            </a:r>
            <a:r>
              <a:rPr lang="en-US" sz="2000" dirty="0" smtClean="0"/>
              <a:t>. </a:t>
            </a:r>
            <a:r>
              <a:rPr lang="en-US" sz="2000" dirty="0" err="1" smtClean="0"/>
              <a:t>Repr</a:t>
            </a:r>
            <a:r>
              <a:rPr lang="en-US" sz="2000" dirty="0" smtClean="0"/>
              <a:t>. New York: Dover, 1946. </a:t>
            </a:r>
          </a:p>
          <a:p>
            <a:pPr marL="0" indent="273050">
              <a:buNone/>
            </a:pPr>
            <a:r>
              <a:rPr lang="en-US" sz="2000" dirty="0" smtClean="0"/>
              <a:t>Backhouse, R., ed. 1994. New Perspectives on Economic Methodology, London: </a:t>
            </a:r>
            <a:r>
              <a:rPr lang="en-US" sz="2000" dirty="0" err="1" smtClean="0"/>
              <a:t>Routledge</a:t>
            </a:r>
            <a:r>
              <a:rPr lang="en-US" sz="2000" dirty="0" smtClean="0"/>
              <a:t>. </a:t>
            </a:r>
          </a:p>
          <a:p>
            <a:pPr marL="0" indent="273050">
              <a:buNone/>
            </a:pPr>
            <a:r>
              <a:rPr lang="en-US" sz="2000" dirty="0" smtClean="0"/>
              <a:t>––– 1997. Truth and Progress in Economic Knowledge, Cheltenham: Edward Elgar. </a:t>
            </a:r>
          </a:p>
          <a:p>
            <a:pPr marL="0" indent="273050">
              <a:buNone/>
            </a:pPr>
            <a:r>
              <a:rPr lang="en-US" sz="2000" dirty="0" smtClean="0"/>
              <a:t>––– 2010. The Puzzle of Modern Economics, Cambridge: Cambridge University Press. </a:t>
            </a:r>
          </a:p>
          <a:p>
            <a:pPr marL="0" indent="273050">
              <a:buNone/>
            </a:pPr>
            <a:r>
              <a:rPr lang="en-US" sz="2000" dirty="0" smtClean="0"/>
              <a:t>Backhouse, R.E. and B.W. Bateman, 2011. Capitalist Revolutionary: John Maynard Keynes, Cambridge and London: Harvard University Press. </a:t>
            </a:r>
          </a:p>
          <a:p>
            <a:pPr marL="0" indent="273050">
              <a:buNone/>
            </a:pPr>
            <a:r>
              <a:rPr lang="en-US" sz="2000" dirty="0" smtClean="0"/>
              <a:t>Backhouse, R. and P. Fontaine, eds. 2010. The Unsocial Social Science? Economics and Neighboring Disciplines since 1945, Durham, NC: Duke University Press. </a:t>
            </a:r>
          </a:p>
          <a:p>
            <a:pPr marL="0" indent="273050">
              <a:buNone/>
            </a:pPr>
            <a:r>
              <a:rPr lang="en-US" sz="2000" dirty="0" smtClean="0"/>
              <a:t>Backhouse, R., D. </a:t>
            </a:r>
            <a:r>
              <a:rPr lang="en-US" sz="2000" dirty="0" err="1" smtClean="0"/>
              <a:t>Hausman</a:t>
            </a:r>
            <a:r>
              <a:rPr lang="en-US" sz="2000" dirty="0" smtClean="0"/>
              <a:t>, and U. </a:t>
            </a:r>
            <a:r>
              <a:rPr lang="en-US" sz="2000" dirty="0" err="1" smtClean="0"/>
              <a:t>Mäki</a:t>
            </a:r>
            <a:r>
              <a:rPr lang="en-US" sz="2000" dirty="0" smtClean="0"/>
              <a:t>, eds. 1998. Economics and Methodology: Crossing Boundaries, London: Palgrave Macmillan.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marL="0" indent="273050">
              <a:buNone/>
            </a:pPr>
            <a:r>
              <a:rPr lang="en-US" sz="2000" dirty="0" smtClean="0"/>
              <a:t>Backhouse, R. and S. </a:t>
            </a:r>
            <a:r>
              <a:rPr lang="en-US" sz="2000" dirty="0" err="1" smtClean="0"/>
              <a:t>Medema</a:t>
            </a:r>
            <a:r>
              <a:rPr lang="en-US" sz="2000" dirty="0" smtClean="0"/>
              <a:t>, 2009. “The Definition of Economics.” Journal of Economic Perspectives, 23(1): 221–33. </a:t>
            </a:r>
          </a:p>
          <a:p>
            <a:pPr marL="0" indent="273050">
              <a:buNone/>
            </a:pPr>
            <a:r>
              <a:rPr lang="ro-RO" sz="2000" dirty="0" smtClean="0"/>
              <a:t>Balzer, W. and B. Hamminga, eds. 1989. Philosophy of Economics, Dordrecht: Kluwer-Nijhoff. </a:t>
            </a:r>
          </a:p>
          <a:p>
            <a:pPr marL="0" indent="273050">
              <a:buNone/>
            </a:pPr>
            <a:r>
              <a:rPr lang="en-US" sz="2000" dirty="0" smtClean="0"/>
              <a:t>Barker, D. and E. </a:t>
            </a:r>
            <a:r>
              <a:rPr lang="en-US" sz="2000" dirty="0" err="1" smtClean="0"/>
              <a:t>Kuiper</a:t>
            </a:r>
            <a:r>
              <a:rPr lang="en-US" sz="2000" dirty="0" smtClean="0"/>
              <a:t>, eds. 2003. Toward a Feminist Philosophy of Economics, London: </a:t>
            </a:r>
            <a:r>
              <a:rPr lang="en-US" sz="2000" dirty="0" err="1" smtClean="0"/>
              <a:t>Routledge</a:t>
            </a:r>
            <a:r>
              <a:rPr lang="en-US" sz="2000" dirty="0" smtClean="0"/>
              <a:t>. </a:t>
            </a:r>
          </a:p>
          <a:p>
            <a:pPr marL="0" indent="273050">
              <a:buNone/>
            </a:pPr>
            <a:r>
              <a:rPr lang="en-US" sz="2000" dirty="0" smtClean="0"/>
              <a:t>Bateman, B. 1990. “Keynes, Induction and Econometrics”, History of Political Economy, 22: 359–79. </a:t>
            </a:r>
          </a:p>
          <a:p>
            <a:pPr marL="0" indent="273050">
              <a:buNone/>
            </a:pPr>
            <a:r>
              <a:rPr lang="en-US" sz="2000" dirty="0" err="1" smtClean="0"/>
              <a:t>Baumberger</a:t>
            </a:r>
            <a:r>
              <a:rPr lang="en-US" sz="2000" dirty="0" smtClean="0"/>
              <a:t>, J. 1977. “No </a:t>
            </a:r>
            <a:r>
              <a:rPr lang="en-US" sz="2000" dirty="0" err="1" smtClean="0"/>
              <a:t>Kuhnian</a:t>
            </a:r>
            <a:r>
              <a:rPr lang="en-US" sz="2000" dirty="0" smtClean="0"/>
              <a:t> Revolutions in Economics”, Journal of Economic Issues, 11: 1–20. </a:t>
            </a:r>
          </a:p>
          <a:p>
            <a:pPr marL="0" indent="273050">
              <a:buNone/>
            </a:pPr>
            <a:r>
              <a:rPr lang="en-US" sz="2000" dirty="0" smtClean="0"/>
              <a:t>Bear, D. and D. Orr. 1967. “Logic and Expediency in Economic Theorizing”, Journal of Political Economy, 75: 188–96. </a:t>
            </a:r>
          </a:p>
          <a:p>
            <a:pPr marL="0" indent="273050">
              <a:buNone/>
            </a:pPr>
            <a:r>
              <a:rPr lang="en-US" sz="2000" dirty="0" smtClean="0"/>
              <a:t>Becker, G. 1962. “Irrational Behavior and Economic Theory”, Journal of Political Economy, 70: 1–13. </a:t>
            </a:r>
          </a:p>
          <a:p>
            <a:pPr marL="0" indent="273050">
              <a:buNone/>
            </a:pPr>
            <a:r>
              <a:rPr lang="en-US" sz="2000" dirty="0" smtClean="0"/>
              <a:t>––– 1976. The Economic Approach to Human Behavior, Chicago: University of Chicago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Beed</a:t>
            </a:r>
            <a:r>
              <a:rPr lang="en-US" sz="2000" dirty="0" smtClean="0"/>
              <a:t>, C. 1991. “Philosophy of Science and Contemporary Economics”, Journal of Post Keynesian Economics 13: 459–94. 3 </a:t>
            </a:r>
          </a:p>
          <a:p>
            <a:pPr>
              <a:buNone/>
            </a:pPr>
            <a:r>
              <a:rPr lang="en-US" sz="2000" dirty="0" err="1" smtClean="0"/>
              <a:t>Begg</a:t>
            </a:r>
            <a:r>
              <a:rPr lang="en-US" sz="2000" dirty="0" smtClean="0"/>
              <a:t>, D. 1982. The Rational Expectations Revolution in Macroeconomics: Theories and Evidence, Baltimore: Johns-Hopkins University Press. </a:t>
            </a:r>
          </a:p>
          <a:p>
            <a:pPr>
              <a:buNone/>
            </a:pPr>
            <a:r>
              <a:rPr lang="en-US" sz="2000" dirty="0" smtClean="0"/>
              <a:t>Bell, D. and I. </a:t>
            </a:r>
            <a:r>
              <a:rPr lang="en-US" sz="2000" dirty="0" err="1" smtClean="0"/>
              <a:t>Kristol</a:t>
            </a:r>
            <a:r>
              <a:rPr lang="en-US" sz="2000" dirty="0" smtClean="0"/>
              <a:t>, eds. 1981. The Crisis in Economic Theory, New York: Basic Books. </a:t>
            </a:r>
          </a:p>
          <a:p>
            <a:pPr>
              <a:buNone/>
            </a:pPr>
            <a:r>
              <a:rPr lang="en-US" sz="2000" dirty="0" smtClean="0"/>
              <a:t>Ben-</a:t>
            </a:r>
            <a:r>
              <a:rPr lang="en-US" sz="2000" dirty="0" err="1" smtClean="0"/>
              <a:t>Ner</a:t>
            </a:r>
            <a:r>
              <a:rPr lang="en-US" sz="2000" dirty="0" smtClean="0"/>
              <a:t>, A. and L. </a:t>
            </a:r>
            <a:r>
              <a:rPr lang="en-US" sz="2000" dirty="0" err="1" smtClean="0"/>
              <a:t>Putterman</a:t>
            </a:r>
            <a:r>
              <a:rPr lang="en-US" sz="2000" dirty="0" smtClean="0"/>
              <a:t>, eds. 1998. Economics, Values and Organization, Cambridge: Cambridge University Press. </a:t>
            </a:r>
          </a:p>
          <a:p>
            <a:pPr>
              <a:buNone/>
            </a:pPr>
            <a:r>
              <a:rPr lang="en-US" sz="2000" dirty="0" smtClean="0"/>
              <a:t>Berger, L. 1989. “Economics and Hermeneutics,” Economics and Philosophy, 5: 209–34. </a:t>
            </a:r>
          </a:p>
          <a:p>
            <a:pPr>
              <a:buNone/>
            </a:pPr>
            <a:r>
              <a:rPr lang="en-US" sz="2000" dirty="0" err="1" smtClean="0"/>
              <a:t>Bhaskar</a:t>
            </a:r>
            <a:r>
              <a:rPr lang="en-US" sz="2000" dirty="0" smtClean="0"/>
              <a:t>, R., M. Archer, A. Collier, T. Lawson, and A. Norrie, eds. 1998. Critical Realism, London: </a:t>
            </a:r>
            <a:r>
              <a:rPr lang="en-US" sz="2000" dirty="0" err="1" smtClean="0"/>
              <a:t>Routledge</a:t>
            </a:r>
            <a:r>
              <a:rPr lang="en-US" sz="2000" dirty="0" smtClean="0"/>
              <a:t>. </a:t>
            </a:r>
          </a:p>
          <a:p>
            <a:pPr>
              <a:buNone/>
            </a:pPr>
            <a:r>
              <a:rPr lang="en-US" sz="2000" dirty="0" err="1" smtClean="0"/>
              <a:t>Birner</a:t>
            </a:r>
            <a:r>
              <a:rPr lang="en-US" sz="2000" dirty="0" smtClean="0"/>
              <a:t>, J. 1990. Strategies and </a:t>
            </a:r>
            <a:r>
              <a:rPr lang="en-US" sz="2000" dirty="0" err="1" smtClean="0"/>
              <a:t>Programmes</a:t>
            </a:r>
            <a:r>
              <a:rPr lang="en-US" sz="2000" dirty="0" smtClean="0"/>
              <a:t> in Capital Theory: A Contribution to the Methodology of Theory Development, Dissertation, University of Amsterdam.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marL="0" indent="273050">
              <a:buNone/>
            </a:pPr>
            <a:r>
              <a:rPr lang="en-US" sz="2000" dirty="0" err="1" smtClean="0"/>
              <a:t>Blaug</a:t>
            </a:r>
            <a:r>
              <a:rPr lang="en-US" sz="2000" dirty="0" smtClean="0"/>
              <a:t>, M. 1975. The Cambridge Revolution. Success or Failure? London: Institute of Economic Affairs. </a:t>
            </a:r>
          </a:p>
          <a:p>
            <a:pPr marL="0" indent="273050">
              <a:buNone/>
            </a:pPr>
            <a:r>
              <a:rPr lang="en-US" sz="2000" dirty="0" smtClean="0"/>
              <a:t>––– 1976. “Kuhn versus </a:t>
            </a:r>
            <a:r>
              <a:rPr lang="en-US" sz="2000" dirty="0" err="1" smtClean="0"/>
              <a:t>Lakatos</a:t>
            </a:r>
            <a:r>
              <a:rPr lang="en-US" sz="2000" dirty="0" smtClean="0"/>
              <a:t> or, Paradigms versus Research </a:t>
            </a:r>
            <a:r>
              <a:rPr lang="en-US" sz="2000" dirty="0" err="1" smtClean="0"/>
              <a:t>Programmes</a:t>
            </a:r>
            <a:r>
              <a:rPr lang="en-US" sz="2000" dirty="0" smtClean="0"/>
              <a:t> in the History of Economics,” in </a:t>
            </a:r>
            <a:r>
              <a:rPr lang="en-US" sz="2000" dirty="0" err="1" smtClean="0"/>
              <a:t>Latsis</a:t>
            </a:r>
            <a:r>
              <a:rPr lang="en-US" sz="2000" dirty="0" smtClean="0"/>
              <a:t>, ed. (1976), pp. 149–80. </a:t>
            </a:r>
          </a:p>
          <a:p>
            <a:pPr marL="0" indent="273050">
              <a:buNone/>
            </a:pPr>
            <a:r>
              <a:rPr lang="en-US" sz="2000" dirty="0" smtClean="0"/>
              <a:t>––– 1980a. The Methodology of Economics: Or How Economists Explain, Cambridge: Cambridge University Press; Second Edition 1992. </a:t>
            </a:r>
          </a:p>
          <a:p>
            <a:pPr marL="0" indent="273050">
              <a:buNone/>
            </a:pPr>
            <a:r>
              <a:rPr lang="en-US" sz="2000" dirty="0" smtClean="0"/>
              <a:t>––– 1980b. A Methodological Appraisal of Marxian Economics, Amsterdam: North-Holland. </a:t>
            </a:r>
          </a:p>
          <a:p>
            <a:pPr marL="0" indent="273050">
              <a:buNone/>
            </a:pPr>
            <a:r>
              <a:rPr lang="en-US" sz="2000" dirty="0" smtClean="0"/>
              <a:t>Blinder, A. 1974. “The Economics of Brushing Teeth”, Journal of Political Economy, 82: 887–91. </a:t>
            </a:r>
          </a:p>
          <a:p>
            <a:pPr marL="0" indent="273050">
              <a:buNone/>
            </a:pPr>
            <a:r>
              <a:rPr lang="en-US" sz="2000" dirty="0" smtClean="0"/>
              <a:t>––– 1990. “Learning by Asking Those Who are Doing”, Eastern Economic Journal, 16: 297–306. </a:t>
            </a:r>
          </a:p>
          <a:p>
            <a:pPr marL="0" indent="273050">
              <a:buNone/>
            </a:pPr>
            <a:r>
              <a:rPr lang="en-US" sz="2000" dirty="0" smtClean="0"/>
              <a:t>Boehm, S. et al, eds. 2002. Is There Progress in Economics? Knowledge, Truth and the History of Economic Thought. Cheltenham: Edward Elgar. </a:t>
            </a:r>
          </a:p>
          <a:p>
            <a:pPr marL="0" indent="273050">
              <a:buNone/>
            </a:pPr>
            <a:r>
              <a:rPr lang="ro-RO" sz="2000" dirty="0" smtClean="0"/>
              <a:t>Boettke, P.J., ed. 2010. Handbook on Contemporary Austrian Economics, Cheltenham, UK and Northampton, MA: Elgar.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Boland, L. 1979. “A Critique of Friedman's Critics”, Journal of Economic Literature, 17: 503–22. </a:t>
            </a:r>
          </a:p>
          <a:p>
            <a:pPr>
              <a:buNone/>
            </a:pPr>
            <a:r>
              <a:rPr lang="en-US" sz="2000" dirty="0" smtClean="0"/>
              <a:t>––– 1982. The Foundations of Economic Method, London: George Allen &amp; </a:t>
            </a:r>
            <a:r>
              <a:rPr lang="en-US" sz="2000" dirty="0" err="1" smtClean="0"/>
              <a:t>Unwin</a:t>
            </a:r>
            <a:r>
              <a:rPr lang="en-US" sz="2000" dirty="0" smtClean="0"/>
              <a:t>. 4 </a:t>
            </a:r>
          </a:p>
          <a:p>
            <a:pPr>
              <a:buNone/>
            </a:pPr>
            <a:r>
              <a:rPr lang="en-US" sz="2000" dirty="0" smtClean="0"/>
              <a:t>––– 1989. The Methodology of Economic Model Building: Methodology after Samuelson, London: </a:t>
            </a:r>
            <a:r>
              <a:rPr lang="en-US" sz="2000" dirty="0" err="1" smtClean="0"/>
              <a:t>Routledge</a:t>
            </a:r>
            <a:r>
              <a:rPr lang="en-US" sz="2000" dirty="0" smtClean="0"/>
              <a:t>. </a:t>
            </a:r>
          </a:p>
          <a:p>
            <a:pPr>
              <a:buNone/>
            </a:pPr>
            <a:r>
              <a:rPr lang="en-US" sz="2000" dirty="0" smtClean="0"/>
              <a:t>––– 1992. The Principles of Economics: Some Lies my Teachers Told Me, London: </a:t>
            </a:r>
            <a:r>
              <a:rPr lang="en-US" sz="2000" dirty="0" err="1" smtClean="0"/>
              <a:t>Routledge</a:t>
            </a:r>
            <a:r>
              <a:rPr lang="en-US" sz="2000" dirty="0" smtClean="0"/>
              <a:t>. </a:t>
            </a:r>
          </a:p>
          <a:p>
            <a:pPr>
              <a:buNone/>
            </a:pPr>
            <a:r>
              <a:rPr lang="en-US" sz="2000" dirty="0" smtClean="0"/>
              <a:t>––– 1997. Critical Economic Methodology: A Personal Odyssey, London: </a:t>
            </a:r>
            <a:r>
              <a:rPr lang="en-US" sz="2000" dirty="0" err="1" smtClean="0"/>
              <a:t>Routledge</a:t>
            </a:r>
            <a:r>
              <a:rPr lang="en-US" sz="2000" dirty="0" smtClean="0"/>
              <a:t>. </a:t>
            </a:r>
          </a:p>
          <a:p>
            <a:pPr>
              <a:buNone/>
            </a:pPr>
            <a:r>
              <a:rPr lang="en-US" sz="2000" dirty="0" smtClean="0"/>
              <a:t>Bonar, J. 1893. Philosophy and Political Economy, rpt. London: Allen &amp; </a:t>
            </a:r>
            <a:r>
              <a:rPr lang="en-US" sz="2000" dirty="0" err="1" smtClean="0"/>
              <a:t>Unwin</a:t>
            </a:r>
            <a:r>
              <a:rPr lang="en-US" sz="2000" dirty="0" smtClean="0"/>
              <a:t>, 1967. </a:t>
            </a:r>
          </a:p>
          <a:p>
            <a:pPr>
              <a:buNone/>
            </a:pPr>
            <a:r>
              <a:rPr lang="en-US" sz="2000" dirty="0" err="1" smtClean="0"/>
              <a:t>Boulding</a:t>
            </a:r>
            <a:r>
              <a:rPr lang="en-US" sz="2000" dirty="0" smtClean="0"/>
              <a:t>, K. 1970. Economics as a Science, New York: McGraw-Hill. </a:t>
            </a:r>
          </a:p>
          <a:p>
            <a:pPr>
              <a:buNone/>
            </a:pPr>
            <a:r>
              <a:rPr lang="en-US" sz="2000" dirty="0" err="1" smtClean="0"/>
              <a:t>Boulier</a:t>
            </a:r>
            <a:r>
              <a:rPr lang="en-US" sz="2000" dirty="0" smtClean="0"/>
              <a:t>, B. 1991. “Pisces </a:t>
            </a:r>
            <a:r>
              <a:rPr lang="en-US" sz="2000" dirty="0" err="1" smtClean="0"/>
              <a:t>Economicus</a:t>
            </a:r>
            <a:r>
              <a:rPr lang="en-US" sz="2000" dirty="0" smtClean="0"/>
              <a:t>: The Fish as Economic Man”, Economics and Philosophy, 7: 83–86.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Boumans</a:t>
            </a:r>
            <a:r>
              <a:rPr lang="en-US" sz="2000" dirty="0" smtClean="0"/>
              <a:t>, M. and J.B. Davis, 2010. Economic Methodology: Understanding Economics as a Science, New York: St. Martin's Press, Palgrave Macmillan. </a:t>
            </a:r>
          </a:p>
          <a:p>
            <a:r>
              <a:rPr lang="en-US" sz="2000" dirty="0" err="1" smtClean="0"/>
              <a:t>Boylan</a:t>
            </a:r>
            <a:r>
              <a:rPr lang="en-US" sz="2000" dirty="0" smtClean="0"/>
              <a:t>, T. and P. O'Gorman. 1995. Beyond Rhetoric and Realism in Economics: Towards a Reformulation of Economic Methodology, London: </a:t>
            </a:r>
            <a:r>
              <a:rPr lang="en-US" sz="2000" dirty="0" err="1" smtClean="0"/>
              <a:t>Routledge</a:t>
            </a:r>
            <a:r>
              <a:rPr lang="en-US" sz="2000" dirty="0" smtClean="0"/>
              <a:t>. </a:t>
            </a:r>
          </a:p>
          <a:p>
            <a:r>
              <a:rPr lang="en-US" sz="2000" dirty="0" smtClean="0"/>
              <a:t>Bray, J. 1977. “The Logic of Scientific Method in Economics”, Journal of Economic Studies, 4: 1–28. </a:t>
            </a:r>
          </a:p>
          <a:p>
            <a:r>
              <a:rPr lang="en-US" sz="2000" dirty="0" smtClean="0"/>
              <a:t>Brennan, T. 1989. “A Methodological Assessment of Multiple Utility Frameworks,” Economics and Philosophy, 5: 189–208. </a:t>
            </a:r>
          </a:p>
          <a:p>
            <a:r>
              <a:rPr lang="en-US" sz="2000" dirty="0" err="1" smtClean="0"/>
              <a:t>Bronfenbrenner</a:t>
            </a:r>
            <a:r>
              <a:rPr lang="en-US" sz="2000" dirty="0" smtClean="0"/>
              <a:t>, M. 1971. “The Structure of Revolutions in Economic Thought”, History of Political Economy, 3: 136–51. </a:t>
            </a:r>
          </a:p>
          <a:p>
            <a:r>
              <a:rPr lang="en-US" sz="2000" dirty="0" err="1" smtClean="0"/>
              <a:t>Brousseau</a:t>
            </a:r>
            <a:r>
              <a:rPr lang="en-US" sz="2000" dirty="0" smtClean="0"/>
              <a:t>, </a:t>
            </a:r>
            <a:r>
              <a:rPr lang="en-US" sz="2000" dirty="0" err="1" smtClean="0"/>
              <a:t>Éric</a:t>
            </a:r>
            <a:r>
              <a:rPr lang="en-US" sz="2000" dirty="0" smtClean="0"/>
              <a:t> and J. </a:t>
            </a:r>
            <a:r>
              <a:rPr lang="en-US" sz="2000" dirty="0" err="1" smtClean="0"/>
              <a:t>Glachant</a:t>
            </a:r>
            <a:r>
              <a:rPr lang="en-US" sz="2000" dirty="0" smtClean="0"/>
              <a:t>, eds. 2008. New Institutional Economics: A Guidebook, Cambridge: Cambridge University Press. </a:t>
            </a:r>
          </a:p>
          <a:p>
            <a:r>
              <a:rPr lang="en-US" sz="2000" dirty="0" smtClean="0"/>
              <a:t>Brunner, K. 1969. “'Assumptions' and the Cognitive Quality of Theories”, </a:t>
            </a:r>
            <a:r>
              <a:rPr lang="en-US" sz="2000" dirty="0" err="1" smtClean="0"/>
              <a:t>Synthese</a:t>
            </a:r>
            <a:r>
              <a:rPr lang="en-US" sz="2000" dirty="0" smtClean="0"/>
              <a:t>, 20: 501–25. </a:t>
            </a:r>
          </a:p>
          <a:p>
            <a:r>
              <a:rPr lang="en-US" sz="2000" dirty="0" smtClean="0"/>
              <a:t>Brzezinski, J., F. </a:t>
            </a:r>
            <a:r>
              <a:rPr lang="en-US" sz="2000" dirty="0" err="1" smtClean="0"/>
              <a:t>Coniglione</a:t>
            </a:r>
            <a:r>
              <a:rPr lang="en-US" sz="2000" dirty="0" smtClean="0"/>
              <a:t>, R. </a:t>
            </a:r>
            <a:r>
              <a:rPr lang="en-US" sz="2000" dirty="0" err="1" smtClean="0"/>
              <a:t>Kuipers</a:t>
            </a:r>
            <a:r>
              <a:rPr lang="en-US" sz="2000" dirty="0" smtClean="0"/>
              <a:t>, and L. Nowak, eds. 1990. Idealization I: General Problems (Poznan Studies in the Philosophy of the Sciences and Humanities, Volumes 16), Amsterdam: </a:t>
            </a:r>
            <a:r>
              <a:rPr lang="en-US" sz="2000" dirty="0" err="1" smtClean="0"/>
              <a:t>Rodopi</a:t>
            </a:r>
            <a:r>
              <a:rPr lang="en-US" sz="2000" dirty="0" smtClean="0"/>
              <a:t>.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Buchanan, J. 1958. “Ceteris Paribus: Some Notes on Methodology”, Southern Economic Journal, 24: 259–70. </a:t>
            </a:r>
          </a:p>
          <a:p>
            <a:pPr>
              <a:buNone/>
            </a:pPr>
            <a:r>
              <a:rPr lang="en-US" sz="2000" dirty="0" smtClean="0"/>
              <a:t>––– 1975. The Limits of Liberty: Between Anarchy and the Leviathan, Chicago: University of Chicago Press. </a:t>
            </a:r>
          </a:p>
          <a:p>
            <a:pPr>
              <a:buNone/>
            </a:pPr>
            <a:r>
              <a:rPr lang="en-US" sz="2000" dirty="0" smtClean="0"/>
              <a:t>––– 1979. What Should Economists Do? Indianapolis: Liberty Press. 5 </a:t>
            </a:r>
          </a:p>
          <a:p>
            <a:pPr>
              <a:buNone/>
            </a:pPr>
            <a:r>
              <a:rPr lang="en-US" sz="2000" dirty="0" smtClean="0"/>
              <a:t>––– 2007. Economics from the Outside In: “Better than Plowing” and Beyond, College Station: Texas A&amp;M University Press. </a:t>
            </a:r>
          </a:p>
          <a:p>
            <a:pPr>
              <a:buNone/>
            </a:pPr>
            <a:r>
              <a:rPr lang="en-US" sz="2000" dirty="0" smtClean="0"/>
              <a:t>Buchanan, J. and V. </a:t>
            </a:r>
            <a:r>
              <a:rPr lang="en-US" sz="2000" dirty="0" err="1" smtClean="0"/>
              <a:t>Vanberg</a:t>
            </a:r>
            <a:r>
              <a:rPr lang="en-US" sz="2000" dirty="0" smtClean="0"/>
              <a:t>, 1979. “The Market as a Creative Process,” Economics and Philosophy, 7: 167–86. </a:t>
            </a:r>
          </a:p>
          <a:p>
            <a:pPr>
              <a:buNone/>
            </a:pPr>
            <a:r>
              <a:rPr lang="en-US" sz="2000" dirty="0" err="1" smtClean="0"/>
              <a:t>Buechner</a:t>
            </a:r>
            <a:r>
              <a:rPr lang="en-US" sz="2000" dirty="0" smtClean="0"/>
              <a:t>, M.N. 2011. Objective Economics: How </a:t>
            </a:r>
            <a:r>
              <a:rPr lang="en-US" sz="2000" dirty="0" err="1" smtClean="0"/>
              <a:t>Ayn</a:t>
            </a:r>
            <a:r>
              <a:rPr lang="en-US" sz="2000" dirty="0" smtClean="0"/>
              <a:t> Rand's Philosophy Changes Everything about Economics, Lanham, MD: </a:t>
            </a:r>
            <a:r>
              <a:rPr lang="en-US" sz="2000" dirty="0" err="1" smtClean="0"/>
              <a:t>Rowman</a:t>
            </a:r>
            <a:r>
              <a:rPr lang="en-US" sz="2000" dirty="0" smtClean="0"/>
              <a:t> and Littlefield. </a:t>
            </a:r>
          </a:p>
          <a:p>
            <a:pPr>
              <a:buNone/>
            </a:pPr>
            <a:r>
              <a:rPr lang="en-US" sz="2000" dirty="0" err="1" smtClean="0"/>
              <a:t>Cairnes</a:t>
            </a:r>
            <a:r>
              <a:rPr lang="en-US" sz="2000" dirty="0" smtClean="0"/>
              <a:t>, J. 1875. The Character and Logical Method of Political Economy, 2nd. </a:t>
            </a:r>
            <a:r>
              <a:rPr lang="en-US" sz="2000" dirty="0" err="1" smtClean="0"/>
              <a:t>edn</a:t>
            </a:r>
            <a:r>
              <a:rPr lang="en-US" sz="2000" dirty="0" smtClean="0"/>
              <a:t>. </a:t>
            </a:r>
            <a:r>
              <a:rPr lang="en-US" sz="2000" dirty="0" err="1" smtClean="0"/>
              <a:t>Repr</a:t>
            </a:r>
            <a:r>
              <a:rPr lang="en-US" sz="2000" dirty="0" smtClean="0"/>
              <a:t>. New York: A. M. Kelley, 1965.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Caldwell, B. 1982. Beyond Positivism: Economic Methodology in the Twentieth Century, London: Allen &amp; </a:t>
            </a:r>
            <a:r>
              <a:rPr lang="en-US" sz="2000" dirty="0" err="1" smtClean="0"/>
              <a:t>Unwin</a:t>
            </a:r>
            <a:r>
              <a:rPr lang="en-US" sz="2000" dirty="0" smtClean="0"/>
              <a:t>. </a:t>
            </a:r>
          </a:p>
          <a:p>
            <a:pPr>
              <a:buNone/>
            </a:pPr>
            <a:r>
              <a:rPr lang="en-US" sz="2000" dirty="0" smtClean="0"/>
              <a:t>––– 1983. “The Neoclassical Maximization Hypothesis: Comment”, American Economic Review, 75: 824–7. </a:t>
            </a:r>
          </a:p>
          <a:p>
            <a:pPr>
              <a:buNone/>
            </a:pPr>
            <a:r>
              <a:rPr lang="en-US" sz="2000" dirty="0" smtClean="0"/>
              <a:t>––– 1990. “Does Methodology Matter? How Should It Be Practiced?” Finnish Economic Papers, 3: 64–71. </a:t>
            </a:r>
          </a:p>
          <a:p>
            <a:pPr>
              <a:buNone/>
            </a:pPr>
            <a:r>
              <a:rPr lang="en-US" sz="2000" dirty="0" smtClean="0"/>
              <a:t>––– 1991. “Clarifying Popper”, Journal of Economic Literature, 29: 1–33. </a:t>
            </a:r>
          </a:p>
          <a:p>
            <a:pPr>
              <a:buNone/>
            </a:pPr>
            <a:r>
              <a:rPr lang="en-US" sz="2000" dirty="0" smtClean="0"/>
              <a:t>Caldwell, B., ed. 1984. Appraisal and Criticism in Economics, London: Allen &amp; </a:t>
            </a:r>
            <a:r>
              <a:rPr lang="en-US" sz="2000" dirty="0" err="1" smtClean="0"/>
              <a:t>Unwin</a:t>
            </a:r>
            <a:r>
              <a:rPr lang="en-US" sz="2000" dirty="0" smtClean="0"/>
              <a:t>. </a:t>
            </a:r>
          </a:p>
          <a:p>
            <a:pPr>
              <a:buNone/>
            </a:pPr>
            <a:r>
              <a:rPr lang="en-US" sz="2000" dirty="0" smtClean="0"/>
              <a:t>––– ed. 1993. The Philosophy and Methodology of Economics, Cheltenham: Edward Elgar. </a:t>
            </a:r>
          </a:p>
          <a:p>
            <a:pPr>
              <a:buNone/>
            </a:pPr>
            <a:r>
              <a:rPr lang="en-US" sz="2000" dirty="0" err="1" smtClean="0"/>
              <a:t>Camerer</a:t>
            </a:r>
            <a:r>
              <a:rPr lang="en-US" sz="2000" dirty="0" smtClean="0"/>
              <a:t>, C. 2003. Behavioral Game Theory: Experiments in Strategic Interaction, Princeton: Princeton University Press. </a:t>
            </a:r>
          </a:p>
          <a:p>
            <a:pPr>
              <a:buNone/>
            </a:pPr>
            <a:r>
              <a:rPr lang="en-US" sz="2000" dirty="0" smtClean="0"/>
              <a:t>––– 2007. “</a:t>
            </a:r>
            <a:r>
              <a:rPr lang="en-US" sz="2000" dirty="0" err="1" smtClean="0"/>
              <a:t>Neuroeconomics</a:t>
            </a:r>
            <a:r>
              <a:rPr lang="en-US" sz="2000" dirty="0" smtClean="0"/>
              <a:t>: Using Neuroscience to Make Economic Predictions”, Economic Journal, 117: C26–42.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Camerer</a:t>
            </a:r>
            <a:r>
              <a:rPr lang="en-US" sz="2000" dirty="0" smtClean="0"/>
              <a:t>, C., G. </a:t>
            </a:r>
            <a:r>
              <a:rPr lang="en-US" sz="2000" dirty="0" err="1" smtClean="0"/>
              <a:t>Loewenstein</a:t>
            </a:r>
            <a:r>
              <a:rPr lang="en-US" sz="2000" dirty="0" smtClean="0"/>
              <a:t>, and M. Rabin, eds. 2003. Advances in Behavioral Economics, Princeton: Princeton University Press. </a:t>
            </a:r>
          </a:p>
          <a:p>
            <a:pPr>
              <a:buNone/>
            </a:pPr>
            <a:r>
              <a:rPr lang="en-US" sz="2000" dirty="0" err="1" smtClean="0"/>
              <a:t>Camerer</a:t>
            </a:r>
            <a:r>
              <a:rPr lang="en-US" sz="2000" dirty="0" smtClean="0"/>
              <a:t>, C., G. </a:t>
            </a:r>
            <a:r>
              <a:rPr lang="en-US" sz="2000" dirty="0" err="1" smtClean="0"/>
              <a:t>Loewenstein</a:t>
            </a:r>
            <a:r>
              <a:rPr lang="en-US" sz="2000" dirty="0" smtClean="0"/>
              <a:t> and D. </a:t>
            </a:r>
            <a:r>
              <a:rPr lang="en-US" sz="2000" dirty="0" err="1" smtClean="0"/>
              <a:t>Prelec</a:t>
            </a:r>
            <a:r>
              <a:rPr lang="en-US" sz="2000" dirty="0" smtClean="0"/>
              <a:t>. 2005. “</a:t>
            </a:r>
            <a:r>
              <a:rPr lang="en-US" sz="2000" dirty="0" err="1" smtClean="0"/>
              <a:t>Neuroeconomics</a:t>
            </a:r>
            <a:r>
              <a:rPr lang="en-US" sz="2000" dirty="0" smtClean="0"/>
              <a:t>: How Neuroscience Can Inform Economics”, Journal of Economic Literature, 43: 9–64. </a:t>
            </a:r>
          </a:p>
          <a:p>
            <a:pPr>
              <a:buNone/>
            </a:pPr>
            <a:r>
              <a:rPr lang="ro-RO" sz="2000" dirty="0" smtClean="0"/>
              <a:t>Camerer, C., J. Cohen, E. Fehr, P. Glimcher, D. Laibson, G. Loewenstein, and R. Montague. 2008 “Neuroeconomics”, In J. Kagel and A. Roth, eds. The Handbook of Experimental Economics, 2nd. edition. </a:t>
            </a:r>
          </a:p>
          <a:p>
            <a:pPr>
              <a:buNone/>
            </a:pPr>
            <a:r>
              <a:rPr lang="en-US" sz="2000" dirty="0" err="1" smtClean="0"/>
              <a:t>Caplin</a:t>
            </a:r>
            <a:r>
              <a:rPr lang="en-US" sz="2000" dirty="0" smtClean="0"/>
              <a:t>, A. and A. </a:t>
            </a:r>
            <a:r>
              <a:rPr lang="en-US" sz="2000" dirty="0" err="1" smtClean="0"/>
              <a:t>Schotter</a:t>
            </a:r>
            <a:r>
              <a:rPr lang="en-US" sz="2000" dirty="0" smtClean="0"/>
              <a:t>, eds. 2008. Handbook of Economic Methodology, New York: Oxford University Press. 6 </a:t>
            </a:r>
          </a:p>
          <a:p>
            <a:pPr>
              <a:buNone/>
            </a:pPr>
            <a:r>
              <a:rPr lang="en-US" sz="2000" dirty="0" smtClean="0"/>
              <a:t>Carter, M. and R. </a:t>
            </a:r>
            <a:r>
              <a:rPr lang="en-US" sz="2000" dirty="0" err="1" smtClean="0"/>
              <a:t>Maddock</a:t>
            </a:r>
            <a:r>
              <a:rPr lang="en-US" sz="2000" dirty="0" smtClean="0"/>
              <a:t>. 1984. Rational Expectations: Macroeconomics for the 1980's? London: Macmillan. </a:t>
            </a:r>
          </a:p>
          <a:p>
            <a:pPr>
              <a:buNone/>
            </a:pPr>
            <a:r>
              <a:rPr lang="en-US" sz="2000" dirty="0" err="1" smtClean="0"/>
              <a:t>Chipman</a:t>
            </a:r>
            <a:r>
              <a:rPr lang="en-US" sz="2000" dirty="0" smtClean="0"/>
              <a:t>, J. 1965. “The Nature and Meaning of Equilibrium in Economic Theory”, pp. 35–64 in D. Martindale, ed. Functionalism in the Social Sciences: The Strength and Limits of Functionalism in Anthropology, Economics, Political Science and Sociology, Philadelphia: American Academy of Political and Social Science. </a:t>
            </a:r>
          </a:p>
          <a:p>
            <a:pPr>
              <a:buNone/>
            </a:pPr>
            <a:r>
              <a:rPr lang="en-US" sz="2000" dirty="0" smtClean="0"/>
              <a:t>Clift, E.M., ed. 2008. How Language Is Used to Do Business: Essays on the Rhetoric of Economics, Lewiston, NY and </a:t>
            </a:r>
            <a:r>
              <a:rPr lang="en-US" sz="2000" dirty="0" err="1" smtClean="0"/>
              <a:t>Queenston</a:t>
            </a:r>
            <a:r>
              <a:rPr lang="en-US" sz="2000" dirty="0" smtClean="0"/>
              <a:t>, Ont.: Edwin </a:t>
            </a:r>
            <a:r>
              <a:rPr lang="en-US" sz="2000" dirty="0" err="1" smtClean="0"/>
              <a:t>Mellen</a:t>
            </a:r>
            <a:r>
              <a:rPr lang="en-US" sz="2000" dirty="0" smtClean="0"/>
              <a:t>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Coase</a:t>
            </a:r>
            <a:r>
              <a:rPr lang="en-US" sz="2000" dirty="0" smtClean="0"/>
              <a:t>, R. 1960. “The Problem of Social Cost”, Journal of Law and Economics, 3: 1–30. </a:t>
            </a:r>
          </a:p>
          <a:p>
            <a:pPr>
              <a:buNone/>
            </a:pPr>
            <a:r>
              <a:rPr lang="en-US" sz="2000" dirty="0" smtClean="0"/>
              <a:t>Coats, A. 1969. “Is There a ‘Structure of Scientific Revolutions' in Economics?” </a:t>
            </a:r>
            <a:r>
              <a:rPr lang="en-US" sz="2000" dirty="0" err="1" smtClean="0"/>
              <a:t>Kyklos</a:t>
            </a:r>
            <a:r>
              <a:rPr lang="en-US" sz="2000" dirty="0" smtClean="0"/>
              <a:t>, 22: 289–94. </a:t>
            </a:r>
          </a:p>
          <a:p>
            <a:pPr>
              <a:buNone/>
            </a:pPr>
            <a:r>
              <a:rPr lang="en-US" sz="2000" dirty="0" smtClean="0"/>
              <a:t>––– 1982. “The Methodology of Economics: Some Recent Contributions”, </a:t>
            </a:r>
            <a:r>
              <a:rPr lang="en-US" sz="2000" dirty="0" err="1" smtClean="0"/>
              <a:t>Kylos</a:t>
            </a:r>
            <a:r>
              <a:rPr lang="en-US" sz="2000" dirty="0" smtClean="0"/>
              <a:t>, 35: 310–21.Coddington, A. 1972. “Positive Economics”, Canadian Journal of Economics, 5: 1–15. </a:t>
            </a:r>
          </a:p>
          <a:p>
            <a:pPr>
              <a:buNone/>
            </a:pPr>
            <a:r>
              <a:rPr lang="en-US" sz="2000" dirty="0" err="1" smtClean="0"/>
              <a:t>Coddington</a:t>
            </a:r>
            <a:r>
              <a:rPr lang="en-US" sz="2000" dirty="0" smtClean="0"/>
              <a:t>, A. 1975. “The Rationale of General Equilibrium Theory”, Economic Inquiry, 13: 539–58. </a:t>
            </a:r>
          </a:p>
          <a:p>
            <a:pPr>
              <a:buNone/>
            </a:pPr>
            <a:r>
              <a:rPr lang="en-US" sz="2000" dirty="0" smtClean="0"/>
              <a:t>Colander, D. and A. </a:t>
            </a:r>
            <a:r>
              <a:rPr lang="en-US" sz="2000" dirty="0" err="1" smtClean="0"/>
              <a:t>Klamer</a:t>
            </a:r>
            <a:r>
              <a:rPr lang="en-US" sz="2000" dirty="0" smtClean="0"/>
              <a:t>. 1987. “The Making of An Economist”, Journal of Economic Perspectives, 1: 95–112. </a:t>
            </a:r>
          </a:p>
          <a:p>
            <a:pPr>
              <a:buNone/>
            </a:pPr>
            <a:r>
              <a:rPr lang="en-US" sz="2000" dirty="0" smtClean="0"/>
              <a:t>Cole, K., J. Cameron, and C. Edwards. 1991. What Economists Disagree, 2nd ed. London: Longmans. </a:t>
            </a:r>
          </a:p>
          <a:p>
            <a:pPr>
              <a:buNone/>
            </a:pPr>
            <a:r>
              <a:rPr lang="en-US" sz="2000" dirty="0" smtClean="0"/>
              <a:t>Coleman, J. 1984. “Economics and the Law: A Critical Review of the Foundations of the Economic Approach to Law”, Ethics, 94: 649–79. </a:t>
            </a:r>
          </a:p>
          <a:p>
            <a:pPr>
              <a:buNone/>
            </a:pPr>
            <a:r>
              <a:rPr lang="en-US" sz="2000" dirty="0" smtClean="0"/>
              <a:t>Collins, H. 1991. “The Meaning of Replication and the Science of Economics”, History of Political Economy, 23: 123–42.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r>
              <a:rPr lang="en-US" sz="2000" dirty="0" smtClean="0"/>
              <a:t>Cook, S.J. 2009. The Intellectual Foundation of Alfred Marshall's Economic Science: A Rounded Globe of Knowledge, Cambridge: Cambridge University Press. </a:t>
            </a:r>
          </a:p>
          <a:p>
            <a:r>
              <a:rPr lang="en-US" sz="2000" dirty="0" err="1" smtClean="0"/>
              <a:t>Cooter</a:t>
            </a:r>
            <a:r>
              <a:rPr lang="en-US" sz="2000" dirty="0" smtClean="0"/>
              <a:t>, R. and P. </a:t>
            </a:r>
            <a:r>
              <a:rPr lang="en-US" sz="2000" dirty="0" err="1" smtClean="0"/>
              <a:t>Rappoport</a:t>
            </a:r>
            <a:r>
              <a:rPr lang="en-US" sz="2000" dirty="0" smtClean="0"/>
              <a:t>. 1984. “Were the </a:t>
            </a:r>
            <a:r>
              <a:rPr lang="en-US" sz="2000" dirty="0" err="1" smtClean="0"/>
              <a:t>Ordinalists</a:t>
            </a:r>
            <a:r>
              <a:rPr lang="en-US" sz="2000" dirty="0" smtClean="0"/>
              <a:t> Wrong About Welfare Economics?” Journal of Economic Literature, 22: 507–30. </a:t>
            </a:r>
          </a:p>
          <a:p>
            <a:r>
              <a:rPr lang="en-US" sz="2000" dirty="0" smtClean="0"/>
              <a:t>Cross, R. 1982. “The </a:t>
            </a:r>
            <a:r>
              <a:rPr lang="en-US" sz="2000" dirty="0" err="1" smtClean="0"/>
              <a:t>Duhem-Quine</a:t>
            </a:r>
            <a:r>
              <a:rPr lang="en-US" sz="2000" dirty="0" smtClean="0"/>
              <a:t> Thesis, </a:t>
            </a:r>
            <a:r>
              <a:rPr lang="en-US" sz="2000" dirty="0" err="1" smtClean="0"/>
              <a:t>Lakatos</a:t>
            </a:r>
            <a:r>
              <a:rPr lang="en-US" sz="2000" dirty="0" smtClean="0"/>
              <a:t> and the Appraisal of Theories in Macroeconomics”, Economic Journal, 92: 320–40. </a:t>
            </a:r>
          </a:p>
          <a:p>
            <a:r>
              <a:rPr lang="en-US" sz="2000" dirty="0" err="1" smtClean="0"/>
              <a:t>Cullenberg</a:t>
            </a:r>
            <a:r>
              <a:rPr lang="en-US" sz="2000" dirty="0" smtClean="0"/>
              <a:t>, S., J. </a:t>
            </a:r>
            <a:r>
              <a:rPr lang="en-US" sz="2000" dirty="0" err="1" smtClean="0"/>
              <a:t>Amariglio</a:t>
            </a:r>
            <a:r>
              <a:rPr lang="en-US" sz="2000" dirty="0" smtClean="0"/>
              <a:t>, and F. </a:t>
            </a:r>
            <a:r>
              <a:rPr lang="en-US" sz="2000" dirty="0" err="1" smtClean="0"/>
              <a:t>Ruccio</a:t>
            </a:r>
            <a:r>
              <a:rPr lang="en-US" sz="2000" dirty="0" smtClean="0"/>
              <a:t>, eds. 2001. Postmodernism, Economics, and Knowledge, London: </a:t>
            </a:r>
            <a:r>
              <a:rPr lang="en-US" sz="2000" dirty="0" err="1" smtClean="0"/>
              <a:t>Routledge</a:t>
            </a:r>
            <a:r>
              <a:rPr lang="en-US" sz="2000" dirty="0" smtClean="0"/>
              <a:t>. 7 </a:t>
            </a:r>
          </a:p>
          <a:p>
            <a:r>
              <a:rPr lang="en-US" sz="2000" dirty="0" err="1" smtClean="0"/>
              <a:t>Cyert</a:t>
            </a:r>
            <a:r>
              <a:rPr lang="en-US" sz="2000" dirty="0" smtClean="0"/>
              <a:t>, R., and E. </a:t>
            </a:r>
            <a:r>
              <a:rPr lang="en-US" sz="2000" dirty="0" err="1" smtClean="0"/>
              <a:t>Grunberg</a:t>
            </a:r>
            <a:r>
              <a:rPr lang="en-US" sz="2000" dirty="0" smtClean="0"/>
              <a:t>. 1963. “Assumption, Prediction and Explanation in Economics,” in </a:t>
            </a:r>
            <a:r>
              <a:rPr lang="en-US" sz="2000" dirty="0" err="1" smtClean="0"/>
              <a:t>Cyert</a:t>
            </a:r>
            <a:r>
              <a:rPr lang="en-US" sz="2000" dirty="0" smtClean="0"/>
              <a:t> and March (1963), pp. 298–311. </a:t>
            </a:r>
          </a:p>
          <a:p>
            <a:r>
              <a:rPr lang="en-US" sz="2000" dirty="0" err="1" smtClean="0"/>
              <a:t>Cyert</a:t>
            </a:r>
            <a:r>
              <a:rPr lang="en-US" sz="2000" dirty="0" smtClean="0"/>
              <a:t>, R. and G. </a:t>
            </a:r>
            <a:r>
              <a:rPr lang="en-US" sz="2000" dirty="0" err="1" smtClean="0"/>
              <a:t>Pottinger</a:t>
            </a:r>
            <a:r>
              <a:rPr lang="en-US" sz="2000" dirty="0" smtClean="0"/>
              <a:t>. 1979. “Towards a Better Micro-economic Theory”, Philosophy of Science, 46: 204–22. </a:t>
            </a:r>
          </a:p>
          <a:p>
            <a:r>
              <a:rPr lang="en-US" sz="2000" dirty="0" smtClean="0"/>
              <a:t>Danner, P. 2002. The Economic Person, Lanham, MD: </a:t>
            </a:r>
            <a:r>
              <a:rPr lang="en-US" sz="2000" dirty="0" err="1" smtClean="0"/>
              <a:t>Rowman</a:t>
            </a:r>
            <a:r>
              <a:rPr lang="en-US" sz="2000" dirty="0" smtClean="0"/>
              <a:t> and Littlefield.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D'Autume</a:t>
            </a:r>
            <a:r>
              <a:rPr lang="en-US" sz="2000" dirty="0" smtClean="0"/>
              <a:t>, A. and J. </a:t>
            </a:r>
            <a:r>
              <a:rPr lang="en-US" sz="2000" dirty="0" err="1" smtClean="0"/>
              <a:t>Cartelier</a:t>
            </a:r>
            <a:r>
              <a:rPr lang="en-US" sz="2000" dirty="0" smtClean="0"/>
              <a:t>, eds. 1997. Is Economics Becoming a Hard Science?, Cheltenham: Edward Elgar. </a:t>
            </a:r>
          </a:p>
          <a:p>
            <a:pPr>
              <a:buNone/>
            </a:pPr>
            <a:r>
              <a:rPr lang="en-US" sz="2000" dirty="0" smtClean="0"/>
              <a:t>Davis, J. 2003. The Theory of the Individual in Economics: Identity and Value, London: </a:t>
            </a:r>
            <a:r>
              <a:rPr lang="en-US" sz="2000" dirty="0" err="1" smtClean="0"/>
              <a:t>Routledge</a:t>
            </a:r>
            <a:r>
              <a:rPr lang="en-US" sz="2000" dirty="0" smtClean="0"/>
              <a:t>. </a:t>
            </a:r>
          </a:p>
          <a:p>
            <a:pPr>
              <a:buNone/>
            </a:pPr>
            <a:r>
              <a:rPr lang="en-US" sz="2000" dirty="0" smtClean="0"/>
              <a:t>––– 2011. Individuals and Identity in Economics, Cambridge University Press. </a:t>
            </a:r>
          </a:p>
          <a:p>
            <a:pPr>
              <a:buNone/>
            </a:pPr>
            <a:r>
              <a:rPr lang="en-US" sz="2000" dirty="0" smtClean="0"/>
              <a:t>Davis, J., ed. 2006. Recent Developments in Economic Methodology, Cheltenham: Edward Edgar. </a:t>
            </a:r>
          </a:p>
          <a:p>
            <a:pPr>
              <a:buNone/>
            </a:pPr>
            <a:r>
              <a:rPr lang="en-US" sz="2000" dirty="0" smtClean="0"/>
              <a:t>Davis, J. and M. </a:t>
            </a:r>
            <a:r>
              <a:rPr lang="en-US" sz="2000" dirty="0" err="1" smtClean="0"/>
              <a:t>Boumans</a:t>
            </a:r>
            <a:r>
              <a:rPr lang="en-US" sz="2000" dirty="0" smtClean="0"/>
              <a:t> 2010. Economic Methodology: Understanding Economics as a Science, London: Palgrave. </a:t>
            </a:r>
          </a:p>
          <a:p>
            <a:pPr>
              <a:buNone/>
            </a:pPr>
            <a:r>
              <a:rPr lang="en-US" sz="2000" dirty="0" smtClean="0"/>
              <a:t>Davis, J. and D. Wade Hands, eds. 2011. The Elgar Companion to Recent Economic Methodology, Cheltenham: Edward Elgar. </a:t>
            </a:r>
          </a:p>
          <a:p>
            <a:pPr>
              <a:buNone/>
            </a:pPr>
            <a:r>
              <a:rPr lang="en-US" sz="2000" dirty="0" smtClean="0"/>
              <a:t>Davis, J., D. Wade Hands, and </a:t>
            </a:r>
            <a:r>
              <a:rPr lang="en-US" sz="2000" dirty="0" err="1" smtClean="0"/>
              <a:t>Uskali</a:t>
            </a:r>
            <a:r>
              <a:rPr lang="en-US" sz="2000" dirty="0" smtClean="0"/>
              <a:t> </a:t>
            </a:r>
            <a:r>
              <a:rPr lang="en-US" sz="2000" dirty="0" err="1" smtClean="0"/>
              <a:t>Mäki</a:t>
            </a:r>
            <a:r>
              <a:rPr lang="en-US" sz="2000" dirty="0" smtClean="0"/>
              <a:t>, eds. 1998. The Handbook of Economic Methodology, Cheltenham: Edward Elgar. </a:t>
            </a:r>
          </a:p>
          <a:p>
            <a:pPr>
              <a:buNone/>
            </a:pPr>
            <a:r>
              <a:rPr lang="en-US" sz="2000" dirty="0" smtClean="0"/>
              <a:t>Davis, J., A. Marciano, and J. </a:t>
            </a:r>
            <a:r>
              <a:rPr lang="en-US" sz="2000" dirty="0" err="1" smtClean="0"/>
              <a:t>Runde</a:t>
            </a:r>
            <a:r>
              <a:rPr lang="en-US" sz="2000" dirty="0" smtClean="0"/>
              <a:t>, eds. 2004. The Elgar Companion to Economic and Philosophy, Cheltenham: Edward Elgar.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De </a:t>
            </a:r>
            <a:r>
              <a:rPr lang="en-US" sz="2000" dirty="0" err="1" smtClean="0"/>
              <a:t>Alessi</a:t>
            </a:r>
            <a:r>
              <a:rPr lang="en-US" sz="2000" dirty="0" smtClean="0"/>
              <a:t>, L. 1971. “Reversals of Assumptions and Implications”, Journal of Political Economy, 79: 867–77. </a:t>
            </a:r>
          </a:p>
          <a:p>
            <a:pPr>
              <a:buNone/>
            </a:pPr>
            <a:r>
              <a:rPr lang="en-US" sz="2000" dirty="0" smtClean="0"/>
              <a:t>Deaton, A. 2010. “Instruments, Randomization, and Learning about Development,” Journal of Economic Literature, 48: 424–55. </a:t>
            </a:r>
          </a:p>
          <a:p>
            <a:pPr>
              <a:buNone/>
            </a:pPr>
            <a:r>
              <a:rPr lang="en-US" sz="2000" dirty="0" smtClean="0"/>
              <a:t>Debreu, G. 1959. Theory of Value, New York: Wiley. </a:t>
            </a:r>
          </a:p>
          <a:p>
            <a:pPr>
              <a:buNone/>
            </a:pPr>
            <a:r>
              <a:rPr lang="en-US" sz="2000" dirty="0" smtClean="0"/>
              <a:t>Delorme, R. 2010. Deep Complexity and the Social Sciences: Experience, </a:t>
            </a:r>
            <a:r>
              <a:rPr lang="en-US" sz="2000" dirty="0" err="1" smtClean="0"/>
              <a:t>Modelling</a:t>
            </a:r>
            <a:r>
              <a:rPr lang="en-US" sz="2000" dirty="0" smtClean="0"/>
              <a:t> and </a:t>
            </a:r>
            <a:r>
              <a:rPr lang="en-US" sz="2000" dirty="0" err="1" smtClean="0"/>
              <a:t>Operationality</a:t>
            </a:r>
            <a:r>
              <a:rPr lang="en-US" sz="2000" dirty="0" smtClean="0"/>
              <a:t>, New Horizons in Institutional and Evolutionary Economics. Northampton, MA and Cheltenham, UK: Elgar. </a:t>
            </a:r>
          </a:p>
          <a:p>
            <a:pPr>
              <a:buNone/>
            </a:pPr>
            <a:r>
              <a:rPr lang="en-US" sz="2000" dirty="0" smtClean="0"/>
              <a:t>de </a:t>
            </a:r>
            <a:r>
              <a:rPr lang="en-US" sz="2000" dirty="0" err="1" smtClean="0"/>
              <a:t>Marchi</a:t>
            </a:r>
            <a:r>
              <a:rPr lang="en-US" sz="2000" dirty="0" smtClean="0"/>
              <a:t>, N. 1970. “The Empirical Content and Longevity of </a:t>
            </a:r>
            <a:r>
              <a:rPr lang="en-US" sz="2000" dirty="0" err="1" smtClean="0"/>
              <a:t>Ricardian</a:t>
            </a:r>
            <a:r>
              <a:rPr lang="en-US" sz="2000" dirty="0" smtClean="0"/>
              <a:t> Economics”, </a:t>
            </a:r>
            <a:r>
              <a:rPr lang="en-US" sz="2000" dirty="0" err="1" smtClean="0"/>
              <a:t>Economica</a:t>
            </a:r>
            <a:r>
              <a:rPr lang="en-US" sz="2000" dirty="0" smtClean="0"/>
              <a:t>, 37: 257–76. </a:t>
            </a:r>
          </a:p>
          <a:p>
            <a:pPr>
              <a:buNone/>
            </a:pPr>
            <a:r>
              <a:rPr lang="ro-RO" sz="2000" dirty="0" smtClean="0"/>
              <a:t>de Marchi, N., ed. 1988. The Popperian Legacy in Economics. Cambridge: Cambridge University Press. 8 </a:t>
            </a:r>
          </a:p>
          <a:p>
            <a:pPr>
              <a:buNone/>
            </a:pPr>
            <a:r>
              <a:rPr lang="en-US" sz="2000" dirty="0" smtClean="0"/>
              <a:t>–––, ed. 1992. Post-</a:t>
            </a:r>
            <a:r>
              <a:rPr lang="en-US" sz="2000" dirty="0" err="1" smtClean="0"/>
              <a:t>Popperian</a:t>
            </a:r>
            <a:r>
              <a:rPr lang="en-US" sz="2000" dirty="0" smtClean="0"/>
              <a:t> Methodology of Economics: Recovering Practice, Boston: </a:t>
            </a:r>
            <a:r>
              <a:rPr lang="en-US" sz="2000" dirty="0" err="1" smtClean="0"/>
              <a:t>Kluwer</a:t>
            </a:r>
            <a:r>
              <a:rPr lang="en-US" sz="2000" dirty="0" smtClean="0"/>
              <a:t>. </a:t>
            </a:r>
          </a:p>
          <a:p>
            <a:pPr>
              <a:buNone/>
            </a:pPr>
            <a:r>
              <a:rPr lang="en-US" sz="2000" dirty="0" smtClean="0"/>
              <a:t>De </a:t>
            </a:r>
            <a:r>
              <a:rPr lang="en-US" sz="2000" dirty="0" err="1" smtClean="0"/>
              <a:t>Marchi</a:t>
            </a:r>
            <a:r>
              <a:rPr lang="en-US" sz="2000" dirty="0" smtClean="0"/>
              <a:t>, D. and M. </a:t>
            </a:r>
            <a:r>
              <a:rPr lang="en-US" sz="2000" dirty="0" err="1" smtClean="0"/>
              <a:t>Blaug</a:t>
            </a:r>
            <a:r>
              <a:rPr lang="en-US" sz="2000" dirty="0" smtClean="0"/>
              <a:t>, eds. 1991. Appraising Modern Economics: Studies in the Methodology of Scientific Research Programs, Edward Elgar.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DeVroey</a:t>
            </a:r>
            <a:r>
              <a:rPr lang="en-US" sz="2000" dirty="0" smtClean="0"/>
              <a:t>, M. 1990. “The Base Camp Paradox: A Reflection the </a:t>
            </a:r>
            <a:r>
              <a:rPr lang="en-US" sz="2000" dirty="0" err="1" smtClean="0"/>
              <a:t>the</a:t>
            </a:r>
            <a:r>
              <a:rPr lang="en-US" sz="2000" dirty="0" smtClean="0"/>
              <a:t> Place of </a:t>
            </a:r>
            <a:r>
              <a:rPr lang="en-US" sz="2000" dirty="0" err="1" smtClean="0"/>
              <a:t>Tâtonnement</a:t>
            </a:r>
            <a:r>
              <a:rPr lang="en-US" sz="2000" dirty="0" smtClean="0"/>
              <a:t> in General Equilibrium Theory”, Economics and Philosophy, 6: 235–54. </a:t>
            </a:r>
          </a:p>
          <a:p>
            <a:pPr>
              <a:buNone/>
            </a:pPr>
            <a:r>
              <a:rPr lang="en-US" sz="2000" dirty="0" err="1" smtClean="0"/>
              <a:t>Diesing</a:t>
            </a:r>
            <a:r>
              <a:rPr lang="en-US" sz="2000" dirty="0" smtClean="0"/>
              <a:t>, P. 1982. Science and Ideology in the Policy Sciences, New York: Aldine. </a:t>
            </a:r>
          </a:p>
          <a:p>
            <a:pPr>
              <a:buNone/>
            </a:pPr>
            <a:r>
              <a:rPr lang="en-US" sz="2000" dirty="0" smtClean="0"/>
              <a:t>Dillard, D. 1978. “Revolutions in Economic Theory”, Southern Economic Journal, 44: 705–24. </a:t>
            </a:r>
          </a:p>
          <a:p>
            <a:pPr>
              <a:buNone/>
            </a:pPr>
            <a:r>
              <a:rPr lang="en-US" sz="2000" dirty="0" smtClean="0"/>
              <a:t>Dolan, E., ed. 1976. The Foundations of Modern Austrian Economics, Kansas City: </a:t>
            </a:r>
            <a:r>
              <a:rPr lang="en-US" sz="2000" dirty="0" err="1" smtClean="0"/>
              <a:t>Sheed</a:t>
            </a:r>
            <a:r>
              <a:rPr lang="en-US" sz="2000" dirty="0" smtClean="0"/>
              <a:t> &amp; Ward. </a:t>
            </a:r>
          </a:p>
          <a:p>
            <a:pPr>
              <a:buNone/>
            </a:pPr>
            <a:r>
              <a:rPr lang="en-US" sz="2000" dirty="0" err="1" smtClean="0"/>
              <a:t>Dopfer</a:t>
            </a:r>
            <a:r>
              <a:rPr lang="en-US" sz="2000" dirty="0" smtClean="0"/>
              <a:t>, K. and J. Potts, 2008. The General Theory of Economic Evolution, NEW YORK: </a:t>
            </a:r>
            <a:r>
              <a:rPr lang="en-US" sz="2000" dirty="0" err="1" smtClean="0"/>
              <a:t>Routledge</a:t>
            </a:r>
            <a:r>
              <a:rPr lang="en-US" sz="2000" dirty="0" smtClean="0"/>
              <a:t>. </a:t>
            </a:r>
          </a:p>
          <a:p>
            <a:pPr>
              <a:buNone/>
            </a:pPr>
            <a:r>
              <a:rPr lang="en-US" sz="2000" dirty="0" smtClean="0"/>
              <a:t>Dow, S. 1985. Macroeconomic Thought: A Methodology Approach, Oxford: Blackwell, 1985. </a:t>
            </a:r>
          </a:p>
          <a:p>
            <a:pPr>
              <a:buNone/>
            </a:pPr>
            <a:r>
              <a:rPr lang="en-US" sz="2000" dirty="0" smtClean="0"/>
              <a:t>––– 2002. Economic Methodology: An Inquiry, Oxford: Oxford University Press. </a:t>
            </a:r>
          </a:p>
          <a:p>
            <a:pPr>
              <a:buNone/>
            </a:pPr>
            <a:r>
              <a:rPr lang="en-US" sz="2000" dirty="0" smtClean="0"/>
              <a:t>––– 2012. Foundations for New Economic Thinking, London: Palgrave Macmillan.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Dugger</a:t>
            </a:r>
            <a:r>
              <a:rPr lang="en-US" sz="2000" dirty="0" smtClean="0"/>
              <a:t>, W. 1979. “Methodological Differences between Institutional and Neoclassical Economics”, Journal of Economic Issues, 13: 899–909. </a:t>
            </a:r>
          </a:p>
          <a:p>
            <a:pPr>
              <a:buNone/>
            </a:pPr>
            <a:r>
              <a:rPr lang="en-US" sz="2000" dirty="0" smtClean="0"/>
              <a:t>Dyke, C. 1981. Philosophy of Economics, Englewood Cliffs, NJ: Prentice-Hall. </a:t>
            </a:r>
          </a:p>
          <a:p>
            <a:pPr>
              <a:buNone/>
            </a:pPr>
            <a:r>
              <a:rPr lang="en-US" sz="2000" dirty="0" err="1" smtClean="0"/>
              <a:t>Elster</a:t>
            </a:r>
            <a:r>
              <a:rPr lang="en-US" sz="2000" dirty="0" smtClean="0"/>
              <a:t>, J. 1985. Making Sense of Marx, Cambridge: Cambridge University Press. </a:t>
            </a:r>
          </a:p>
          <a:p>
            <a:pPr>
              <a:buNone/>
            </a:pPr>
            <a:r>
              <a:rPr lang="en-US" sz="2000" dirty="0" err="1" smtClean="0"/>
              <a:t>Eichner</a:t>
            </a:r>
            <a:r>
              <a:rPr lang="en-US" sz="2000" dirty="0" smtClean="0"/>
              <a:t>, A. 1983. “Why Economics Is not yet a Science,” in A. </a:t>
            </a:r>
            <a:r>
              <a:rPr lang="en-US" sz="2000" dirty="0" err="1" smtClean="0"/>
              <a:t>Eichner</a:t>
            </a:r>
            <a:r>
              <a:rPr lang="en-US" sz="2000" dirty="0" smtClean="0"/>
              <a:t>, ed. Why Economics Is not yet a Science, Armonk, New York: M.E. Sharpe, pp. 205–41. </a:t>
            </a:r>
          </a:p>
          <a:p>
            <a:pPr>
              <a:buNone/>
            </a:pPr>
            <a:r>
              <a:rPr lang="en-US" sz="2000" dirty="0" err="1" smtClean="0"/>
              <a:t>Elster</a:t>
            </a:r>
            <a:r>
              <a:rPr lang="en-US" sz="2000" dirty="0" smtClean="0"/>
              <a:t>, J. and J. Roemer, eds. 1991. Interpersonal Comparisons of Well-Being, Cambridge: Cambridge University Press. </a:t>
            </a:r>
          </a:p>
          <a:p>
            <a:pPr>
              <a:buNone/>
            </a:pPr>
            <a:r>
              <a:rPr lang="en-US" sz="2000" dirty="0" smtClean="0"/>
              <a:t>Engle, R., D. Hendry, and J. Richard. 1983. “</a:t>
            </a:r>
            <a:r>
              <a:rPr lang="en-US" sz="2000" dirty="0" err="1" smtClean="0"/>
              <a:t>Exogeneity</a:t>
            </a:r>
            <a:r>
              <a:rPr lang="en-US" sz="2000" dirty="0" smtClean="0"/>
              <a:t>”, </a:t>
            </a:r>
            <a:r>
              <a:rPr lang="en-US" sz="2000" dirty="0" err="1" smtClean="0"/>
              <a:t>Econometrica</a:t>
            </a:r>
            <a:r>
              <a:rPr lang="en-US" sz="2000" dirty="0" smtClean="0"/>
              <a:t>, 51: 277–304. </a:t>
            </a:r>
          </a:p>
          <a:p>
            <a:pPr>
              <a:buNone/>
            </a:pPr>
            <a:r>
              <a:rPr lang="en-US" sz="2000" dirty="0" err="1" smtClean="0"/>
              <a:t>Engelskirchen</a:t>
            </a:r>
            <a:r>
              <a:rPr lang="en-US" sz="2000" dirty="0" smtClean="0"/>
              <a:t>, H. 2011. Capital as a Social Kind: Definitions and Transformations in the Critique of Political Economy, New York: </a:t>
            </a:r>
            <a:r>
              <a:rPr lang="en-US" sz="2000" dirty="0" err="1" smtClean="0"/>
              <a:t>Routledge</a:t>
            </a:r>
            <a:r>
              <a:rPr lang="en-US" sz="2000" dirty="0" smtClean="0"/>
              <a:t>.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Etzioni</a:t>
            </a:r>
            <a:r>
              <a:rPr lang="en-US" sz="2000" dirty="0" smtClean="0"/>
              <a:t>, A. 1988. The Moral Dimension. Toward a New Economics, New York: Macmillan. 9 </a:t>
            </a:r>
          </a:p>
          <a:p>
            <a:pPr>
              <a:buNone/>
            </a:pPr>
            <a:r>
              <a:rPr lang="en-US" sz="2000" dirty="0" err="1" smtClean="0"/>
              <a:t>Fama</a:t>
            </a:r>
            <a:r>
              <a:rPr lang="en-US" sz="2000" dirty="0" smtClean="0"/>
              <a:t>, E. 1980. “Agency Problems and the Theory of the Firm”, Journal of Political Economy, 88: 288–307. </a:t>
            </a:r>
          </a:p>
          <a:p>
            <a:pPr>
              <a:buNone/>
            </a:pPr>
            <a:r>
              <a:rPr lang="en-US" sz="2000" dirty="0" smtClean="0"/>
              <a:t>Ferber, M. and J. Nelson, eds. 2003. Feminist Economics Today: Beyond Economic Man, Chicago: University of Chicago Press. </a:t>
            </a:r>
          </a:p>
          <a:p>
            <a:pPr>
              <a:buNone/>
            </a:pPr>
            <a:r>
              <a:rPr lang="en-US" sz="2000" dirty="0" smtClean="0"/>
              <a:t>Fisher, R. 1986. The Logic of Economic Discovery: Neoclassical Economics and the Marginal Revolution, New York: New York University Press. </a:t>
            </a:r>
          </a:p>
          <a:p>
            <a:pPr>
              <a:buNone/>
            </a:pPr>
            <a:r>
              <a:rPr lang="en-US" sz="2000" dirty="0" smtClean="0"/>
              <a:t>Fleetwood, S., ed. 1999. Critical Realism in Economics: Development and Debate, London: </a:t>
            </a:r>
            <a:r>
              <a:rPr lang="en-US" sz="2000" dirty="0" err="1" smtClean="0"/>
              <a:t>Routledge</a:t>
            </a:r>
            <a:r>
              <a:rPr lang="en-US" sz="2000" dirty="0" smtClean="0"/>
              <a:t>. </a:t>
            </a:r>
          </a:p>
          <a:p>
            <a:pPr>
              <a:buNone/>
            </a:pPr>
            <a:r>
              <a:rPr lang="ro-RO" sz="2000" dirty="0" smtClean="0"/>
              <a:t>Foldvary, F., ed. 1996. Beyond Neoclassical Economics: Heterodox Approaches to Economic Theory, Cheltenham: Edward Elgar. </a:t>
            </a:r>
          </a:p>
          <a:p>
            <a:pPr>
              <a:buNone/>
            </a:pPr>
            <a:r>
              <a:rPr lang="en-US" sz="2000" dirty="0" smtClean="0"/>
              <a:t>Fox, G. 1997. Reason and Reality in the Methodologies of Economics, Cheltenham: Edward Elgar. </a:t>
            </a:r>
          </a:p>
          <a:p>
            <a:pPr>
              <a:buNone/>
            </a:pPr>
            <a:r>
              <a:rPr lang="en-US" sz="2000" dirty="0" smtClean="0"/>
              <a:t>Frank, R. 1988. Passions within Reason: The Strategic Role of the Emotions, New York: W. W. Norton.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Frankfurter, G. and E. </a:t>
            </a:r>
            <a:r>
              <a:rPr lang="en-US" sz="2000" dirty="0" err="1" smtClean="0"/>
              <a:t>McGoun</a:t>
            </a:r>
            <a:r>
              <a:rPr lang="en-US" sz="2000" dirty="0" smtClean="0"/>
              <a:t>, eds. 2002. From Individualism to the Individual: Ideology and Inquiry in Financial Economics. </a:t>
            </a:r>
            <a:r>
              <a:rPr lang="en-US" sz="2000" dirty="0" err="1" smtClean="0"/>
              <a:t>Aldershot</a:t>
            </a:r>
            <a:r>
              <a:rPr lang="en-US" sz="2000" dirty="0" smtClean="0"/>
              <a:t>: </a:t>
            </a:r>
            <a:r>
              <a:rPr lang="en-US" sz="2000" dirty="0" err="1" smtClean="0"/>
              <a:t>Ashgate</a:t>
            </a:r>
            <a:r>
              <a:rPr lang="en-US" sz="2000" dirty="0" smtClean="0"/>
              <a:t>. </a:t>
            </a:r>
          </a:p>
          <a:p>
            <a:pPr>
              <a:buNone/>
            </a:pPr>
            <a:r>
              <a:rPr lang="en-US" sz="2000" dirty="0" smtClean="0"/>
              <a:t>Fraser, L. 1937. Economic Thought and Language. A Critique of Some Fundamental Concepts, London: A &amp; C Black. </a:t>
            </a:r>
          </a:p>
          <a:p>
            <a:pPr>
              <a:buNone/>
            </a:pPr>
            <a:r>
              <a:rPr lang="en-US" sz="2000" dirty="0" smtClean="0"/>
              <a:t>Freedman, C.F. 2008. Chicago Fundamentalism: Ideology and Methodology in Economics, Hackensack, NJ: World Scientific. </a:t>
            </a:r>
          </a:p>
          <a:p>
            <a:pPr>
              <a:buNone/>
            </a:pPr>
            <a:r>
              <a:rPr lang="en-US" sz="2000" dirty="0" smtClean="0"/>
              <a:t>Frey, B. Economics as a Science of Human </a:t>
            </a:r>
            <a:r>
              <a:rPr lang="en-US" sz="2000" dirty="0" err="1" smtClean="0"/>
              <a:t>Behaviour</a:t>
            </a:r>
            <a:r>
              <a:rPr lang="en-US" sz="2000" dirty="0" smtClean="0"/>
              <a:t>: Towards a New Social Science Paradigm, 2nd. ed. 1999. Dordrecht: </a:t>
            </a:r>
            <a:r>
              <a:rPr lang="en-US" sz="2000" dirty="0" err="1" smtClean="0"/>
              <a:t>Kluwer</a:t>
            </a:r>
            <a:r>
              <a:rPr lang="en-US" sz="2000" dirty="0" smtClean="0"/>
              <a:t>. </a:t>
            </a:r>
          </a:p>
          <a:p>
            <a:pPr>
              <a:buNone/>
            </a:pPr>
            <a:r>
              <a:rPr lang="en-US" sz="2000" dirty="0" smtClean="0"/>
              <a:t>Friedman, M. 1953. “The Methodology of Positive Economics,” pp. 3–43 of Essays in Positive Economics, Chicago: University of Chicago Press. </a:t>
            </a:r>
          </a:p>
          <a:p>
            <a:pPr>
              <a:buNone/>
            </a:pPr>
            <a:r>
              <a:rPr lang="en-US" sz="2000" dirty="0" smtClean="0"/>
              <a:t>––– 1970. “Leon </a:t>
            </a:r>
            <a:r>
              <a:rPr lang="en-US" sz="2000" dirty="0" err="1" smtClean="0"/>
              <a:t>Walras</a:t>
            </a:r>
            <a:r>
              <a:rPr lang="en-US" sz="2000" dirty="0" smtClean="0"/>
              <a:t> and His Economic System,” in I. </a:t>
            </a:r>
            <a:r>
              <a:rPr lang="en-US" sz="2000" dirty="0" err="1" smtClean="0"/>
              <a:t>Rima</a:t>
            </a:r>
            <a:r>
              <a:rPr lang="en-US" sz="2000" dirty="0" smtClean="0"/>
              <a:t>, ed. Readings in the History of Economic Theory, New York: Holt, Rinehart &amp; Winston, pp. 145–53. </a:t>
            </a:r>
          </a:p>
          <a:p>
            <a:pPr>
              <a:buNone/>
            </a:pPr>
            <a:r>
              <a:rPr lang="en-US" sz="2000" dirty="0" err="1" smtClean="0"/>
              <a:t>Fullbrook</a:t>
            </a:r>
            <a:r>
              <a:rPr lang="en-US" sz="2000" dirty="0" smtClean="0"/>
              <a:t>, E. 2004. A Guide to What's Wrong with Economics, New York: Anthem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Fullbrook</a:t>
            </a:r>
            <a:r>
              <a:rPr lang="en-US" sz="2000" dirty="0" smtClean="0"/>
              <a:t>, E., ed. 2001. </a:t>
            </a:r>
            <a:r>
              <a:rPr lang="en-US" sz="2000" dirty="0" err="1" smtClean="0"/>
              <a:t>Intersubjectivity</a:t>
            </a:r>
            <a:r>
              <a:rPr lang="en-US" sz="2000" dirty="0" smtClean="0"/>
              <a:t> in Economics: Agents and Structures, London: </a:t>
            </a:r>
            <a:r>
              <a:rPr lang="en-US" sz="2000" dirty="0" err="1" smtClean="0"/>
              <a:t>Routledge</a:t>
            </a:r>
            <a:r>
              <a:rPr lang="en-US" sz="2000" dirty="0" smtClean="0"/>
              <a:t>. </a:t>
            </a:r>
          </a:p>
          <a:p>
            <a:pPr>
              <a:buNone/>
            </a:pPr>
            <a:r>
              <a:rPr lang="en-US" sz="2000" dirty="0" smtClean="0"/>
              <a:t>–––, ed. 2003. The Crisis in Economics, London: </a:t>
            </a:r>
            <a:r>
              <a:rPr lang="en-US" sz="2000" dirty="0" err="1" smtClean="0"/>
              <a:t>Routledge</a:t>
            </a:r>
            <a:r>
              <a:rPr lang="en-US" sz="2000" dirty="0" smtClean="0"/>
              <a:t>. 10 </a:t>
            </a:r>
          </a:p>
          <a:p>
            <a:pPr>
              <a:buNone/>
            </a:pPr>
            <a:r>
              <a:rPr lang="en-US" sz="2000" dirty="0" smtClean="0"/>
              <a:t>–––, ed. 2009. Ontology and Economics: Tony Lawson and His Critics, New York: </a:t>
            </a:r>
            <a:r>
              <a:rPr lang="en-US" sz="2000" dirty="0" err="1" smtClean="0"/>
              <a:t>Routledge</a:t>
            </a:r>
            <a:r>
              <a:rPr lang="en-US" sz="2000" dirty="0" smtClean="0"/>
              <a:t>. </a:t>
            </a:r>
          </a:p>
          <a:p>
            <a:pPr>
              <a:buNone/>
            </a:pPr>
            <a:r>
              <a:rPr lang="en-US" sz="2000" dirty="0" err="1" smtClean="0"/>
              <a:t>Furubotn</a:t>
            </a:r>
            <a:r>
              <a:rPr lang="en-US" sz="2000" dirty="0" smtClean="0"/>
              <a:t>, E.G. and R. Richter, eds. 2010. The New Institutional Economics of Markets, Cheltenham, UK and Northampton, MA: Elgar. </a:t>
            </a:r>
          </a:p>
          <a:p>
            <a:pPr>
              <a:buNone/>
            </a:pPr>
            <a:r>
              <a:rPr lang="en-US" sz="2000" dirty="0" err="1" smtClean="0"/>
              <a:t>Gani</a:t>
            </a:r>
            <a:r>
              <a:rPr lang="en-US" sz="2000" dirty="0" smtClean="0"/>
              <a:t>, M. Foundations of Economic Science, 2003. Dhaka, Bangladesh and Ontario: Scholars. </a:t>
            </a:r>
          </a:p>
          <a:p>
            <a:pPr>
              <a:buNone/>
            </a:pPr>
            <a:r>
              <a:rPr lang="en-US" sz="2000" dirty="0" smtClean="0"/>
              <a:t>Gay, D. 2009. Reflexivity and Development Economics: Methodology, Policy and Practice, New York: St. Martin's Press, Palgrave Macmillan. </a:t>
            </a:r>
          </a:p>
          <a:p>
            <a:pPr>
              <a:buNone/>
            </a:pPr>
            <a:r>
              <a:rPr lang="en-US" sz="2000" dirty="0" smtClean="0"/>
              <a:t>George, D., ed. 2008. Issues in Heterodox Economics. Journal of Economic Surveys, vol. 21, no. 3, 2007. Malden, MA and Oxford: Blackwell. </a:t>
            </a:r>
          </a:p>
          <a:p>
            <a:pPr>
              <a:buNone/>
            </a:pPr>
            <a:r>
              <a:rPr lang="en-US" sz="2000" dirty="0" err="1" smtClean="0"/>
              <a:t>Gerrard</a:t>
            </a:r>
            <a:r>
              <a:rPr lang="en-US" sz="2000" dirty="0" smtClean="0"/>
              <a:t>, B. 1990. “On Matters Methodological in Economics: Review Article”, Journal of Economic Surveys, 4: 197–219.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r>
              <a:rPr lang="en-US" sz="2000" dirty="0" smtClean="0"/>
              <a:t>––– 1995. “The Scientific Basis of Economics: A Review of the Methodological Debates in Economics and Econometrics”, Scottish Journal of Political Economy, 42: 201–20. </a:t>
            </a:r>
          </a:p>
          <a:p>
            <a:r>
              <a:rPr lang="en-US" sz="2000" dirty="0" err="1" smtClean="0"/>
              <a:t>Georgescu-Roegen</a:t>
            </a:r>
            <a:r>
              <a:rPr lang="en-US" sz="2000" dirty="0" smtClean="0"/>
              <a:t>, N. 1979. “Methods in Economic Science”, Journal of Economic Issues, 13: 317–28. </a:t>
            </a:r>
          </a:p>
          <a:p>
            <a:r>
              <a:rPr lang="en-US" sz="2000" dirty="0" err="1" smtClean="0"/>
              <a:t>Geweke</a:t>
            </a:r>
            <a:r>
              <a:rPr lang="en-US" sz="2000" dirty="0" smtClean="0"/>
              <a:t>, J. 1982. “Causality, </a:t>
            </a:r>
            <a:r>
              <a:rPr lang="en-US" sz="2000" dirty="0" err="1" smtClean="0"/>
              <a:t>Exogeneity</a:t>
            </a:r>
            <a:r>
              <a:rPr lang="en-US" sz="2000" dirty="0" smtClean="0"/>
              <a:t> and Inference,” in W. </a:t>
            </a:r>
            <a:r>
              <a:rPr lang="en-US" sz="2000" dirty="0" err="1" smtClean="0"/>
              <a:t>Hildenbrand</a:t>
            </a:r>
            <a:r>
              <a:rPr lang="en-US" sz="2000" dirty="0" smtClean="0"/>
              <a:t>, ed. Advances in Econometrics, Cambridge: Cambridge University Press. </a:t>
            </a:r>
          </a:p>
          <a:p>
            <a:r>
              <a:rPr lang="en-US" sz="2000" dirty="0" err="1" smtClean="0"/>
              <a:t>Gibbard</a:t>
            </a:r>
            <a:r>
              <a:rPr lang="en-US" sz="2000" dirty="0" smtClean="0"/>
              <a:t>, A. and H. Varian. 1978. “Economic Models”, Journal of Philosophy, 75: 664–77. </a:t>
            </a:r>
          </a:p>
          <a:p>
            <a:r>
              <a:rPr lang="ro-RO" sz="2000" dirty="0" smtClean="0"/>
              <a:t>Giocoli, Nicola. 2003. Modeling Rational Agents: From Interwar Economics to Early Modern Game Theory, Cheltenham: Edward Elgar. </a:t>
            </a:r>
          </a:p>
          <a:p>
            <a:r>
              <a:rPr lang="en-US" sz="2000" dirty="0" err="1" smtClean="0"/>
              <a:t>Glimcher</a:t>
            </a:r>
            <a:r>
              <a:rPr lang="en-US" sz="2000" dirty="0" smtClean="0"/>
              <a:t>, P., C. </a:t>
            </a:r>
            <a:r>
              <a:rPr lang="en-US" sz="2000" dirty="0" err="1" smtClean="0"/>
              <a:t>Camerer</a:t>
            </a:r>
            <a:r>
              <a:rPr lang="en-US" sz="2000" dirty="0" smtClean="0"/>
              <a:t>, R. </a:t>
            </a:r>
            <a:r>
              <a:rPr lang="en-US" sz="2000" dirty="0" err="1" smtClean="0"/>
              <a:t>Poldrack</a:t>
            </a:r>
            <a:r>
              <a:rPr lang="en-US" sz="2000" dirty="0" smtClean="0"/>
              <a:t>, and E. Fehr, eds. 2009. </a:t>
            </a:r>
            <a:r>
              <a:rPr lang="en-US" sz="2000" dirty="0" err="1" smtClean="0"/>
              <a:t>Neuroeconomics</a:t>
            </a:r>
            <a:r>
              <a:rPr lang="en-US" sz="2000" dirty="0" smtClean="0"/>
              <a:t>: Decision Making and the Brain, Amsterdam: Elsevier. </a:t>
            </a:r>
          </a:p>
          <a:p>
            <a:r>
              <a:rPr lang="en-US" sz="2000" dirty="0" smtClean="0"/>
              <a:t>Gonzalez, W. 2008. Scientific Prediction and Economics: A Philosophical Analysis, Pittsburgh: University of Pittsburgh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Gordon, D. 1955. “Operational Propositions in Economic Theory”, Journal of Political Economy, 63: 150–61. </a:t>
            </a:r>
          </a:p>
          <a:p>
            <a:pPr>
              <a:buNone/>
            </a:pPr>
            <a:r>
              <a:rPr lang="en-US" sz="2000" dirty="0" smtClean="0"/>
              <a:t>Granger, C. 1969. “Investigating Causal Relations by Econometric Models and Cross-Spectral Methods”, </a:t>
            </a:r>
            <a:r>
              <a:rPr lang="en-US" sz="2000" dirty="0" err="1" smtClean="0"/>
              <a:t>Econometrica</a:t>
            </a:r>
            <a:r>
              <a:rPr lang="en-US" sz="2000" dirty="0" smtClean="0"/>
              <a:t>, 37: 424–38. </a:t>
            </a:r>
          </a:p>
          <a:p>
            <a:pPr>
              <a:buNone/>
            </a:pPr>
            <a:r>
              <a:rPr lang="en-US" sz="2000" dirty="0" smtClean="0"/>
              <a:t>––– 1980. “Testing for Causality: A Personal Viewpoint”, Journal of Economic Dynamics and Control, 2: 329–52. 11 </a:t>
            </a:r>
          </a:p>
          <a:p>
            <a:pPr>
              <a:buNone/>
            </a:pPr>
            <a:r>
              <a:rPr lang="en-US" sz="2000" dirty="0" err="1" smtClean="0"/>
              <a:t>Granovetter</a:t>
            </a:r>
            <a:r>
              <a:rPr lang="en-US" sz="2000" dirty="0" smtClean="0"/>
              <a:t>, M. 1985. “Economics and Social Structure: The Problem of </a:t>
            </a:r>
            <a:r>
              <a:rPr lang="en-US" sz="2000" dirty="0" err="1" smtClean="0"/>
              <a:t>Embeddedness</a:t>
            </a:r>
            <a:r>
              <a:rPr lang="en-US" sz="2000" dirty="0" smtClean="0"/>
              <a:t>”, American Journal of Sociology 91: 481–510. </a:t>
            </a:r>
          </a:p>
          <a:p>
            <a:pPr>
              <a:buNone/>
            </a:pPr>
            <a:r>
              <a:rPr lang="en-US" sz="2000" dirty="0" err="1" smtClean="0"/>
              <a:t>Grapard</a:t>
            </a:r>
            <a:r>
              <a:rPr lang="en-US" sz="2000" dirty="0" smtClean="0"/>
              <a:t>, U. and G. </a:t>
            </a:r>
            <a:r>
              <a:rPr lang="en-US" sz="2000" dirty="0" err="1" smtClean="0"/>
              <a:t>Hewitson</a:t>
            </a:r>
            <a:r>
              <a:rPr lang="en-US" sz="2000" dirty="0" smtClean="0"/>
              <a:t>, eds. 2011. Robinson Crusoe's Economic Man: A Construction and Deconstruction, New York: </a:t>
            </a:r>
            <a:r>
              <a:rPr lang="en-US" sz="2000" dirty="0" err="1" smtClean="0"/>
              <a:t>Routledge</a:t>
            </a:r>
            <a:r>
              <a:rPr lang="en-US" sz="2000" dirty="0" smtClean="0"/>
              <a:t>. </a:t>
            </a:r>
          </a:p>
          <a:p>
            <a:pPr>
              <a:buNone/>
            </a:pPr>
            <a:r>
              <a:rPr lang="en-US" sz="2000" dirty="0" smtClean="0"/>
              <a:t>Green, E. 1981. “On the Role of Fundamental Theory in Positive Economics,” in Pitt, pp. 5–15. </a:t>
            </a:r>
          </a:p>
          <a:p>
            <a:pPr>
              <a:buNone/>
            </a:pPr>
            <a:r>
              <a:rPr lang="en-US" sz="2000" dirty="0" err="1" smtClean="0"/>
              <a:t>Grönkvist</a:t>
            </a:r>
            <a:r>
              <a:rPr lang="en-US" sz="2000" dirty="0" smtClean="0"/>
              <a:t>, U. 1992. Economic Methodology: Patterns of Reasoning and the Structure of Theories, Lund: University of Lund. </a:t>
            </a:r>
          </a:p>
          <a:p>
            <a:pPr>
              <a:buNone/>
            </a:pPr>
            <a:r>
              <a:rPr lang="en-US" sz="2000" dirty="0" err="1" smtClean="0"/>
              <a:t>Grossbard-Shechtman</a:t>
            </a:r>
            <a:r>
              <a:rPr lang="en-US" sz="2000" dirty="0" smtClean="0"/>
              <a:t>, S. and C. </a:t>
            </a:r>
            <a:r>
              <a:rPr lang="en-US" sz="2000" dirty="0" err="1" smtClean="0"/>
              <a:t>Clague</a:t>
            </a:r>
            <a:r>
              <a:rPr lang="en-US" sz="2000" dirty="0" smtClean="0"/>
              <a:t>, eds. 2002. The Expansion of Economics: Toward a more Inclusive Social Science, Armonk, N.Y.: M. E. Sharpe.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Grundberg</a:t>
            </a:r>
            <a:r>
              <a:rPr lang="en-US" sz="2000" dirty="0" smtClean="0"/>
              <a:t>, E. 1978. “‘Complexity’ and ‘Open Systems’ in Economic Discourse”, Journal of Economic Issues, 12: 541–60. </a:t>
            </a:r>
          </a:p>
          <a:p>
            <a:pPr>
              <a:buNone/>
            </a:pPr>
            <a:r>
              <a:rPr lang="ro-RO" sz="2000" dirty="0" smtClean="0"/>
              <a:t>Grüne-Yanoff, T. 2009. “Learning from Minimal Economic Models.” Erkenntnis, 70: 81–99. </a:t>
            </a:r>
          </a:p>
          <a:p>
            <a:pPr>
              <a:buNone/>
            </a:pPr>
            <a:r>
              <a:rPr lang="en-US" sz="2000" dirty="0" err="1" smtClean="0"/>
              <a:t>Guala</a:t>
            </a:r>
            <a:r>
              <a:rPr lang="en-US" sz="2000" dirty="0" smtClean="0"/>
              <a:t>, F. 2000a. “</a:t>
            </a:r>
            <a:r>
              <a:rPr lang="en-US" sz="2000" dirty="0" err="1" smtClean="0"/>
              <a:t>Artefacts</a:t>
            </a:r>
            <a:r>
              <a:rPr lang="en-US" sz="2000" dirty="0" smtClean="0"/>
              <a:t> in Experimental Economics: Preference Reversals and the Becker-</a:t>
            </a:r>
            <a:r>
              <a:rPr lang="en-US" sz="2000" dirty="0" err="1" smtClean="0"/>
              <a:t>DeGroot</a:t>
            </a:r>
            <a:r>
              <a:rPr lang="en-US" sz="2000" dirty="0" smtClean="0"/>
              <a:t>-</a:t>
            </a:r>
            <a:r>
              <a:rPr lang="en-US" sz="2000" dirty="0" err="1" smtClean="0"/>
              <a:t>Marschak</a:t>
            </a:r>
            <a:r>
              <a:rPr lang="en-US" sz="2000" dirty="0" smtClean="0"/>
              <a:t> Mechanism”, Economics and Philosophy, 16: 47–75. </a:t>
            </a:r>
          </a:p>
          <a:p>
            <a:pPr>
              <a:buNone/>
            </a:pPr>
            <a:r>
              <a:rPr lang="en-US" sz="2000" dirty="0" smtClean="0"/>
              <a:t>––– 2000b. “The Logic of Normative Falsification: Rationality and Experiments in Decision Theory”, Journal of Economic Methodology, 7: 59–93. </a:t>
            </a:r>
          </a:p>
          <a:p>
            <a:pPr>
              <a:buNone/>
            </a:pPr>
            <a:r>
              <a:rPr lang="en-US" sz="2000" dirty="0" smtClean="0"/>
              <a:t>––– 2005. The Methodology of Experimental Economics, Cambridge: Cambridge University Press. </a:t>
            </a:r>
          </a:p>
          <a:p>
            <a:pPr>
              <a:buNone/>
            </a:pPr>
            <a:r>
              <a:rPr lang="en-US" sz="2000" dirty="0" err="1" smtClean="0"/>
              <a:t>Gul</a:t>
            </a:r>
            <a:r>
              <a:rPr lang="en-US" sz="2000" dirty="0" smtClean="0"/>
              <a:t>, F. and W. </a:t>
            </a:r>
            <a:r>
              <a:rPr lang="en-US" sz="2000" dirty="0" err="1" smtClean="0"/>
              <a:t>Pesendorfer</a:t>
            </a:r>
            <a:r>
              <a:rPr lang="en-US" sz="2000" dirty="0" smtClean="0"/>
              <a:t>. 2008. “The Case for Mindless Economics.” In </a:t>
            </a:r>
            <a:r>
              <a:rPr lang="en-US" sz="2000" dirty="0" err="1" smtClean="0"/>
              <a:t>Caplin</a:t>
            </a:r>
            <a:r>
              <a:rPr lang="en-US" sz="2000" dirty="0" smtClean="0"/>
              <a:t> and </a:t>
            </a:r>
            <a:r>
              <a:rPr lang="en-US" sz="2000" dirty="0" err="1" smtClean="0"/>
              <a:t>Schotter</a:t>
            </a:r>
            <a:r>
              <a:rPr lang="en-US" sz="2000" dirty="0" smtClean="0"/>
              <a:t>, eds., pp. 3–39. </a:t>
            </a:r>
          </a:p>
          <a:p>
            <a:pPr>
              <a:buNone/>
            </a:pPr>
            <a:r>
              <a:rPr lang="en-US" sz="2000" dirty="0" err="1" smtClean="0"/>
              <a:t>Gustafsson</a:t>
            </a:r>
            <a:r>
              <a:rPr lang="en-US" sz="2000" dirty="0" smtClean="0"/>
              <a:t>, B., C. Knudsen, and U. </a:t>
            </a:r>
            <a:r>
              <a:rPr lang="en-US" sz="2000" dirty="0" err="1" smtClean="0"/>
              <a:t>Mäki</a:t>
            </a:r>
            <a:r>
              <a:rPr lang="en-US" sz="2000" dirty="0" smtClean="0"/>
              <a:t>, eds. 1993. Rationality, Institutions and Economic Methodology, London: </a:t>
            </a:r>
            <a:r>
              <a:rPr lang="en-US" sz="2000" dirty="0" err="1" smtClean="0"/>
              <a:t>Routledge</a:t>
            </a:r>
            <a:r>
              <a:rPr lang="en-US" sz="2000" dirty="0" smtClean="0"/>
              <a:t>. </a:t>
            </a:r>
          </a:p>
          <a:p>
            <a:pPr>
              <a:buNone/>
            </a:pPr>
            <a:r>
              <a:rPr lang="en-US" sz="2000" dirty="0" err="1" smtClean="0"/>
              <a:t>Haavelmo</a:t>
            </a:r>
            <a:r>
              <a:rPr lang="en-US" sz="2000" dirty="0" smtClean="0"/>
              <a:t>, T. 1944. “The Probability Approach in Econometrics”, </a:t>
            </a:r>
            <a:r>
              <a:rPr lang="en-US" sz="2000" dirty="0" err="1" smtClean="0"/>
              <a:t>Econometrica</a:t>
            </a:r>
            <a:r>
              <a:rPr lang="en-US" sz="2000" dirty="0" smtClean="0"/>
              <a:t>, 12 (Supplement), pp. 1–118.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Hahn, F. 1973. “The Winter of Our Discontent”, </a:t>
            </a:r>
            <a:r>
              <a:rPr lang="en-US" sz="2000" dirty="0" err="1" smtClean="0"/>
              <a:t>Economica</a:t>
            </a:r>
            <a:r>
              <a:rPr lang="en-US" sz="2000" dirty="0" smtClean="0"/>
              <a:t>, 40: 322–30. </a:t>
            </a:r>
          </a:p>
          <a:p>
            <a:pPr>
              <a:buNone/>
            </a:pPr>
            <a:r>
              <a:rPr lang="en-US" sz="2000" dirty="0" smtClean="0"/>
              <a:t>Hahn, F. and M. Hollis., eds. 1979. Philosophy and Economic Theory, Oxford: Oxford University Press. </a:t>
            </a:r>
          </a:p>
          <a:p>
            <a:pPr>
              <a:buNone/>
            </a:pPr>
            <a:r>
              <a:rPr lang="en-US" sz="2000" dirty="0" smtClean="0"/>
              <a:t>Hall, R. and C. Hitch. 1939. “Price Theory and Business </a:t>
            </a:r>
            <a:r>
              <a:rPr lang="en-US" sz="2000" dirty="0" err="1" smtClean="0"/>
              <a:t>Behaviour</a:t>
            </a:r>
            <a:r>
              <a:rPr lang="en-US" sz="2000" dirty="0" smtClean="0"/>
              <a:t>”, Oxford Economic Papers, 2: 12–45. 12 </a:t>
            </a:r>
          </a:p>
          <a:p>
            <a:pPr>
              <a:buNone/>
            </a:pPr>
            <a:r>
              <a:rPr lang="en-US" sz="2000" dirty="0" err="1" smtClean="0"/>
              <a:t>Hamminga</a:t>
            </a:r>
            <a:r>
              <a:rPr lang="en-US" sz="2000" dirty="0" smtClean="0"/>
              <a:t>, B. 1983. Neoclassical Theory Structure and Theory Development: An Empirical-Philosophical Case Study Concerning the Theory of International Trade, Boston: Springer. </a:t>
            </a:r>
          </a:p>
          <a:p>
            <a:pPr>
              <a:buNone/>
            </a:pPr>
            <a:r>
              <a:rPr lang="en-US" sz="2000" dirty="0" err="1" smtClean="0"/>
              <a:t>Hamminga</a:t>
            </a:r>
            <a:r>
              <a:rPr lang="en-US" sz="2000" dirty="0" smtClean="0"/>
              <a:t>, B. and N. </a:t>
            </a:r>
            <a:r>
              <a:rPr lang="en-US" sz="2000" dirty="0" err="1" smtClean="0"/>
              <a:t>DeMarchi</a:t>
            </a:r>
            <a:r>
              <a:rPr lang="en-US" sz="2000" dirty="0" smtClean="0"/>
              <a:t>, eds. 1994. Idealization in Economics, Amsterdam: </a:t>
            </a:r>
            <a:r>
              <a:rPr lang="en-US" sz="2000" dirty="0" err="1" smtClean="0"/>
              <a:t>Rodopi</a:t>
            </a:r>
            <a:r>
              <a:rPr lang="en-US" sz="2000" dirty="0" smtClean="0"/>
              <a:t>. </a:t>
            </a:r>
          </a:p>
          <a:p>
            <a:pPr>
              <a:buNone/>
            </a:pPr>
            <a:r>
              <a:rPr lang="en-US" sz="2000" dirty="0" smtClean="0"/>
              <a:t>Hammond, J.D. 1991. “Frank Knight's </a:t>
            </a:r>
            <a:r>
              <a:rPr lang="en-US" sz="2000" dirty="0" err="1" smtClean="0"/>
              <a:t>Antipositivism</a:t>
            </a:r>
            <a:r>
              <a:rPr lang="en-US" sz="2000" dirty="0" smtClean="0"/>
              <a:t>”, History of Political Economy, 23: 355–81. </a:t>
            </a:r>
          </a:p>
          <a:p>
            <a:pPr>
              <a:buNone/>
            </a:pPr>
            <a:r>
              <a:rPr lang="en-US" sz="2000" dirty="0" smtClean="0"/>
              <a:t>––– 1992. “An Interview with Milton Friedman on Methodology”, in Samuels 1992, pp. 91–118. </a:t>
            </a:r>
          </a:p>
          <a:p>
            <a:pPr>
              <a:buNone/>
            </a:pPr>
            <a:r>
              <a:rPr lang="en-US" sz="2000" dirty="0" err="1" smtClean="0"/>
              <a:t>Händler</a:t>
            </a:r>
            <a:r>
              <a:rPr lang="en-US" sz="2000" dirty="0" smtClean="0"/>
              <a:t>, E. 1980. “The Logical Structure of Modern Neoclassical Static Microeconomic Equilibrium Theory”, </a:t>
            </a:r>
            <a:r>
              <a:rPr lang="en-US" sz="2000" dirty="0" err="1" smtClean="0"/>
              <a:t>Erkenntnis</a:t>
            </a:r>
            <a:r>
              <a:rPr lang="en-US" sz="2000" dirty="0" smtClean="0"/>
              <a:t>, 15: 33–53.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Hands, D. W. 1985a. “Karl Popper and Economic Methodology”, Economics and Philosophy, 1: 83–100. </a:t>
            </a:r>
          </a:p>
          <a:p>
            <a:pPr>
              <a:buNone/>
            </a:pPr>
            <a:r>
              <a:rPr lang="en-US" sz="2000" dirty="0" smtClean="0"/>
              <a:t>––– 1985b. “Second Thoughts on </a:t>
            </a:r>
            <a:r>
              <a:rPr lang="en-US" sz="2000" dirty="0" err="1" smtClean="0"/>
              <a:t>Lakatos</a:t>
            </a:r>
            <a:r>
              <a:rPr lang="en-US" sz="2000" dirty="0" smtClean="0"/>
              <a:t>”, History of Political Economy, 17: 1–16. </a:t>
            </a:r>
          </a:p>
          <a:p>
            <a:pPr>
              <a:buNone/>
            </a:pPr>
            <a:r>
              <a:rPr lang="en-US" sz="2000" dirty="0" smtClean="0"/>
              <a:t>––– 1985c. “The </a:t>
            </a:r>
            <a:r>
              <a:rPr lang="en-US" sz="2000" dirty="0" err="1" smtClean="0"/>
              <a:t>Structuralist</a:t>
            </a:r>
            <a:r>
              <a:rPr lang="en-US" sz="2000" dirty="0" smtClean="0"/>
              <a:t> View of Economic Theories: The Case of General Equilibrium in Particular”, Economics and Philosophy, 1: 303–36. </a:t>
            </a:r>
          </a:p>
          <a:p>
            <a:pPr>
              <a:buNone/>
            </a:pPr>
            <a:r>
              <a:rPr lang="en-US" sz="2000" dirty="0" smtClean="0"/>
              <a:t>––– 1988. “Ad </a:t>
            </a:r>
            <a:r>
              <a:rPr lang="en-US" sz="2000" dirty="0" err="1" smtClean="0"/>
              <a:t>Hocness</a:t>
            </a:r>
            <a:r>
              <a:rPr lang="en-US" sz="2000" dirty="0" smtClean="0"/>
              <a:t> in Economics and the </a:t>
            </a:r>
            <a:r>
              <a:rPr lang="en-US" sz="2000" dirty="0" err="1" smtClean="0"/>
              <a:t>Popperian</a:t>
            </a:r>
            <a:r>
              <a:rPr lang="en-US" sz="2000" dirty="0" smtClean="0"/>
              <a:t> Tradition,” in de </a:t>
            </a:r>
            <a:r>
              <a:rPr lang="en-US" sz="2000" dirty="0" err="1" smtClean="0"/>
              <a:t>Marchi</a:t>
            </a:r>
            <a:r>
              <a:rPr lang="en-US" sz="2000" dirty="0" smtClean="0"/>
              <a:t> (1988), pp. 121–39. </a:t>
            </a:r>
          </a:p>
          <a:p>
            <a:pPr>
              <a:buNone/>
            </a:pPr>
            <a:r>
              <a:rPr lang="en-US" sz="2000" dirty="0" smtClean="0"/>
              <a:t>––– 1992. Testing, Rationality and Progress, Totowa, NJ: </a:t>
            </a:r>
            <a:r>
              <a:rPr lang="en-US" sz="2000" dirty="0" err="1" smtClean="0"/>
              <a:t>Rowman</a:t>
            </a:r>
            <a:r>
              <a:rPr lang="en-US" sz="2000" dirty="0" smtClean="0"/>
              <a:t> and Littlefield. </a:t>
            </a:r>
          </a:p>
          <a:p>
            <a:pPr>
              <a:buNone/>
            </a:pPr>
            <a:r>
              <a:rPr lang="en-US" sz="2000" dirty="0" smtClean="0"/>
              <a:t>––– 1995. “Social Epistemology Meets the Invisible Hand: </a:t>
            </a:r>
            <a:r>
              <a:rPr lang="en-US" sz="2000" dirty="0" err="1" smtClean="0"/>
              <a:t>Kitcher</a:t>
            </a:r>
            <a:r>
              <a:rPr lang="en-US" sz="2000" dirty="0" smtClean="0"/>
              <a:t> on the Advancement of Science”, Dialogue, 34: 605–21. </a:t>
            </a:r>
          </a:p>
          <a:p>
            <a:pPr>
              <a:buNone/>
            </a:pPr>
            <a:r>
              <a:rPr lang="en-US" sz="2000" dirty="0" smtClean="0"/>
              <a:t>––– 2001. Reflection Without Rules: Economic Methodology and Contemporary Science Theory, Cambridge: Cambridge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Hands, D.W. and P. </a:t>
            </a:r>
            <a:r>
              <a:rPr lang="en-US" sz="2000" dirty="0" err="1" smtClean="0"/>
              <a:t>Mirowski</a:t>
            </a:r>
            <a:r>
              <a:rPr lang="en-US" sz="2000" dirty="0" smtClean="0"/>
              <a:t>. 1998. “Harold </a:t>
            </a:r>
            <a:r>
              <a:rPr lang="en-US" sz="2000" dirty="0" err="1" smtClean="0"/>
              <a:t>Hotelling</a:t>
            </a:r>
            <a:r>
              <a:rPr lang="en-US" sz="2000" dirty="0" smtClean="0"/>
              <a:t> and the Neoclassical Dream”, in Backhouse et al, eds. 1998, pp. 322–397. </a:t>
            </a:r>
          </a:p>
          <a:p>
            <a:pPr>
              <a:buNone/>
            </a:pPr>
            <a:r>
              <a:rPr lang="en-US" sz="2000" dirty="0" err="1" smtClean="0"/>
              <a:t>Harrod</a:t>
            </a:r>
            <a:r>
              <a:rPr lang="en-US" sz="2000" dirty="0" smtClean="0"/>
              <a:t>, R. 1938. “Scope and Method of Economics”, Economic Journal, 48: 383–412. </a:t>
            </a:r>
          </a:p>
          <a:p>
            <a:pPr>
              <a:buNone/>
            </a:pPr>
            <a:r>
              <a:rPr lang="en-US" sz="2000" dirty="0" err="1" smtClean="0"/>
              <a:t>Hausman</a:t>
            </a:r>
            <a:r>
              <a:rPr lang="en-US" sz="2000" dirty="0" smtClean="0"/>
              <a:t>, D. 1981. Capital, Profits, and Prices: An Essay in the Philosophy of Economics, New York: Columbia University Press. </a:t>
            </a:r>
          </a:p>
          <a:p>
            <a:pPr>
              <a:buNone/>
            </a:pPr>
            <a:r>
              <a:rPr lang="en-US" sz="2000" dirty="0" smtClean="0"/>
              <a:t>––– 1983. “Are There Causal Relations Among Dependent Variables?” Philosophy of Science, 50: 58–81. </a:t>
            </a:r>
          </a:p>
          <a:p>
            <a:pPr>
              <a:buNone/>
            </a:pPr>
            <a:r>
              <a:rPr lang="en-US" sz="2000" dirty="0" smtClean="0"/>
              <a:t>––– 1990. “Supply and Demand Explanations and their Ceteris Paribus, Clauses”, Review of Political Economy, 2: 168–86. 13 </a:t>
            </a:r>
          </a:p>
          <a:p>
            <a:pPr>
              <a:buNone/>
            </a:pPr>
            <a:r>
              <a:rPr lang="en-US" sz="2000" dirty="0" smtClean="0"/>
              <a:t>––– 1992a. Essays on Philosophy and Economic Methodology, Cambridge: Cambridge University Press. </a:t>
            </a:r>
          </a:p>
          <a:p>
            <a:pPr>
              <a:buNone/>
            </a:pPr>
            <a:r>
              <a:rPr lang="en-US" sz="2000" dirty="0" smtClean="0"/>
              <a:t>––– 1992b. The Inexact and Separate Science of Economics, Cambridge: Cambridge University Press. </a:t>
            </a:r>
          </a:p>
          <a:p>
            <a:pPr>
              <a:buNone/>
            </a:pPr>
            <a:r>
              <a:rPr lang="en-US" sz="2000" dirty="0" smtClean="0"/>
              <a:t>––– 1998. “Problems with Realism in Economics,” Economics and Philosophy, 14: 185–213.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2008a. “Why Look Under the Hood”, pp. 217–21 of </a:t>
            </a:r>
            <a:r>
              <a:rPr lang="en-US" sz="2000" dirty="0" err="1" smtClean="0"/>
              <a:t>Hausman</a:t>
            </a:r>
            <a:r>
              <a:rPr lang="en-US" sz="2000" dirty="0" smtClean="0"/>
              <a:t> 2008b. </a:t>
            </a:r>
          </a:p>
          <a:p>
            <a:pPr>
              <a:buNone/>
            </a:pPr>
            <a:r>
              <a:rPr lang="en-US" sz="2000" dirty="0" err="1" smtClean="0"/>
              <a:t>Hausman</a:t>
            </a:r>
            <a:r>
              <a:rPr lang="en-US" sz="2000" dirty="0" smtClean="0"/>
              <a:t>, D. 2011. “Mistakes about Preferences in the Social Sciences.” Philosophy of the Social Sciences, 41: 3–25. </a:t>
            </a:r>
          </a:p>
          <a:p>
            <a:pPr>
              <a:buNone/>
            </a:pPr>
            <a:r>
              <a:rPr lang="en-US" sz="2000" dirty="0" err="1" smtClean="0"/>
              <a:t>Hausman</a:t>
            </a:r>
            <a:r>
              <a:rPr lang="en-US" sz="2000" dirty="0" smtClean="0"/>
              <a:t>, D., ed. 2008b. The Philosophy of Economics: An Anthology, 3rd. ed. Cambridge: Cambridge University Press. </a:t>
            </a:r>
          </a:p>
          <a:p>
            <a:pPr>
              <a:buNone/>
            </a:pPr>
            <a:r>
              <a:rPr lang="en-US" sz="2000" dirty="0" smtClean="0"/>
              <a:t>Hayek, F. 1937. “Economics and Knowledge”, </a:t>
            </a:r>
            <a:r>
              <a:rPr lang="en-US" sz="2000" dirty="0" err="1" smtClean="0"/>
              <a:t>Economica</a:t>
            </a:r>
            <a:r>
              <a:rPr lang="en-US" sz="2000" dirty="0" smtClean="0"/>
              <a:t>, 4: 33–54. </a:t>
            </a:r>
          </a:p>
          <a:p>
            <a:pPr>
              <a:buNone/>
            </a:pPr>
            <a:r>
              <a:rPr lang="en-US" sz="2000" dirty="0" err="1" smtClean="0"/>
              <a:t>Heilbroner</a:t>
            </a:r>
            <a:r>
              <a:rPr lang="en-US" sz="2000" dirty="0" smtClean="0"/>
              <a:t>, R. 1970. “On the Limited ‘Relevance’ of Economics”, Public Interest, 21: 80–93. </a:t>
            </a:r>
          </a:p>
          <a:p>
            <a:pPr>
              <a:buNone/>
            </a:pPr>
            <a:r>
              <a:rPr lang="en-US" sz="2000" dirty="0" smtClean="0"/>
              <a:t>Helm, D. 1984. “Predictions and Causes: A Comparison of Friedman and Hicks on Method”, Oxford Economic Papers, 36 (Supplement): 118–34. </a:t>
            </a:r>
          </a:p>
          <a:p>
            <a:pPr>
              <a:buNone/>
            </a:pPr>
            <a:r>
              <a:rPr lang="en-US" sz="2000" dirty="0" smtClean="0"/>
              <a:t>Henderson, W., T. Dudley-Evans, and R. Backhouse, eds. 1993. Economics and Language, London: </a:t>
            </a:r>
            <a:r>
              <a:rPr lang="en-US" sz="2000" dirty="0" err="1" smtClean="0"/>
              <a:t>Routledge</a:t>
            </a:r>
            <a:r>
              <a:rPr lang="en-US" sz="2000" dirty="0" smtClean="0"/>
              <a:t>. </a:t>
            </a:r>
          </a:p>
          <a:p>
            <a:pPr>
              <a:buNone/>
            </a:pPr>
            <a:r>
              <a:rPr lang="en-US" sz="2000" dirty="0" smtClean="0"/>
              <a:t>Hendry, D. 1993. Econometrics — Alchemy or Science? Oxford: Blackwell..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Hey, J.D. 1991 Experiments in Economics, Oxford: Blackwell. </a:t>
            </a:r>
          </a:p>
          <a:p>
            <a:pPr>
              <a:buNone/>
            </a:pPr>
            <a:r>
              <a:rPr lang="en-US" sz="2000" dirty="0" smtClean="0"/>
              <a:t>Hicks, J. 1939. “The Foundations of Welfare Economics”, Economic Journal, 49: 696–712. </a:t>
            </a:r>
          </a:p>
          <a:p>
            <a:pPr>
              <a:buNone/>
            </a:pPr>
            <a:r>
              <a:rPr lang="en-US" sz="2000" dirty="0" smtClean="0"/>
              <a:t>––– 1979. Causality in Economics, New York: Basic Books. </a:t>
            </a:r>
          </a:p>
          <a:p>
            <a:pPr>
              <a:buNone/>
            </a:pPr>
            <a:r>
              <a:rPr lang="en-US" sz="2000" dirty="0" smtClean="0"/>
              <a:t>Hicks, J. and R. Allen. 1934. “A Reconsideration of the Theory of Value”, </a:t>
            </a:r>
            <a:r>
              <a:rPr lang="en-US" sz="2000" dirty="0" err="1" smtClean="0"/>
              <a:t>Economica</a:t>
            </a:r>
            <a:r>
              <a:rPr lang="en-US" sz="2000" dirty="0" smtClean="0"/>
              <a:t>, N.S. 1: 52–76 and 196–219. </a:t>
            </a:r>
          </a:p>
          <a:p>
            <a:pPr>
              <a:buNone/>
            </a:pPr>
            <a:r>
              <a:rPr lang="en-US" sz="2000" dirty="0" smtClean="0"/>
              <a:t>Hirsch, A. and N. de </a:t>
            </a:r>
            <a:r>
              <a:rPr lang="en-US" sz="2000" dirty="0" err="1" smtClean="0"/>
              <a:t>Marchi</a:t>
            </a:r>
            <a:r>
              <a:rPr lang="en-US" sz="2000" dirty="0" smtClean="0"/>
              <a:t>. 1990. Milton Friedman: Economics in Theory and Practice, Ann Arbor: University of Michigan Press. </a:t>
            </a:r>
          </a:p>
          <a:p>
            <a:pPr>
              <a:buNone/>
            </a:pPr>
            <a:r>
              <a:rPr lang="en-US" sz="2000" dirty="0" smtClean="0"/>
              <a:t>Hirsch, F. 1976. The Social Limits to Growth, Cambridge, MA: Harvard University Press. </a:t>
            </a:r>
          </a:p>
          <a:p>
            <a:pPr>
              <a:buNone/>
            </a:pPr>
            <a:r>
              <a:rPr lang="en-US" sz="2000" dirty="0" smtClean="0"/>
              <a:t>Hirschman, A. 1985. “Against Parsimony: Three Easy Ways of Complicating Some Categories of Economic Discourse”, Economics and Philosophy, 1: 7–22. 14 </a:t>
            </a:r>
          </a:p>
          <a:p>
            <a:pPr>
              <a:buNone/>
            </a:pPr>
            <a:r>
              <a:rPr lang="en-US" sz="2000" dirty="0" smtClean="0"/>
              <a:t>Hodgson, B. 2001. Economics as Moral Science, Heidelberg and New York: Springer.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Hodgson, G. 2000. “What Is the Essence of Institutional Economics?” Journal of Economic Issues, 34: 317–29. </a:t>
            </a:r>
          </a:p>
          <a:p>
            <a:pPr>
              <a:buNone/>
            </a:pPr>
            <a:r>
              <a:rPr lang="en-US" sz="2000" dirty="0" smtClean="0"/>
              <a:t>––– 2004. The Evolution of Institutional Economics, London: </a:t>
            </a:r>
            <a:r>
              <a:rPr lang="en-US" sz="2000" dirty="0" err="1" smtClean="0"/>
              <a:t>Routledge</a:t>
            </a:r>
            <a:r>
              <a:rPr lang="en-US" sz="2000" dirty="0" smtClean="0"/>
              <a:t>. </a:t>
            </a:r>
          </a:p>
          <a:p>
            <a:pPr>
              <a:buNone/>
            </a:pPr>
            <a:r>
              <a:rPr lang="en-US" sz="2000" dirty="0" smtClean="0"/>
              <a:t>Hodgson, G.M. and T. Knudsen, 2010. Darwin's Conjecture: The Search for General Principles of Social and Economic Evolution, Chicago: University of Chicago Press. </a:t>
            </a:r>
          </a:p>
          <a:p>
            <a:pPr>
              <a:buNone/>
            </a:pPr>
            <a:r>
              <a:rPr lang="en-US" sz="2000" dirty="0" smtClean="0"/>
              <a:t>Holland, J., K. </a:t>
            </a:r>
            <a:r>
              <a:rPr lang="en-US" sz="2000" dirty="0" err="1" smtClean="0"/>
              <a:t>Holyoak</a:t>
            </a:r>
            <a:r>
              <a:rPr lang="en-US" sz="2000" dirty="0" smtClean="0"/>
              <a:t>, R. </a:t>
            </a:r>
            <a:r>
              <a:rPr lang="en-US" sz="2000" dirty="0" err="1" smtClean="0"/>
              <a:t>Nisbett</a:t>
            </a:r>
            <a:r>
              <a:rPr lang="en-US" sz="2000" dirty="0" smtClean="0"/>
              <a:t>, and P. </a:t>
            </a:r>
            <a:r>
              <a:rPr lang="en-US" sz="2000" dirty="0" err="1" smtClean="0"/>
              <a:t>Thagard</a:t>
            </a:r>
            <a:r>
              <a:rPr lang="en-US" sz="2000" dirty="0" smtClean="0"/>
              <a:t>. 1986. Induction: Processes of Inference, Learning, and Discovery, Cambridge, MA: MIT Press. </a:t>
            </a:r>
          </a:p>
          <a:p>
            <a:pPr>
              <a:buNone/>
            </a:pPr>
            <a:r>
              <a:rPr lang="en-US" sz="2000" dirty="0" smtClean="0"/>
              <a:t>Hollis, M. and E. Nell. 1975. Rational Economic Man: A Philosophical Critique of Neo-Classical Economics, London: Cambridge University Press. </a:t>
            </a:r>
          </a:p>
          <a:p>
            <a:pPr>
              <a:buNone/>
            </a:pPr>
            <a:r>
              <a:rPr lang="en-US" sz="2000" dirty="0" smtClean="0"/>
              <a:t>Hoover, K. 1988. The New Classical Macroeconomics: A </a:t>
            </a:r>
            <a:r>
              <a:rPr lang="en-US" sz="2000" dirty="0" err="1" smtClean="0"/>
              <a:t>Sceptical</a:t>
            </a:r>
            <a:r>
              <a:rPr lang="en-US" sz="2000" dirty="0" smtClean="0"/>
              <a:t> Inquiry, Oxford: Basil Blackwell. </a:t>
            </a:r>
          </a:p>
          <a:p>
            <a:pPr>
              <a:buNone/>
            </a:pPr>
            <a:r>
              <a:rPr lang="en-US" sz="2000" dirty="0" smtClean="0"/>
              <a:t>––– 1994. “Econometrics as Observation: The Lucas Critique and the Nature of Econometric Inference”, Journal of Economic Methodology, 1: 65–80.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2001a. Causality in Macroeconomics, Cambridge: Cambridge University Press. </a:t>
            </a:r>
          </a:p>
          <a:p>
            <a:pPr>
              <a:buNone/>
            </a:pPr>
            <a:r>
              <a:rPr lang="en-US" sz="2000" dirty="0" smtClean="0"/>
              <a:t>––– 2001b. The Methodology of Empirical Macroeconomics, Cambridge: Cambridge University Press. </a:t>
            </a:r>
          </a:p>
          <a:p>
            <a:pPr>
              <a:buNone/>
            </a:pPr>
            <a:r>
              <a:rPr lang="en-US" sz="2000" dirty="0" smtClean="0"/>
              <a:t>Horn, K.I. 2009. Roads to Wisdom, Conversations with Ten Nobel Laureates in Economics, Cheltenham, UK and Northampton, MA: Edward Elgar. </a:t>
            </a:r>
          </a:p>
          <a:p>
            <a:pPr>
              <a:buNone/>
            </a:pPr>
            <a:r>
              <a:rPr lang="en-US" sz="2000" dirty="0" smtClean="0"/>
              <a:t>Hull, D. 1988. Science as a Process: An Evolutionary Account of the Social and Conceptual Development of Science, Chicago: University of Chicago Press. </a:t>
            </a:r>
          </a:p>
          <a:p>
            <a:pPr>
              <a:buNone/>
            </a:pPr>
            <a:r>
              <a:rPr lang="en-US" sz="2000" dirty="0" smtClean="0"/>
              <a:t>Hume, D. 1752. “Of Money,” “Of the Balance of Trade,” Rpt. in E. </a:t>
            </a:r>
            <a:r>
              <a:rPr lang="en-US" sz="2000" dirty="0" err="1" smtClean="0"/>
              <a:t>Rotwein</a:t>
            </a:r>
            <a:r>
              <a:rPr lang="en-US" sz="2000" dirty="0" smtClean="0"/>
              <a:t>, ed. David Hume Writings on Economics, Madison: University of Wisconsin Press, 1970. </a:t>
            </a:r>
          </a:p>
          <a:p>
            <a:pPr>
              <a:buNone/>
            </a:pPr>
            <a:r>
              <a:rPr lang="en-US" sz="2000" dirty="0" smtClean="0"/>
              <a:t>Humphries, J., ed. 1995. Gender and Economics, </a:t>
            </a:r>
            <a:r>
              <a:rPr lang="en-US" sz="2000" dirty="0" err="1" smtClean="0"/>
              <a:t>Aldershot</a:t>
            </a:r>
            <a:r>
              <a:rPr lang="en-US" sz="2000" dirty="0" smtClean="0"/>
              <a:t>: Edward Elgar. </a:t>
            </a:r>
          </a:p>
          <a:p>
            <a:pPr>
              <a:buNone/>
            </a:pPr>
            <a:r>
              <a:rPr lang="en-US" sz="2000" dirty="0" smtClean="0"/>
              <a:t>Hutchison, T. 1938. The Significance and Basic Postulates of Economic Theory, </a:t>
            </a:r>
            <a:r>
              <a:rPr lang="en-US" sz="2000" dirty="0" err="1" smtClean="0"/>
              <a:t>Repr</a:t>
            </a:r>
            <a:r>
              <a:rPr lang="en-US" sz="2000" dirty="0" smtClean="0"/>
              <a:t>. with a new Preface. New York: A.M. Kelley, 1960. </a:t>
            </a:r>
          </a:p>
          <a:p>
            <a:pPr>
              <a:buNone/>
            </a:pPr>
            <a:r>
              <a:rPr lang="en-US" sz="2000" dirty="0" smtClean="0"/>
              <a:t>––– 1941. “The Significance and Basic Postulates of Economic Theory: A Reply to Professor Knight”, Journal of Political Economy, 49: 732–50.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1956. “Professor </a:t>
            </a:r>
            <a:r>
              <a:rPr lang="en-US" sz="2000" dirty="0" err="1" smtClean="0"/>
              <a:t>Machlup</a:t>
            </a:r>
            <a:r>
              <a:rPr lang="en-US" sz="2000" dirty="0" smtClean="0"/>
              <a:t> on Verification in Economics”, Southern Economic Journal, 22: 476–83. 15 </a:t>
            </a:r>
          </a:p>
          <a:p>
            <a:pPr>
              <a:buNone/>
            </a:pPr>
            <a:r>
              <a:rPr lang="en-US" sz="2000" dirty="0" smtClean="0"/>
              <a:t>––– 1960. “Methodological Prescriptions in Economics: A Reply”, </a:t>
            </a:r>
            <a:r>
              <a:rPr lang="en-US" sz="2000" dirty="0" err="1" smtClean="0"/>
              <a:t>Economica</a:t>
            </a:r>
            <a:r>
              <a:rPr lang="en-US" sz="2000" dirty="0" smtClean="0"/>
              <a:t>, 27: 158–60. </a:t>
            </a:r>
          </a:p>
          <a:p>
            <a:pPr>
              <a:buNone/>
            </a:pPr>
            <a:r>
              <a:rPr lang="en-US" sz="2000" dirty="0" smtClean="0"/>
              <a:t>––– 1977. Knowledge and Ignorance in Economics, Chicago: University of Chicago Press. </a:t>
            </a:r>
          </a:p>
          <a:p>
            <a:pPr>
              <a:buNone/>
            </a:pPr>
            <a:r>
              <a:rPr lang="en-US" sz="2000" dirty="0" smtClean="0"/>
              <a:t>––– 1978. On Revolutions and Progress in Economic Knowledge, Cambridge: Cambridge University Press. </a:t>
            </a:r>
          </a:p>
          <a:p>
            <a:pPr>
              <a:buNone/>
            </a:pPr>
            <a:r>
              <a:rPr lang="en-US" sz="2000" dirty="0" smtClean="0"/>
              <a:t>––– 1981. The Politics and Philosophy of Economics: </a:t>
            </a:r>
            <a:r>
              <a:rPr lang="en-US" sz="2000" dirty="0" err="1" smtClean="0"/>
              <a:t>Marxians</a:t>
            </a:r>
            <a:r>
              <a:rPr lang="en-US" sz="2000" dirty="0" smtClean="0"/>
              <a:t>, Keynesians and Austrians, Oxford: Basil Blackwell. </a:t>
            </a:r>
          </a:p>
          <a:p>
            <a:pPr>
              <a:buNone/>
            </a:pPr>
            <a:r>
              <a:rPr lang="en-US" sz="2000" dirty="0" smtClean="0"/>
              <a:t>––– 2000. On the Methodology of Economics and the Formalist Revolution, Cheltenham: Edward Elgar. </a:t>
            </a:r>
          </a:p>
          <a:p>
            <a:pPr>
              <a:buNone/>
            </a:pPr>
            <a:r>
              <a:rPr lang="en-US" sz="2000" dirty="0" err="1" smtClean="0"/>
              <a:t>Jalladeau</a:t>
            </a:r>
            <a:r>
              <a:rPr lang="en-US" sz="2000" dirty="0" smtClean="0"/>
              <a:t>, J. 1978. “Research Program versus Paradigm in the Development of Economics”, Journal of Economic Issues 12: 583–608. </a:t>
            </a:r>
          </a:p>
          <a:p>
            <a:pPr>
              <a:buNone/>
            </a:pPr>
            <a:r>
              <a:rPr lang="en-US" sz="2000" dirty="0" smtClean="0"/>
              <a:t>Janssen, M. and Y. Tan, 1992. “Friedman's Permanent Income Hypothesis as an Example of Diagnostic Reasoning,” Economics and Philosophy, 8: 23–50.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Jensen, M. and W. </a:t>
            </a:r>
            <a:r>
              <a:rPr lang="en-US" sz="2000" dirty="0" err="1" smtClean="0"/>
              <a:t>Meckling</a:t>
            </a:r>
            <a:r>
              <a:rPr lang="en-US" sz="2000" dirty="0" smtClean="0"/>
              <a:t>. 1976. “Theory of the Firm: Managerial Behavior, Agency Costs and Ownership Structure”, Journal of Financial Economics, 3: 305–60. </a:t>
            </a:r>
          </a:p>
          <a:p>
            <a:pPr>
              <a:buNone/>
            </a:pPr>
            <a:r>
              <a:rPr lang="ro-RO" sz="2000" dirty="0" smtClean="0"/>
              <a:t>Jespersen, J. 2009. Macroeconomic Methodology: A Post-Keynesian Perspective, Cheltenham, UK and Northampton, MA: Edward Elgar. </a:t>
            </a:r>
          </a:p>
          <a:p>
            <a:pPr>
              <a:buNone/>
            </a:pPr>
            <a:r>
              <a:rPr lang="en-US" sz="2000" dirty="0" smtClean="0"/>
              <a:t>Jevons, W. 1871. The Theory of Political Economy, First Edition. London and New York: MacMillan and Co. </a:t>
            </a:r>
          </a:p>
          <a:p>
            <a:pPr>
              <a:buNone/>
            </a:pPr>
            <a:r>
              <a:rPr lang="en-US" sz="2000" dirty="0" err="1" smtClean="0"/>
              <a:t>Kagel</a:t>
            </a:r>
            <a:r>
              <a:rPr lang="en-US" sz="2000" dirty="0" smtClean="0"/>
              <a:t>, J.H. and A.E. Roth, eds. 1995. 2nd. ed. 2008. The Handbook of Experimental Economics, Princeton: Princeton University Press. </a:t>
            </a:r>
          </a:p>
          <a:p>
            <a:pPr>
              <a:buNone/>
            </a:pPr>
            <a:r>
              <a:rPr lang="en-US" sz="2000" dirty="0" err="1" smtClean="0"/>
              <a:t>Kahneman</a:t>
            </a:r>
            <a:r>
              <a:rPr lang="en-US" sz="2000" dirty="0" smtClean="0"/>
              <a:t>, D., J. </a:t>
            </a:r>
            <a:r>
              <a:rPr lang="en-US" sz="2000" dirty="0" err="1" smtClean="0"/>
              <a:t>Knetsch</a:t>
            </a:r>
            <a:r>
              <a:rPr lang="en-US" sz="2000" dirty="0" smtClean="0"/>
              <a:t>, and R. </a:t>
            </a:r>
            <a:r>
              <a:rPr lang="en-US" sz="2000" dirty="0" err="1" smtClean="0"/>
              <a:t>Thaler</a:t>
            </a:r>
            <a:r>
              <a:rPr lang="en-US" sz="2000" dirty="0" smtClean="0"/>
              <a:t>. 1986. “Fairness as a Constraint on Profit Seeking”, American Economic Review, 76: 728–41. </a:t>
            </a:r>
          </a:p>
          <a:p>
            <a:pPr>
              <a:buNone/>
            </a:pPr>
            <a:r>
              <a:rPr lang="en-US" sz="2000" dirty="0" err="1" smtClean="0"/>
              <a:t>Kaldor</a:t>
            </a:r>
            <a:r>
              <a:rPr lang="en-US" sz="2000" dirty="0" smtClean="0"/>
              <a:t>, N. 1939. “Welfare Propositions of Economics and Interpersonal Comparisons of Utility”, Economic Journal 49: 549–52. </a:t>
            </a:r>
          </a:p>
          <a:p>
            <a:pPr>
              <a:buNone/>
            </a:pPr>
            <a:r>
              <a:rPr lang="en-US" sz="2000" dirty="0" err="1" smtClean="0"/>
              <a:t>Kamarck</a:t>
            </a:r>
            <a:r>
              <a:rPr lang="en-US" sz="2000" dirty="0" smtClean="0"/>
              <a:t>, A. 1983. Economics and the Real World, Philadelphia: University of Pennsylvania Press. </a:t>
            </a:r>
          </a:p>
          <a:p>
            <a:pPr>
              <a:buNone/>
            </a:pPr>
            <a:r>
              <a:rPr lang="en-US" sz="2000" dirty="0" smtClean="0"/>
              <a:t>––– 2001 . Economics for the Twenty-First Century: The Economics of the Economist-Fox, </a:t>
            </a:r>
            <a:r>
              <a:rPr lang="en-US" sz="2000" dirty="0" err="1" smtClean="0"/>
              <a:t>Aldershot</a:t>
            </a:r>
            <a:r>
              <a:rPr lang="en-US" sz="2000" dirty="0" smtClean="0"/>
              <a:t>: </a:t>
            </a:r>
            <a:r>
              <a:rPr lang="en-US" sz="2000" dirty="0" err="1" smtClean="0"/>
              <a:t>Ashgate</a:t>
            </a:r>
            <a:r>
              <a:rPr lang="en-US" sz="2000" dirty="0" smtClean="0"/>
              <a:t>.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381000" y="1066800"/>
            <a:ext cx="8763000" cy="5791200"/>
          </a:xfrm>
        </p:spPr>
        <p:txBody>
          <a:bodyPr anchor="t">
            <a:noAutofit/>
          </a:bodyPr>
          <a:lstStyle/>
          <a:p>
            <a:pPr>
              <a:buNone/>
            </a:pPr>
            <a:r>
              <a:rPr lang="en-US" sz="2000" dirty="0" err="1" smtClean="0"/>
              <a:t>Katouzian</a:t>
            </a:r>
            <a:r>
              <a:rPr lang="en-US" sz="2000" dirty="0" smtClean="0"/>
              <a:t>, H. 1980. Ideology and Method in Economics, New York: New York University Press. 16 </a:t>
            </a:r>
          </a:p>
          <a:p>
            <a:pPr>
              <a:buNone/>
            </a:pPr>
            <a:r>
              <a:rPr lang="en-US" sz="2000" dirty="0" smtClean="0"/>
              <a:t>Kaufmann, F. 1933. “On the Subject-Matter and Method of Economic Science”, </a:t>
            </a:r>
            <a:r>
              <a:rPr lang="en-US" sz="2000" dirty="0" err="1" smtClean="0"/>
              <a:t>Economica</a:t>
            </a:r>
            <a:r>
              <a:rPr lang="en-US" sz="2000" dirty="0" smtClean="0"/>
              <a:t>, 13: 381–401. </a:t>
            </a:r>
          </a:p>
          <a:p>
            <a:pPr>
              <a:buNone/>
            </a:pPr>
            <a:r>
              <a:rPr lang="en-US" sz="2000" dirty="0" smtClean="0"/>
              <a:t>––– 1934. “The Concept of Law in Economic Science”, Review of Economic Studies, 1: 102–9. </a:t>
            </a:r>
          </a:p>
          <a:p>
            <a:pPr>
              <a:buNone/>
            </a:pPr>
            <a:r>
              <a:rPr lang="en-US" sz="2000" dirty="0" smtClean="0"/>
              <a:t>––– 1942. “On the Postulates of Economic Theory”, Social Research, 9: 379–95. </a:t>
            </a:r>
          </a:p>
          <a:p>
            <a:pPr>
              <a:buNone/>
            </a:pPr>
            <a:r>
              <a:rPr lang="en-US" sz="2000" dirty="0" smtClean="0"/>
              <a:t>––– 1944. Methodology of the Social Sciences, London: Oxford University Press. </a:t>
            </a:r>
          </a:p>
          <a:p>
            <a:pPr>
              <a:buNone/>
            </a:pPr>
            <a:r>
              <a:rPr lang="en-US" sz="2000" dirty="0" smtClean="0"/>
              <a:t>Keen, S. 2001. Debunking Economics: The Naked Emperor of the Social Sciences, New York: St. Martin's Press. </a:t>
            </a:r>
          </a:p>
          <a:p>
            <a:pPr>
              <a:buNone/>
            </a:pPr>
            <a:r>
              <a:rPr lang="en-US" sz="2000" dirty="0" smtClean="0"/>
              <a:t>Keynes, J. N. 1917. The Scope and Method of Political Economy, (4th </a:t>
            </a:r>
            <a:r>
              <a:rPr lang="en-US" sz="2000" dirty="0" err="1" smtClean="0"/>
              <a:t>edn</a:t>
            </a:r>
            <a:r>
              <a:rPr lang="en-US" sz="2000" dirty="0" smtClean="0"/>
              <a:t>.) (1st </a:t>
            </a:r>
            <a:r>
              <a:rPr lang="en-US" sz="2000" dirty="0" err="1" smtClean="0"/>
              <a:t>edn</a:t>
            </a:r>
            <a:r>
              <a:rPr lang="en-US" sz="2000" dirty="0" smtClean="0"/>
              <a:t>. 1891). </a:t>
            </a:r>
            <a:r>
              <a:rPr lang="en-US" sz="2000" dirty="0" err="1" smtClean="0"/>
              <a:t>Repr</a:t>
            </a:r>
            <a:r>
              <a:rPr lang="en-US" sz="2000" dirty="0" smtClean="0"/>
              <a:t>. New York: A. M. Kelley, 1955.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381000" y="1066800"/>
            <a:ext cx="8763000" cy="5791200"/>
          </a:xfrm>
        </p:spPr>
        <p:txBody>
          <a:bodyPr anchor="t">
            <a:noAutofit/>
          </a:bodyPr>
          <a:lstStyle/>
          <a:p>
            <a:pPr>
              <a:buNone/>
            </a:pPr>
            <a:r>
              <a:rPr lang="en-US" sz="2000" dirty="0" smtClean="0"/>
              <a:t>Kincaid, H. 1996. Philosophical Foundations of the Social Sciences: Analyzing Controversies in Social Research, Cambridge: Cambridge University Press. </a:t>
            </a:r>
          </a:p>
          <a:p>
            <a:pPr>
              <a:buNone/>
            </a:pPr>
            <a:r>
              <a:rPr lang="en-US" sz="2000" dirty="0" smtClean="0"/>
              <a:t>Kincaid, H. and D. Ross, eds. 2009. Oxford Handbook of Philosophy of Economics, Oxford: Oxford University Press. </a:t>
            </a:r>
          </a:p>
          <a:p>
            <a:pPr>
              <a:buNone/>
            </a:pPr>
            <a:r>
              <a:rPr lang="en-US" sz="2000" dirty="0" smtClean="0"/>
              <a:t>Kincaid, H., ed. 2012. The Oxford Handbook of Philosophy of Social Science, Oxford: Oxford University Press. </a:t>
            </a:r>
          </a:p>
          <a:p>
            <a:pPr>
              <a:buNone/>
            </a:pPr>
            <a:r>
              <a:rPr lang="en-US" sz="2000" dirty="0" err="1" smtClean="0"/>
              <a:t>Kirman</a:t>
            </a:r>
            <a:r>
              <a:rPr lang="en-US" sz="2000" dirty="0" smtClean="0"/>
              <a:t>, A. 1992. “Who or What Does the Representative Agent Represent?” Journal of Economic Perspectives, 6: 117–36. </a:t>
            </a:r>
          </a:p>
          <a:p>
            <a:pPr>
              <a:buNone/>
            </a:pPr>
            <a:r>
              <a:rPr lang="en-US" sz="2000" dirty="0" err="1" smtClean="0"/>
              <a:t>Kirzner</a:t>
            </a:r>
            <a:r>
              <a:rPr lang="en-US" sz="2000" dirty="0" smtClean="0"/>
              <a:t>, I. 1976. The Economic Point of View, 2nd ed. Kansas City: </a:t>
            </a:r>
            <a:r>
              <a:rPr lang="en-US" sz="2000" dirty="0" err="1" smtClean="0"/>
              <a:t>Sheed</a:t>
            </a:r>
            <a:r>
              <a:rPr lang="en-US" sz="2000" dirty="0" smtClean="0"/>
              <a:t> &amp; Ward. </a:t>
            </a:r>
          </a:p>
          <a:p>
            <a:pPr>
              <a:buNone/>
            </a:pPr>
            <a:r>
              <a:rPr lang="en-US" sz="2000" dirty="0" err="1" smtClean="0"/>
              <a:t>Klamer</a:t>
            </a:r>
            <a:r>
              <a:rPr lang="en-US" sz="2000" dirty="0" smtClean="0"/>
              <a:t>, A. 1984. Conversations with Economists: New Classical Economists and Opponents Speak Out on the Current Controversy in Macroeconomics, Totowa, NJ: </a:t>
            </a:r>
            <a:r>
              <a:rPr lang="en-US" sz="2000" dirty="0" err="1" smtClean="0"/>
              <a:t>Rowman</a:t>
            </a:r>
            <a:r>
              <a:rPr lang="en-US" sz="2000" dirty="0" smtClean="0"/>
              <a:t> and </a:t>
            </a:r>
            <a:r>
              <a:rPr lang="en-US" sz="2000" dirty="0" err="1" smtClean="0"/>
              <a:t>Allanheld</a:t>
            </a:r>
            <a:r>
              <a:rPr lang="en-US" sz="2000" dirty="0" smtClean="0"/>
              <a:t>. </a:t>
            </a:r>
          </a:p>
          <a:p>
            <a:pPr>
              <a:buNone/>
            </a:pPr>
            <a:r>
              <a:rPr lang="en-US" sz="2000" dirty="0" err="1" smtClean="0"/>
              <a:t>Klamer</a:t>
            </a:r>
            <a:r>
              <a:rPr lang="en-US" sz="2000" dirty="0" smtClean="0"/>
              <a:t>, A. and D. Colander. 1990. The Making of An Economist, Boulder, CO: </a:t>
            </a:r>
            <a:r>
              <a:rPr lang="en-US" sz="2000" dirty="0" err="1" smtClean="0"/>
              <a:t>Westview</a:t>
            </a:r>
            <a:r>
              <a:rPr lang="en-US" sz="2000" dirty="0" smtClean="0"/>
              <a:t> Press. </a:t>
            </a:r>
          </a:p>
          <a:p>
            <a:pPr>
              <a:buNone/>
            </a:pPr>
            <a:r>
              <a:rPr lang="en-US" sz="2000" dirty="0" err="1" smtClean="0"/>
              <a:t>Klamer</a:t>
            </a:r>
            <a:r>
              <a:rPr lang="en-US" sz="2000" dirty="0" smtClean="0"/>
              <a:t>, A., D. McCloskey, and R. Solow, eds. 1988. The Consequences of Economic Rhetoric, New York: Cambridge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Klant</a:t>
            </a:r>
            <a:r>
              <a:rPr lang="en-US" sz="2000" dirty="0" smtClean="0"/>
              <a:t>, J. 1984. The Rules of the Game, Cambridge: Cambridge University Press. </a:t>
            </a:r>
          </a:p>
          <a:p>
            <a:pPr>
              <a:buNone/>
            </a:pPr>
            <a:r>
              <a:rPr lang="en-US" sz="2000" dirty="0" smtClean="0"/>
              <a:t>––– 1994. The Nature of Economic Thought: Essays in Economic Methodology, Cheltenham: Edward Elgar. </a:t>
            </a:r>
          </a:p>
          <a:p>
            <a:pPr>
              <a:buNone/>
            </a:pPr>
            <a:r>
              <a:rPr lang="en-US" sz="2000" dirty="0" err="1" smtClean="0"/>
              <a:t>Klappholz</a:t>
            </a:r>
            <a:r>
              <a:rPr lang="en-US" sz="2000" dirty="0" smtClean="0"/>
              <a:t>, K. 1964. “Value Judgments and Economics”, British Journal for the Philosophy of Science, 15: 97–114. 17 </a:t>
            </a:r>
          </a:p>
          <a:p>
            <a:pPr>
              <a:buNone/>
            </a:pPr>
            <a:r>
              <a:rPr lang="en-US" sz="2000" dirty="0" err="1" smtClean="0"/>
              <a:t>Klappholz</a:t>
            </a:r>
            <a:r>
              <a:rPr lang="en-US" sz="2000" dirty="0" smtClean="0"/>
              <a:t> K. and J. Agassi. 1959. “Methodological Prescriptions in Economics”, </a:t>
            </a:r>
            <a:r>
              <a:rPr lang="en-US" sz="2000" dirty="0" err="1" smtClean="0"/>
              <a:t>Economica</a:t>
            </a:r>
            <a:r>
              <a:rPr lang="en-US" sz="2000" dirty="0" smtClean="0"/>
              <a:t>, 26: 60–74. </a:t>
            </a:r>
          </a:p>
          <a:p>
            <a:pPr>
              <a:buNone/>
            </a:pPr>
            <a:r>
              <a:rPr lang="en-US" sz="2000" dirty="0" smtClean="0"/>
              <a:t>Knight, F. 1935. “Economics and Human Action,” from Knight 1935b. </a:t>
            </a:r>
            <a:r>
              <a:rPr lang="en-US" sz="2000" dirty="0" err="1" smtClean="0"/>
              <a:t>Repr</a:t>
            </a:r>
            <a:r>
              <a:rPr lang="en-US" sz="2000" dirty="0" smtClean="0"/>
              <a:t>. in </a:t>
            </a:r>
            <a:r>
              <a:rPr lang="en-US" sz="2000" dirty="0" err="1" smtClean="0"/>
              <a:t>Hausman</a:t>
            </a:r>
            <a:r>
              <a:rPr lang="en-US" sz="2000" dirty="0" smtClean="0"/>
              <a:t>, ed. (2008b), pp. 111–18. </a:t>
            </a:r>
          </a:p>
          <a:p>
            <a:pPr>
              <a:buNone/>
            </a:pPr>
            <a:r>
              <a:rPr lang="en-US" sz="2000" dirty="0" smtClean="0"/>
              <a:t>––– 1940. “What is ‘Truth’ in Economics?” Journal of Political Economy, 48: 1–32. </a:t>
            </a:r>
          </a:p>
          <a:p>
            <a:pPr>
              <a:buNone/>
            </a:pPr>
            <a:r>
              <a:rPr lang="en-US" sz="2000" dirty="0" smtClean="0"/>
              <a:t>––– 1941. “The Significance and Basic Postulates of Economic Theory: A Rejoinder”, Journal of Political Economy, 49: 750–3.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1961. “Methodology in Economics”, Southern Economic Journal, 27: 185–93, 273–82. </a:t>
            </a:r>
          </a:p>
          <a:p>
            <a:pPr>
              <a:buNone/>
            </a:pPr>
            <a:r>
              <a:rPr lang="en-US" sz="2000" dirty="0" smtClean="0"/>
              <a:t>Koopmans, T. 1957. Three Essays on the State of Economic Science, New York: McGraw-Hill. </a:t>
            </a:r>
          </a:p>
          <a:p>
            <a:pPr>
              <a:buNone/>
            </a:pPr>
            <a:r>
              <a:rPr lang="en-US" sz="2000" dirty="0" smtClean="0"/>
              <a:t>––– 1979. “Economics Among the Sciences”, American Economic Review, 69: 1–13. </a:t>
            </a:r>
          </a:p>
          <a:p>
            <a:pPr>
              <a:buNone/>
            </a:pPr>
            <a:r>
              <a:rPr lang="en-US" sz="2000" dirty="0" err="1" smtClean="0"/>
              <a:t>Koppl</a:t>
            </a:r>
            <a:r>
              <a:rPr lang="en-US" sz="2000" dirty="0" smtClean="0"/>
              <a:t>, Roger, ed. 2008. Explorations in Austrian Economics, Bingley, UK: JAI Press. </a:t>
            </a:r>
          </a:p>
          <a:p>
            <a:pPr>
              <a:buNone/>
            </a:pPr>
            <a:r>
              <a:rPr lang="en-US" sz="2000" dirty="0" err="1" smtClean="0"/>
              <a:t>Kornai</a:t>
            </a:r>
            <a:r>
              <a:rPr lang="en-US" sz="2000" dirty="0" smtClean="0"/>
              <a:t>, J. 1971. Anti-Equilibrium: On Economic Systems Theory and the Tasks of Research, Amsterdam: North Holland. </a:t>
            </a:r>
          </a:p>
          <a:p>
            <a:pPr>
              <a:buNone/>
            </a:pPr>
            <a:r>
              <a:rPr lang="ro-RO" sz="2000" dirty="0" smtClean="0"/>
              <a:t>Koslowski, P., ed. 1985. Economics and Philosophy, Tübingen: J.C.B. Mohr, 1985. </a:t>
            </a:r>
          </a:p>
          <a:p>
            <a:pPr>
              <a:buNone/>
            </a:pPr>
            <a:r>
              <a:rPr lang="en-US" sz="2000" dirty="0" err="1" smtClean="0"/>
              <a:t>Kregel</a:t>
            </a:r>
            <a:r>
              <a:rPr lang="en-US" sz="2000" dirty="0" smtClean="0"/>
              <a:t>, J. 1976. “Economic Methodology in the Face of Uncertainty: The Modeling Methods of Keynes and the Post-Keynesians”, Economic Journal, 86: 209-25. </a:t>
            </a:r>
          </a:p>
          <a:p>
            <a:pPr>
              <a:buNone/>
            </a:pPr>
            <a:r>
              <a:rPr lang="en-US" sz="2000" dirty="0" smtClean="0"/>
              <a:t>Krupp, S., ed. 1966. The Structure of Economic Science, Englewood Cliffs: Prentice-Hall.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Kuipers</a:t>
            </a:r>
            <a:r>
              <a:rPr lang="en-US" sz="2000" dirty="0" smtClean="0"/>
              <a:t>, T., ed. 1987. What is Closer-to-the Truth? A Parade of Approaches to </a:t>
            </a:r>
            <a:r>
              <a:rPr lang="en-US" sz="2000" dirty="0" err="1" smtClean="0"/>
              <a:t>Truthlikeness</a:t>
            </a:r>
            <a:r>
              <a:rPr lang="en-US" sz="2000" dirty="0" smtClean="0"/>
              <a:t> (Poznan Studies in the Philosophy of the Sciences and Humanities, Volume 10), Amsterdam: </a:t>
            </a:r>
            <a:r>
              <a:rPr lang="en-US" sz="2000" dirty="0" err="1" smtClean="0"/>
              <a:t>Rodopi</a:t>
            </a:r>
            <a:r>
              <a:rPr lang="en-US" sz="2000" dirty="0" smtClean="0"/>
              <a:t>. </a:t>
            </a:r>
          </a:p>
          <a:p>
            <a:pPr>
              <a:buNone/>
            </a:pPr>
            <a:r>
              <a:rPr lang="en-US" sz="2000" dirty="0" err="1" smtClean="0"/>
              <a:t>Kunin</a:t>
            </a:r>
            <a:r>
              <a:rPr lang="en-US" sz="2000" dirty="0" smtClean="0"/>
              <a:t>, L. and F. Weaver. 1971. “On the Structure of Scientific Revolutions in Economics”, History of Political Economy, 3: 391–7. </a:t>
            </a:r>
          </a:p>
          <a:p>
            <a:pPr>
              <a:buNone/>
            </a:pPr>
            <a:r>
              <a:rPr lang="en-US" sz="2000" dirty="0" err="1" smtClean="0"/>
              <a:t>Kuorikoski</a:t>
            </a:r>
            <a:r>
              <a:rPr lang="en-US" sz="2000" dirty="0" smtClean="0"/>
              <a:t>, </a:t>
            </a:r>
            <a:r>
              <a:rPr lang="en-US" sz="2000" dirty="0" err="1" smtClean="0"/>
              <a:t>Ja</a:t>
            </a:r>
            <a:r>
              <a:rPr lang="en-US" sz="2000" dirty="0" smtClean="0"/>
              <a:t>. and A. </a:t>
            </a:r>
            <a:r>
              <a:rPr lang="en-US" sz="2000" dirty="0" err="1" smtClean="0"/>
              <a:t>Lehtinen</a:t>
            </a:r>
            <a:r>
              <a:rPr lang="en-US" sz="2000" dirty="0" smtClean="0"/>
              <a:t>. 2009. “Incredible Worlds, Credible Results.” </a:t>
            </a:r>
            <a:r>
              <a:rPr lang="en-US" sz="2000" dirty="0" err="1" smtClean="0"/>
              <a:t>Erkenntnis</a:t>
            </a:r>
            <a:r>
              <a:rPr lang="en-US" sz="2000" dirty="0" smtClean="0"/>
              <a:t>, 70: 119–31. </a:t>
            </a:r>
          </a:p>
          <a:p>
            <a:pPr>
              <a:buNone/>
            </a:pPr>
            <a:r>
              <a:rPr lang="en-US" sz="2000" dirty="0" err="1" smtClean="0"/>
              <a:t>Kydland</a:t>
            </a:r>
            <a:r>
              <a:rPr lang="en-US" sz="2000" dirty="0" smtClean="0"/>
              <a:t>, V. and E. Prescott. 1991. “The Econometrics of the General Equilibrium Approach to Business Cycles”, Scandinavian Journal of Economics, 93: 161–78. </a:t>
            </a:r>
          </a:p>
          <a:p>
            <a:pPr>
              <a:buNone/>
            </a:pPr>
            <a:r>
              <a:rPr lang="en-US" sz="2000" dirty="0" smtClean="0"/>
              <a:t>––– 1996. “The Computational Experiment: An Econometric Tool”, Journal of Economic Perspectives, 10: 69–85. 18 </a:t>
            </a:r>
          </a:p>
          <a:p>
            <a:pPr>
              <a:buNone/>
            </a:pPr>
            <a:r>
              <a:rPr lang="en-US" sz="2000" dirty="0" err="1" smtClean="0"/>
              <a:t>Lachmann</a:t>
            </a:r>
            <a:r>
              <a:rPr lang="en-US" sz="2000" dirty="0" smtClean="0"/>
              <a:t>, L. 1950. “Economics as a Social Science”, South African Journal of Economics, 18: 233–41. </a:t>
            </a:r>
          </a:p>
          <a:p>
            <a:pPr>
              <a:buNone/>
            </a:pPr>
            <a:r>
              <a:rPr lang="en-US" sz="2000" dirty="0" smtClean="0"/>
              <a:t>Lange, O. 1945. “The Scope and Method of Economics”, Review of Economic Studies, 13: 19–32.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Latsis</a:t>
            </a:r>
            <a:r>
              <a:rPr lang="en-US" sz="2000" dirty="0" smtClean="0"/>
              <a:t>, S., ed. 1976. Method and Appraisal in Economics, Cambridge: Cambridge University Press. </a:t>
            </a:r>
          </a:p>
          <a:p>
            <a:pPr>
              <a:buNone/>
            </a:pPr>
            <a:r>
              <a:rPr lang="en-US" sz="2000" dirty="0" smtClean="0"/>
              <a:t>Lavoie, D., ed. 1990. Economics and Hermeneutics, London: </a:t>
            </a:r>
            <a:r>
              <a:rPr lang="en-US" sz="2000" dirty="0" err="1" smtClean="0"/>
              <a:t>Routledge</a:t>
            </a:r>
            <a:r>
              <a:rPr lang="en-US" sz="2000" dirty="0" smtClean="0"/>
              <a:t>. </a:t>
            </a:r>
          </a:p>
          <a:p>
            <a:pPr>
              <a:buNone/>
            </a:pPr>
            <a:r>
              <a:rPr lang="en-US" sz="2000" dirty="0" smtClean="0"/>
              <a:t>Lawson, T. 1997. Economics and Reality, London: </a:t>
            </a:r>
            <a:r>
              <a:rPr lang="en-US" sz="2000" dirty="0" err="1" smtClean="0"/>
              <a:t>Routledge</a:t>
            </a:r>
            <a:r>
              <a:rPr lang="en-US" sz="2000" dirty="0" smtClean="0"/>
              <a:t>. </a:t>
            </a:r>
          </a:p>
          <a:p>
            <a:pPr>
              <a:buNone/>
            </a:pPr>
            <a:r>
              <a:rPr lang="en-US" sz="2000" dirty="0" smtClean="0"/>
              <a:t>Lawson, T. and H. </a:t>
            </a:r>
            <a:r>
              <a:rPr lang="en-US" sz="2000" dirty="0" err="1" smtClean="0"/>
              <a:t>Pesaran</a:t>
            </a:r>
            <a:r>
              <a:rPr lang="en-US" sz="2000" dirty="0" smtClean="0"/>
              <a:t>. 1985. Keynes' Economics: Methodological Issues, </a:t>
            </a:r>
            <a:r>
              <a:rPr lang="en-US" sz="2000" dirty="0" err="1" smtClean="0"/>
              <a:t>Beckenham</a:t>
            </a:r>
            <a:r>
              <a:rPr lang="en-US" sz="2000" dirty="0" smtClean="0"/>
              <a:t>, Kent: </a:t>
            </a:r>
            <a:r>
              <a:rPr lang="en-US" sz="2000" dirty="0" err="1" smtClean="0"/>
              <a:t>Croom</a:t>
            </a:r>
            <a:r>
              <a:rPr lang="en-US" sz="2000" dirty="0" smtClean="0"/>
              <a:t> Helm. </a:t>
            </a:r>
          </a:p>
          <a:p>
            <a:pPr>
              <a:buNone/>
            </a:pPr>
            <a:r>
              <a:rPr lang="en-US" sz="2000" dirty="0" err="1" smtClean="0"/>
              <a:t>Leamer</a:t>
            </a:r>
            <a:r>
              <a:rPr lang="en-US" sz="2000" dirty="0" smtClean="0"/>
              <a:t>, E. 1983. “Let's Take the Con Out of Econometrics”, American Economic Review, 73: 31–43. </a:t>
            </a:r>
          </a:p>
          <a:p>
            <a:pPr>
              <a:buNone/>
            </a:pPr>
            <a:r>
              <a:rPr lang="en-US" sz="2000" dirty="0" smtClean="0"/>
              <a:t>––– 1984. “Vector </a:t>
            </a:r>
            <a:r>
              <a:rPr lang="en-US" sz="2000" dirty="0" err="1" smtClean="0"/>
              <a:t>Autoregressions</a:t>
            </a:r>
            <a:r>
              <a:rPr lang="en-US" sz="2000" dirty="0" smtClean="0"/>
              <a:t> for Causal Inference?” delivered at 1984 Carnegie-Rochester Conference. </a:t>
            </a:r>
          </a:p>
          <a:p>
            <a:pPr>
              <a:buNone/>
            </a:pPr>
            <a:r>
              <a:rPr lang="en-US" sz="2000" dirty="0" err="1" smtClean="0"/>
              <a:t>Lehtinen</a:t>
            </a:r>
            <a:r>
              <a:rPr lang="en-US" sz="2000" dirty="0" smtClean="0"/>
              <a:t>, J.K. and P. </a:t>
            </a:r>
            <a:r>
              <a:rPr lang="en-US" sz="2000" dirty="0" err="1" smtClean="0"/>
              <a:t>Ylikoski</a:t>
            </a:r>
            <a:r>
              <a:rPr lang="en-US" sz="2000" dirty="0" smtClean="0"/>
              <a:t>, eds. 2012 Economics for Real: </a:t>
            </a:r>
            <a:r>
              <a:rPr lang="en-US" sz="2000" dirty="0" err="1" smtClean="0"/>
              <a:t>Uskali</a:t>
            </a:r>
            <a:r>
              <a:rPr lang="en-US" sz="2000" dirty="0" smtClean="0"/>
              <a:t> </a:t>
            </a:r>
            <a:r>
              <a:rPr lang="en-US" sz="2000" dirty="0" err="1" smtClean="0"/>
              <a:t>Mäki</a:t>
            </a:r>
            <a:r>
              <a:rPr lang="en-US" sz="2000" dirty="0" smtClean="0"/>
              <a:t> and the Place of Truth in Economics, London: </a:t>
            </a:r>
            <a:r>
              <a:rPr lang="en-US" sz="2000" dirty="0" err="1" smtClean="0"/>
              <a:t>Routledge</a:t>
            </a:r>
            <a:r>
              <a:rPr lang="en-US" sz="2000" dirty="0" smtClean="0"/>
              <a:t>. </a:t>
            </a:r>
          </a:p>
          <a:p>
            <a:pPr>
              <a:buNone/>
            </a:pPr>
            <a:r>
              <a:rPr lang="en-US" sz="2000" dirty="0" err="1" smtClean="0"/>
              <a:t>Leibenstein</a:t>
            </a:r>
            <a:r>
              <a:rPr lang="en-US" sz="2000" dirty="0" smtClean="0"/>
              <a:t>, H. 1976. Beyond Economic Man: A New Foundation for Economics, Cambridge, MA: Harvard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Leijonhufvud</a:t>
            </a:r>
            <a:r>
              <a:rPr lang="en-US" sz="2000" dirty="0" smtClean="0"/>
              <a:t>, A. 1968. On Keynesian Economics and the Economics of Keynes, Oxford: Oxford University Press. </a:t>
            </a:r>
          </a:p>
          <a:p>
            <a:pPr>
              <a:buNone/>
            </a:pPr>
            <a:r>
              <a:rPr lang="en-US" sz="2000" dirty="0" smtClean="0"/>
              <a:t>––– 1973. “Life Among the Econ”, Western Economic Journal, 11: 327–37. </a:t>
            </a:r>
          </a:p>
          <a:p>
            <a:pPr>
              <a:buNone/>
            </a:pPr>
            <a:r>
              <a:rPr lang="en-US" sz="2000" dirty="0" smtClean="0"/>
              <a:t>Leonard, Thomas C. 2002 “Reflection on Rules in Science: An Invisible-Hand Perspective”, Journal of Economic Methodology, 9: 141–168. </a:t>
            </a:r>
          </a:p>
          <a:p>
            <a:pPr>
              <a:buNone/>
            </a:pPr>
            <a:r>
              <a:rPr lang="en-US" sz="2000" dirty="0" smtClean="0"/>
              <a:t>Leontief, W. 1971. “Theoretical Assumptions and </a:t>
            </a:r>
            <a:r>
              <a:rPr lang="en-US" sz="2000" dirty="0" err="1" smtClean="0"/>
              <a:t>Nonobserved</a:t>
            </a:r>
            <a:r>
              <a:rPr lang="en-US" sz="2000" dirty="0" smtClean="0"/>
              <a:t> Facts”, American Economic Review, 61: 1–7. </a:t>
            </a:r>
          </a:p>
          <a:p>
            <a:pPr>
              <a:buNone/>
            </a:pPr>
            <a:r>
              <a:rPr lang="en-US" sz="2000" dirty="0" smtClean="0"/>
              <a:t>Lester, R.A. 1946. “Shortcomings of Marginal Analysis for Wage-Employment Problems”, American Economic Review, 36: 62–82. </a:t>
            </a:r>
          </a:p>
          <a:p>
            <a:pPr>
              <a:buNone/>
            </a:pPr>
            <a:r>
              <a:rPr lang="en-US" sz="2000" dirty="0" smtClean="0"/>
              <a:t>––– 1947. “Marginal Costs, Minimum Wages, and Labor Markets”, American Economic Review, 37: 135–48. </a:t>
            </a:r>
          </a:p>
          <a:p>
            <a:pPr>
              <a:buNone/>
            </a:pPr>
            <a:r>
              <a:rPr lang="en-US" sz="2000" dirty="0" smtClean="0"/>
              <a:t>Levine, A., E. Sober, and E. Wright. 1987. “Marxism and Methodological Individualism”, New Left Review, 162 (March/April): 67–84. 19 </a:t>
            </a:r>
          </a:p>
          <a:p>
            <a:pPr>
              <a:buNone/>
            </a:pPr>
            <a:r>
              <a:rPr lang="en-US" sz="2000" dirty="0" smtClean="0"/>
              <a:t>––– 1992. Reconstructing Marxism, London: Verso.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Lewis, P., ed. 2004. Transforming Economics, London: </a:t>
            </a:r>
            <a:r>
              <a:rPr lang="en-US" sz="2000" dirty="0" err="1" smtClean="0"/>
              <a:t>Routledge</a:t>
            </a:r>
            <a:r>
              <a:rPr lang="en-US" sz="2000" dirty="0" smtClean="0"/>
              <a:t>. </a:t>
            </a:r>
          </a:p>
          <a:p>
            <a:pPr>
              <a:buNone/>
            </a:pPr>
            <a:r>
              <a:rPr lang="en-US" sz="2000" dirty="0" smtClean="0"/>
              <a:t>Lichtenstein, S. and P. </a:t>
            </a:r>
            <a:r>
              <a:rPr lang="en-US" sz="2000" dirty="0" err="1" smtClean="0"/>
              <a:t>Slovic</a:t>
            </a:r>
            <a:r>
              <a:rPr lang="en-US" sz="2000" dirty="0" smtClean="0"/>
              <a:t>, eds. 2006. The Construction of Preference, New York: Cambridge University Press. </a:t>
            </a:r>
          </a:p>
          <a:p>
            <a:pPr>
              <a:buNone/>
            </a:pPr>
            <a:r>
              <a:rPr lang="en-US" sz="2000" dirty="0" smtClean="0"/>
              <a:t>Little, D., ed. 1993. On the Reliability of Economic Models: Essays in the Philosophy of Economics, Boston: </a:t>
            </a:r>
            <a:r>
              <a:rPr lang="en-US" sz="2000" dirty="0" err="1" smtClean="0"/>
              <a:t>Kluwer</a:t>
            </a:r>
            <a:r>
              <a:rPr lang="en-US" sz="2000" dirty="0" smtClean="0"/>
              <a:t>. </a:t>
            </a:r>
          </a:p>
          <a:p>
            <a:pPr>
              <a:buNone/>
            </a:pPr>
            <a:r>
              <a:rPr lang="en-US" sz="2000" dirty="0" err="1" smtClean="0"/>
              <a:t>Lipsey</a:t>
            </a:r>
            <a:r>
              <a:rPr lang="en-US" sz="2000" dirty="0" smtClean="0"/>
              <a:t>, R. and K. Lancaster. 1956–7. “The General Theory of the Second Best”, Review of Economic Studies, 24: 11–31. </a:t>
            </a:r>
          </a:p>
          <a:p>
            <a:pPr>
              <a:buNone/>
            </a:pPr>
            <a:r>
              <a:rPr lang="en-US" sz="2000" dirty="0" err="1" smtClean="0"/>
              <a:t>Loasby</a:t>
            </a:r>
            <a:r>
              <a:rPr lang="en-US" sz="2000" dirty="0" smtClean="0"/>
              <a:t>, B. 1976. Choice, Complexity and Ignorance, Cambridge: Cambridge University Press. </a:t>
            </a:r>
          </a:p>
          <a:p>
            <a:pPr>
              <a:buNone/>
            </a:pPr>
            <a:r>
              <a:rPr lang="en-US" sz="2000" dirty="0" smtClean="0"/>
              <a:t>––– 1989. The Mind and Method of the Economist: A </a:t>
            </a:r>
            <a:r>
              <a:rPr lang="en-US" sz="2000" dirty="0" err="1" smtClean="0"/>
              <a:t>Criticial</a:t>
            </a:r>
            <a:r>
              <a:rPr lang="en-US" sz="2000" dirty="0" smtClean="0"/>
              <a:t> Appraisal of Major Economists in the 20th Century, Cheltenham: Edward Elgar. </a:t>
            </a:r>
          </a:p>
          <a:p>
            <a:pPr>
              <a:buNone/>
            </a:pPr>
            <a:r>
              <a:rPr lang="en-US" sz="2000" dirty="0" err="1" smtClean="0"/>
              <a:t>Loewenstein</a:t>
            </a:r>
            <a:r>
              <a:rPr lang="en-US" sz="2000" dirty="0" smtClean="0"/>
              <a:t>, G. 2007. Exotic Preferences: Behavioral Economics and Human Motivation, Oxford: Oxford University Press. </a:t>
            </a:r>
          </a:p>
          <a:p>
            <a:pPr>
              <a:buNone/>
            </a:pPr>
            <a:r>
              <a:rPr lang="en-US" sz="2000" dirty="0" err="1" smtClean="0"/>
              <a:t>Loewenstein</a:t>
            </a:r>
            <a:r>
              <a:rPr lang="en-US" sz="2000" dirty="0" smtClean="0"/>
              <a:t>, G., S. Rick, and J.D. Cohen, 2008. “</a:t>
            </a:r>
            <a:r>
              <a:rPr lang="en-US" sz="2000" dirty="0" err="1" smtClean="0"/>
              <a:t>Neuroeconomics</a:t>
            </a:r>
            <a:r>
              <a:rPr lang="en-US" sz="2000" dirty="0" smtClean="0"/>
              <a:t>.” Annual Review of Psychology, Vol. 59: 647–672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Lowe, A. 1965. On Economic Knowledge. Toward a Science of Political Economics, New York: Harper &amp; Row. </a:t>
            </a:r>
          </a:p>
          <a:p>
            <a:pPr>
              <a:buNone/>
            </a:pPr>
            <a:r>
              <a:rPr lang="en-US" sz="2000" dirty="0" smtClean="0"/>
              <a:t>Lucas, R. 1976. “Econometric Policy Evaluation: A Critique”, Journal of Monetary Economics, Supplemental Series 1: 19–46, 62. </a:t>
            </a:r>
          </a:p>
          <a:p>
            <a:pPr>
              <a:buNone/>
            </a:pPr>
            <a:r>
              <a:rPr lang="en-US" sz="2000" dirty="0" smtClean="0"/>
              <a:t>McClelland, P. 1975. Causal Explanation and Model Building in History, Economics and the New Economic History, Ithaca: Cornell University Press. </a:t>
            </a:r>
          </a:p>
          <a:p>
            <a:pPr>
              <a:buNone/>
            </a:pPr>
            <a:r>
              <a:rPr lang="en-US" sz="2000" dirty="0" smtClean="0"/>
              <a:t>McCloskey, D. 1985. The Rhetoric of Economics, Madison: University of Wisconsin Press. </a:t>
            </a:r>
          </a:p>
          <a:p>
            <a:pPr>
              <a:buNone/>
            </a:pPr>
            <a:r>
              <a:rPr lang="en-US" sz="2000" dirty="0" smtClean="0"/>
              <a:t>––– 1994. Truth and Persuasion in Economics, Cambridge: Cambridge University Press. </a:t>
            </a:r>
          </a:p>
          <a:p>
            <a:pPr>
              <a:buNone/>
            </a:pPr>
            <a:r>
              <a:rPr lang="en-US" sz="2000" dirty="0" err="1" smtClean="0"/>
              <a:t>Machlup</a:t>
            </a:r>
            <a:r>
              <a:rPr lang="en-US" sz="2000" dirty="0" smtClean="0"/>
              <a:t>, F. 1955. “The Problem of Verification in Economics”, Southern Economic Journal, 22: 1–21. </a:t>
            </a:r>
          </a:p>
          <a:p>
            <a:pPr>
              <a:buNone/>
            </a:pPr>
            <a:r>
              <a:rPr lang="ro-RO" sz="2000" dirty="0" smtClean="0"/>
              <a:t>––– 1960. “Operational Concepts and Mental Constructs in Model and Theory Formation”, Giornale Degli Economisti, 19: 553–82.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1963. Essays on Economic Semantics, ed. M. Miller. Englewood Cliffs: Prentice-Hall, 1963. 20 </a:t>
            </a:r>
          </a:p>
          <a:p>
            <a:pPr>
              <a:buNone/>
            </a:pPr>
            <a:r>
              <a:rPr lang="en-US" sz="2000" dirty="0" smtClean="0"/>
              <a:t>––– 1964. “Professor Samuelson on Theory and Realism”, American Economic Review, 54: 733–6. </a:t>
            </a:r>
          </a:p>
          <a:p>
            <a:pPr>
              <a:buNone/>
            </a:pPr>
            <a:r>
              <a:rPr lang="en-US" sz="2000" dirty="0" smtClean="0"/>
              <a:t>––– 1969a. “If Matter Could Talk”, </a:t>
            </a:r>
            <a:r>
              <a:rPr lang="en-US" sz="2000" dirty="0" err="1" smtClean="0"/>
              <a:t>Repr</a:t>
            </a:r>
            <a:r>
              <a:rPr lang="en-US" sz="2000" dirty="0" smtClean="0"/>
              <a:t>. in </a:t>
            </a:r>
            <a:r>
              <a:rPr lang="en-US" sz="2000" dirty="0" err="1" smtClean="0"/>
              <a:t>Machlup</a:t>
            </a:r>
            <a:r>
              <a:rPr lang="en-US" sz="2000" dirty="0" smtClean="0"/>
              <a:t> 1978, pp. 309–32. </a:t>
            </a:r>
          </a:p>
          <a:p>
            <a:pPr>
              <a:buNone/>
            </a:pPr>
            <a:r>
              <a:rPr lang="en-US" sz="2000" dirty="0" smtClean="0"/>
              <a:t>––– 1969b. “Positive and Normative Economics”, </a:t>
            </a:r>
            <a:r>
              <a:rPr lang="en-US" sz="2000" dirty="0" err="1" smtClean="0"/>
              <a:t>Repr</a:t>
            </a:r>
            <a:r>
              <a:rPr lang="en-US" sz="2000" dirty="0" smtClean="0"/>
              <a:t>. in </a:t>
            </a:r>
            <a:r>
              <a:rPr lang="en-US" sz="2000" dirty="0" err="1" smtClean="0"/>
              <a:t>Machlup</a:t>
            </a:r>
            <a:r>
              <a:rPr lang="en-US" sz="2000" dirty="0" smtClean="0"/>
              <a:t> 1978, pp. 425–50. </a:t>
            </a:r>
          </a:p>
          <a:p>
            <a:pPr>
              <a:buNone/>
            </a:pPr>
            <a:r>
              <a:rPr lang="en-US" sz="2000" dirty="0" smtClean="0"/>
              <a:t>––– 1978. Methodology of Economics and Other Social Sciences, New York: Academic Press. </a:t>
            </a:r>
          </a:p>
          <a:p>
            <a:pPr>
              <a:buNone/>
            </a:pPr>
            <a:r>
              <a:rPr lang="en-US" sz="2000" dirty="0" err="1" smtClean="0"/>
              <a:t>MacIntyre</a:t>
            </a:r>
            <a:r>
              <a:rPr lang="en-US" sz="2000" dirty="0" smtClean="0"/>
              <a:t>, A. 1967. “The Idea of a Social Science”, Proceedings of the Aristotelian Society Supplementary Volume 41: 95–114. </a:t>
            </a:r>
          </a:p>
          <a:p>
            <a:pPr>
              <a:buNone/>
            </a:pPr>
            <a:r>
              <a:rPr lang="en-US" sz="2000" dirty="0" smtClean="0"/>
              <a:t>McKenzie, R. 1983. The Limits of Economic Science, Boston: </a:t>
            </a:r>
            <a:r>
              <a:rPr lang="en-US" sz="2000" dirty="0" err="1" smtClean="0"/>
              <a:t>Kluwer</a:t>
            </a:r>
            <a:r>
              <a:rPr lang="en-US" sz="2000" dirty="0" smtClean="0"/>
              <a:t>. </a:t>
            </a:r>
          </a:p>
          <a:p>
            <a:pPr>
              <a:buNone/>
            </a:pPr>
            <a:r>
              <a:rPr lang="en-US" sz="2000" dirty="0" err="1" smtClean="0"/>
              <a:t>Mäki</a:t>
            </a:r>
            <a:r>
              <a:rPr lang="en-US" sz="2000" dirty="0" smtClean="0"/>
              <a:t>, U. 1988. “How to Combine Rhetoric and Realism in the Methodology of Economics”, Economics and Philosophy 4: 89–109.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1990a. “Friedman and Realism”, Research in the History of Economic Thought and Methodology 10: </a:t>
            </a:r>
          </a:p>
          <a:p>
            <a:pPr>
              <a:buNone/>
            </a:pPr>
            <a:r>
              <a:rPr lang="en-US" sz="2000" dirty="0" smtClean="0"/>
              <a:t>––– 1990b. “</a:t>
            </a:r>
            <a:r>
              <a:rPr lang="en-US" sz="2000" dirty="0" err="1" smtClean="0"/>
              <a:t>Mengerian</a:t>
            </a:r>
            <a:r>
              <a:rPr lang="en-US" sz="2000" dirty="0" smtClean="0"/>
              <a:t> Economics in Realist Perspective”, History of Political Economy, 22: 289–310. </a:t>
            </a:r>
          </a:p>
          <a:p>
            <a:pPr>
              <a:buNone/>
            </a:pPr>
            <a:r>
              <a:rPr lang="en-US" sz="2000" dirty="0" smtClean="0"/>
              <a:t>––– 1990c. “Scientific Realism and Austrian Explanation”, Review of Political Economy, 2: 310–44. </a:t>
            </a:r>
          </a:p>
          <a:p>
            <a:pPr>
              <a:buNone/>
            </a:pPr>
            <a:r>
              <a:rPr lang="en-US" sz="2000" dirty="0" smtClean="0"/>
              <a:t>––– 1992. “On the Method of Isolation in Economics,” in C. Dilworth, ed. Intelligibility in Science (Poznan Studies in the Philosophy of the Sciences and the Humanities), Amsterdam: </a:t>
            </a:r>
            <a:r>
              <a:rPr lang="en-US" sz="2000" dirty="0" err="1" smtClean="0"/>
              <a:t>Rodopi</a:t>
            </a:r>
            <a:r>
              <a:rPr lang="en-US" sz="2000" dirty="0" smtClean="0"/>
              <a:t>, pp. 317–51. </a:t>
            </a:r>
          </a:p>
          <a:p>
            <a:pPr>
              <a:buNone/>
            </a:pPr>
            <a:r>
              <a:rPr lang="en-US" sz="2000" dirty="0" smtClean="0"/>
              <a:t>––– 2006. “On the method of isolation in economics” In Recent developments in economic methodology, Vol. 3. Davis, J. &amp; J.B. Davis, eds. Cheltenham: Edward Edgar pp. 3–37. </a:t>
            </a:r>
          </a:p>
          <a:p>
            <a:pPr>
              <a:buNone/>
            </a:pPr>
            <a:r>
              <a:rPr lang="en-US" sz="2000" dirty="0" smtClean="0"/>
              <a:t>––– 2007. Realism and Economic Methodology, London: </a:t>
            </a:r>
            <a:r>
              <a:rPr lang="en-US" sz="2000" dirty="0" err="1" smtClean="0"/>
              <a:t>Routledge</a:t>
            </a:r>
            <a:r>
              <a:rPr lang="en-US" sz="2000" dirty="0" smtClean="0"/>
              <a:t>. </a:t>
            </a:r>
          </a:p>
          <a:p>
            <a:pPr>
              <a:buNone/>
            </a:pPr>
            <a:r>
              <a:rPr lang="en-US" sz="2000" dirty="0" smtClean="0"/>
              <a:t>––– 2009a. “Missing the World. Models as Isolations and Credible Surrogate Systems” </a:t>
            </a:r>
            <a:r>
              <a:rPr lang="en-US" sz="2000" dirty="0" err="1" smtClean="0"/>
              <a:t>Erkenntnis</a:t>
            </a:r>
            <a:r>
              <a:rPr lang="en-US" sz="2000" dirty="0" smtClean="0"/>
              <a:t>, 70: 29–43. </a:t>
            </a:r>
          </a:p>
          <a:p>
            <a:pPr>
              <a:buNone/>
            </a:pPr>
            <a:r>
              <a:rPr lang="en-US" sz="2000" dirty="0" smtClean="0"/>
              <a:t>––– 2009b. “Realistic Realism about Unrealistic Models.” Pp. 68–98 of Harold Kincaid and Don Ross, eds. The Oxford Handbook of Philosophy of Economics, New York: Oxford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Mäki</a:t>
            </a:r>
            <a:r>
              <a:rPr lang="en-US" sz="2000" dirty="0" smtClean="0"/>
              <a:t>, U., ed. 1991. Fact and Fiction in Economics: Models, Realism and Social Construction, Cambridge University Press. 21 </a:t>
            </a:r>
          </a:p>
          <a:p>
            <a:pPr>
              <a:buNone/>
            </a:pPr>
            <a:r>
              <a:rPr lang="en-US" sz="2000" dirty="0" smtClean="0"/>
              <a:t>–––, ed. 2001. The Economic World View: Studies in the Ontology of Economics, Cambridge: Cambridge University Press. </a:t>
            </a:r>
          </a:p>
          <a:p>
            <a:pPr>
              <a:buNone/>
            </a:pPr>
            <a:r>
              <a:rPr lang="en-US" sz="2000" dirty="0" smtClean="0"/>
              <a:t>–––, ed. 2009c. The Methodology of Positive Economics: Reflections on the Milton Friedman Legacy, Cambridge: Cambridge University Press. </a:t>
            </a:r>
          </a:p>
          <a:p>
            <a:pPr>
              <a:buNone/>
            </a:pPr>
            <a:r>
              <a:rPr lang="en-US" sz="2000" dirty="0" smtClean="0"/>
              <a:t>–––, ed. 2012. Handbook of the Philosophy of Economics, Amsterdam: Elsevier. </a:t>
            </a:r>
          </a:p>
          <a:p>
            <a:pPr>
              <a:buNone/>
            </a:pPr>
            <a:r>
              <a:rPr lang="en-US" sz="2000" dirty="0" err="1" smtClean="0"/>
              <a:t>Mäki</a:t>
            </a:r>
            <a:r>
              <a:rPr lang="en-US" sz="2000" dirty="0" smtClean="0"/>
              <a:t>, U., B. </a:t>
            </a:r>
            <a:r>
              <a:rPr lang="en-US" sz="2000" dirty="0" err="1" smtClean="0"/>
              <a:t>Gustafsson</a:t>
            </a:r>
            <a:r>
              <a:rPr lang="en-US" sz="2000" dirty="0" smtClean="0"/>
              <a:t> and C. Knudsen, eds. 1993. Rationality, Institutions and Economic Methodology, London: </a:t>
            </a:r>
            <a:r>
              <a:rPr lang="en-US" sz="2000" dirty="0" err="1" smtClean="0"/>
              <a:t>Routledge</a:t>
            </a:r>
            <a:r>
              <a:rPr lang="en-US" sz="2000" dirty="0" smtClean="0"/>
              <a:t>. </a:t>
            </a:r>
          </a:p>
          <a:p>
            <a:pPr>
              <a:buNone/>
            </a:pPr>
            <a:r>
              <a:rPr lang="en-US" sz="2000" dirty="0" err="1" smtClean="0"/>
              <a:t>Malinvaud</a:t>
            </a:r>
            <a:r>
              <a:rPr lang="en-US" sz="2000" dirty="0" smtClean="0"/>
              <a:t>, E. 1972. Lectures on Microeconomic Theory, tr. A. </a:t>
            </a:r>
            <a:r>
              <a:rPr lang="en-US" sz="2000" dirty="0" err="1" smtClean="0"/>
              <a:t>Silvey</a:t>
            </a:r>
            <a:r>
              <a:rPr lang="en-US" sz="2000" dirty="0" smtClean="0"/>
              <a:t>. Amsterdam: North-Holland. </a:t>
            </a:r>
          </a:p>
          <a:p>
            <a:pPr>
              <a:buNone/>
            </a:pPr>
            <a:r>
              <a:rPr lang="en-US" sz="2000" dirty="0" err="1" smtClean="0"/>
              <a:t>Marcet</a:t>
            </a:r>
            <a:r>
              <a:rPr lang="en-US" sz="2000" dirty="0" smtClean="0"/>
              <a:t>, Jane. 2009. Conversations on the Nature of Political Economy, Reprint edition. New Brunswick, N.J. and London: Transaction. </a:t>
            </a:r>
          </a:p>
          <a:p>
            <a:pPr>
              <a:buNone/>
            </a:pPr>
            <a:r>
              <a:rPr lang="en-US" sz="2000" dirty="0" smtClean="0"/>
              <a:t>Marr, W. and B. Raj, eds. 1983. How Economists Explain: A Reader in Methodology, Lanham, MD: University Press of America.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ro-RO" sz="2000" dirty="0" smtClean="0"/>
              <a:t>Marschak, J. 1969. “On Econometric Tools,” Synthese, 20: 483–88. </a:t>
            </a:r>
          </a:p>
          <a:p>
            <a:pPr>
              <a:buNone/>
            </a:pPr>
            <a:r>
              <a:rPr lang="ro-RO" sz="2000" dirty="0" smtClean="0"/>
              <a:t>Mayer, T. 1993. Truth Versus Precision in Economics, Cheltenham: Edward Elgar. </a:t>
            </a:r>
          </a:p>
          <a:p>
            <a:pPr>
              <a:buNone/>
            </a:pPr>
            <a:r>
              <a:rPr lang="en-US" sz="2000" dirty="0" smtClean="0"/>
              <a:t>Marx, K. 1867. Capital, vol. 1, tr. S. Moore and E. </a:t>
            </a:r>
            <a:r>
              <a:rPr lang="en-US" sz="2000" dirty="0" err="1" smtClean="0"/>
              <a:t>Aveling</a:t>
            </a:r>
            <a:r>
              <a:rPr lang="en-US" sz="2000" dirty="0" smtClean="0"/>
              <a:t>. New York: International Publishers, 1967. </a:t>
            </a:r>
          </a:p>
          <a:p>
            <a:pPr>
              <a:buNone/>
            </a:pPr>
            <a:r>
              <a:rPr lang="en-US" sz="2000" dirty="0" err="1" smtClean="0"/>
              <a:t>Marwell</a:t>
            </a:r>
            <a:r>
              <a:rPr lang="en-US" sz="2000" dirty="0" smtClean="0"/>
              <a:t>, G. and R. Ames. 1981. “Economists Free Ride. Does Anyone Else? Experiments on the Provision of Public Goods. IV”, Journal of Public Economics, 15: 295–310. </a:t>
            </a:r>
          </a:p>
          <a:p>
            <a:pPr>
              <a:buNone/>
            </a:pPr>
            <a:r>
              <a:rPr lang="en-US" sz="2000" dirty="0" err="1" smtClean="0"/>
              <a:t>Medema</a:t>
            </a:r>
            <a:r>
              <a:rPr lang="en-US" sz="2000" dirty="0" smtClean="0"/>
              <a:t>, S. and W. Samuels, eds. 1996. Foundations of Research in Economics: How do Economists do Economics?, Cheltenham: Edward Elgar. </a:t>
            </a:r>
          </a:p>
          <a:p>
            <a:pPr>
              <a:buNone/>
            </a:pPr>
            <a:r>
              <a:rPr lang="en-US" sz="2000" dirty="0" smtClean="0"/>
              <a:t>Meek, R. 1964. “Value-</a:t>
            </a:r>
            <a:r>
              <a:rPr lang="en-US" sz="2000" dirty="0" err="1" smtClean="0"/>
              <a:t>Judgements</a:t>
            </a:r>
            <a:r>
              <a:rPr lang="en-US" sz="2000" dirty="0" smtClean="0"/>
              <a:t> in Economics”, British Journal for the Philosophy of Science, 15: 89–96. </a:t>
            </a:r>
          </a:p>
          <a:p>
            <a:pPr>
              <a:buNone/>
            </a:pPr>
            <a:r>
              <a:rPr lang="fr-FR" sz="2000" dirty="0" err="1" smtClean="0"/>
              <a:t>Meidinger</a:t>
            </a:r>
            <a:r>
              <a:rPr lang="fr-FR" sz="2000" dirty="0" smtClean="0"/>
              <a:t>, C. 1994. Science </a:t>
            </a:r>
            <a:r>
              <a:rPr lang="fr-FR" sz="2000" dirty="0" err="1" smtClean="0"/>
              <a:t>Ã‰conomique</a:t>
            </a:r>
            <a:r>
              <a:rPr lang="fr-FR" sz="2000" dirty="0" smtClean="0"/>
              <a:t>: Questions de </a:t>
            </a:r>
            <a:r>
              <a:rPr lang="fr-FR" sz="2000" dirty="0" err="1" smtClean="0"/>
              <a:t>MÃ©thode</a:t>
            </a:r>
            <a:r>
              <a:rPr lang="fr-FR" sz="2000" dirty="0" smtClean="0"/>
              <a:t>, Paris: Vuibert.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Melitz</a:t>
            </a:r>
            <a:r>
              <a:rPr lang="en-US" sz="2000" dirty="0" smtClean="0"/>
              <a:t>, J. 1965. “Friedman and </a:t>
            </a:r>
            <a:r>
              <a:rPr lang="en-US" sz="2000" dirty="0" err="1" smtClean="0"/>
              <a:t>Machlup</a:t>
            </a:r>
            <a:r>
              <a:rPr lang="en-US" sz="2000" dirty="0" smtClean="0"/>
              <a:t> on the Significance of Testing Economic Assumptions”, Journal of Political Economy, 73: 37–60. </a:t>
            </a:r>
          </a:p>
          <a:p>
            <a:pPr>
              <a:buNone/>
            </a:pPr>
            <a:r>
              <a:rPr lang="en-US" sz="2000" dirty="0" err="1" smtClean="0"/>
              <a:t>Menger</a:t>
            </a:r>
            <a:r>
              <a:rPr lang="en-US" sz="2000" dirty="0" smtClean="0"/>
              <a:t>, C. 1883. Problems of Economics and Sociology, ed. L. Schneider, tr. F. Nock. Urbana: University of Illinois Press, 1963. </a:t>
            </a:r>
          </a:p>
          <a:p>
            <a:pPr>
              <a:buNone/>
            </a:pPr>
            <a:r>
              <a:rPr lang="ro-RO" sz="2000" dirty="0" smtClean="0"/>
              <a:t>Menger, K. 2009. Unexplored Dimensions: Karl Menger on Economics and Philosophy (1923–1938), Edited by Giandomenica Becchio. Bingley, UK: Emerald. 22 </a:t>
            </a:r>
          </a:p>
          <a:p>
            <a:pPr>
              <a:buNone/>
            </a:pPr>
            <a:r>
              <a:rPr lang="en-US" sz="2000" dirty="0" smtClean="0"/>
              <a:t>Mill, J. S. 1836. “On the Definition of Political Economy and the Method of Investigation Proper to It”, </a:t>
            </a:r>
            <a:r>
              <a:rPr lang="en-US" sz="2000" dirty="0" err="1" smtClean="0"/>
              <a:t>Repr</a:t>
            </a:r>
            <a:r>
              <a:rPr lang="en-US" sz="2000" dirty="0" smtClean="0"/>
              <a:t>. in Collected Works of John Stuart Mill, vol. 4. Toronto: University of Toronto Press, 1967. </a:t>
            </a:r>
          </a:p>
          <a:p>
            <a:pPr>
              <a:buNone/>
            </a:pPr>
            <a:r>
              <a:rPr lang="en-US" sz="2000" dirty="0" smtClean="0"/>
              <a:t>––– 1843. A System of Logic, London: Longmans, Green &amp; Co., 1949. </a:t>
            </a:r>
          </a:p>
          <a:p>
            <a:pPr>
              <a:buNone/>
            </a:pPr>
            <a:r>
              <a:rPr lang="en-US" sz="2000" dirty="0" smtClean="0"/>
              <a:t>––– 1871. Principles of Political Economy, 7th </a:t>
            </a:r>
            <a:r>
              <a:rPr lang="en-US" sz="2000" dirty="0" err="1" smtClean="0"/>
              <a:t>edn</a:t>
            </a:r>
            <a:r>
              <a:rPr lang="en-US" sz="2000" dirty="0" smtClean="0"/>
              <a:t>., ed. W. Ashley (1909). </a:t>
            </a:r>
            <a:r>
              <a:rPr lang="en-US" sz="2000" dirty="0" err="1" smtClean="0"/>
              <a:t>Repr</a:t>
            </a:r>
            <a:r>
              <a:rPr lang="en-US" sz="2000" dirty="0" smtClean="0"/>
              <a:t>. New York: A. M. Kelley, 1976. </a:t>
            </a:r>
          </a:p>
          <a:p>
            <a:pPr>
              <a:buNone/>
            </a:pPr>
            <a:r>
              <a:rPr lang="en-US" sz="2000" dirty="0" smtClean="0"/>
              <a:t>Minford, P. and D. Peel. 1983. Rational Expectations and the New Macroeconomics, Oxford: Martin Robertson &amp; Co. </a:t>
            </a:r>
          </a:p>
          <a:p>
            <a:pPr>
              <a:buNone/>
            </a:pPr>
            <a:r>
              <a:rPr lang="en-US" sz="2000" dirty="0" err="1" smtClean="0"/>
              <a:t>Mirowski</a:t>
            </a:r>
            <a:r>
              <a:rPr lang="en-US" sz="2000" dirty="0" smtClean="0"/>
              <a:t>, P. 1988. Against Mechanism: Protecting Economics from Science, Totowa, NJ: </a:t>
            </a:r>
            <a:r>
              <a:rPr lang="en-US" sz="2000" dirty="0" err="1" smtClean="0"/>
              <a:t>Rowman</a:t>
            </a:r>
            <a:r>
              <a:rPr lang="en-US" sz="2000" dirty="0" smtClean="0"/>
              <a:t> and </a:t>
            </a:r>
            <a:r>
              <a:rPr lang="en-US" sz="2000" dirty="0" err="1" smtClean="0"/>
              <a:t>Littlefied</a:t>
            </a:r>
            <a:r>
              <a:rPr lang="en-US" sz="2000" dirty="0" smtClean="0"/>
              <a:t>, 1988.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1990. More Heat Than Light, Cambridge: Cambridge University Press. </a:t>
            </a:r>
          </a:p>
          <a:p>
            <a:pPr>
              <a:buNone/>
            </a:pPr>
            <a:r>
              <a:rPr lang="en-US" sz="2000" dirty="0" smtClean="0"/>
              <a:t>––– 2002. Machine Dreams: Economics Becomes a </a:t>
            </a:r>
            <a:r>
              <a:rPr lang="en-US" sz="2000" dirty="0" err="1" smtClean="0"/>
              <a:t>Cyborg</a:t>
            </a:r>
            <a:r>
              <a:rPr lang="en-US" sz="2000" dirty="0" smtClean="0"/>
              <a:t> Science, Cambridge: Cambridge University Press. </a:t>
            </a:r>
          </a:p>
          <a:p>
            <a:pPr>
              <a:buNone/>
            </a:pPr>
            <a:r>
              <a:rPr lang="en-US" sz="2000" dirty="0" smtClean="0"/>
              <a:t>––– 2004. The Effortless Economy of Science? Durham, NC: Duke University Press. </a:t>
            </a:r>
          </a:p>
          <a:p>
            <a:pPr>
              <a:buNone/>
            </a:pPr>
            <a:r>
              <a:rPr lang="en-US" sz="2000" dirty="0" err="1" smtClean="0"/>
              <a:t>Mirowski</a:t>
            </a:r>
            <a:r>
              <a:rPr lang="en-US" sz="2000" dirty="0" smtClean="0"/>
              <a:t>, P., ed. 1986. The Reconstruction of Economic Theory, Boston: </a:t>
            </a:r>
            <a:r>
              <a:rPr lang="en-US" sz="2000" dirty="0" err="1" smtClean="0"/>
              <a:t>Kluwer</a:t>
            </a:r>
            <a:r>
              <a:rPr lang="en-US" sz="2000" dirty="0" smtClean="0"/>
              <a:t>. </a:t>
            </a:r>
          </a:p>
          <a:p>
            <a:pPr>
              <a:buNone/>
            </a:pPr>
            <a:r>
              <a:rPr lang="en-US" sz="2000" dirty="0" err="1" smtClean="0"/>
              <a:t>Mirowski</a:t>
            </a:r>
            <a:r>
              <a:rPr lang="en-US" sz="2000" dirty="0" smtClean="0"/>
              <a:t>, P. and E. Sent, eds. 2002. Science Bought and Sold: Essays in the Economics of Science, Chicago: University of Chicago Press. </a:t>
            </a:r>
          </a:p>
          <a:p>
            <a:pPr>
              <a:buNone/>
            </a:pPr>
            <a:r>
              <a:rPr lang="en-US" sz="2000" dirty="0" err="1" smtClean="0"/>
              <a:t>Mises</a:t>
            </a:r>
            <a:r>
              <a:rPr lang="en-US" sz="2000" dirty="0" smtClean="0"/>
              <a:t>, L. von. 1949. Human Action. A Treatise on Economics, New Haven, Yale University Press. </a:t>
            </a:r>
          </a:p>
          <a:p>
            <a:pPr>
              <a:buNone/>
            </a:pPr>
            <a:r>
              <a:rPr lang="en-US" sz="2000" dirty="0" smtClean="0"/>
              <a:t>––– 1978. The Ultimate Foundation of Economic Science: An Essay on Method, 2nd. </a:t>
            </a:r>
            <a:r>
              <a:rPr lang="en-US" sz="2000" dirty="0" err="1" smtClean="0"/>
              <a:t>edn</a:t>
            </a:r>
            <a:r>
              <a:rPr lang="en-US" sz="2000" dirty="0" smtClean="0"/>
              <a:t>. Kansas City: </a:t>
            </a:r>
            <a:r>
              <a:rPr lang="en-US" sz="2000" dirty="0" err="1" smtClean="0"/>
              <a:t>Sheed</a:t>
            </a:r>
            <a:r>
              <a:rPr lang="en-US" sz="2000" dirty="0" smtClean="0"/>
              <a:t> Andrews. </a:t>
            </a:r>
          </a:p>
          <a:p>
            <a:pPr>
              <a:buNone/>
            </a:pPr>
            <a:r>
              <a:rPr lang="en-US" sz="2000" dirty="0" smtClean="0"/>
              <a:t>––– 1981. Epistemological Problems of Economics, tr. G. </a:t>
            </a:r>
            <a:r>
              <a:rPr lang="en-US" sz="2000" dirty="0" err="1" smtClean="0"/>
              <a:t>Reisman</a:t>
            </a:r>
            <a:r>
              <a:rPr lang="en-US" sz="2000" dirty="0" smtClean="0"/>
              <a:t>. New York: New York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Mishan</a:t>
            </a:r>
            <a:r>
              <a:rPr lang="en-US" sz="2000" dirty="0" smtClean="0"/>
              <a:t>, E. 1971. Cost Benefit Analysis: An Introduction, New York: </a:t>
            </a:r>
            <a:r>
              <a:rPr lang="en-US" sz="2000" dirty="0" err="1" smtClean="0"/>
              <a:t>Praeger</a:t>
            </a:r>
            <a:r>
              <a:rPr lang="en-US" sz="2000" dirty="0" smtClean="0"/>
              <a:t>. </a:t>
            </a:r>
          </a:p>
          <a:p>
            <a:pPr>
              <a:buNone/>
            </a:pPr>
            <a:r>
              <a:rPr lang="fr-FR" sz="2000" dirty="0" err="1" smtClean="0"/>
              <a:t>Mongin</a:t>
            </a:r>
            <a:r>
              <a:rPr lang="fr-FR" sz="2000" dirty="0" smtClean="0"/>
              <a:t>, P. 1986. “La Controverse sur l'Entreprise (1940–1950) et la Formation de l'Irréalisme Méthodologique”, Economies et </a:t>
            </a:r>
            <a:r>
              <a:rPr lang="fr-FR" sz="2000" dirty="0" err="1" smtClean="0"/>
              <a:t>Sociéties</a:t>
            </a:r>
            <a:r>
              <a:rPr lang="fr-FR" sz="2000" dirty="0" smtClean="0"/>
              <a:t>, </a:t>
            </a:r>
            <a:r>
              <a:rPr lang="fr-FR" sz="2000" dirty="0" err="1" smtClean="0"/>
              <a:t>sèrie</a:t>
            </a:r>
            <a:r>
              <a:rPr lang="fr-FR" sz="2000" dirty="0" smtClean="0"/>
              <a:t> </a:t>
            </a:r>
            <a:r>
              <a:rPr lang="fr-FR" sz="2000" dirty="0" err="1" smtClean="0"/>
              <a:t>Oeconomia</a:t>
            </a:r>
            <a:r>
              <a:rPr lang="fr-FR" sz="2000" dirty="0" smtClean="0"/>
              <a:t> 5: 91–151. </a:t>
            </a:r>
          </a:p>
          <a:p>
            <a:pPr>
              <a:buNone/>
            </a:pPr>
            <a:r>
              <a:rPr lang="en-US" sz="2000" dirty="0" smtClean="0"/>
              <a:t>––– 1992. “The ‘Full-Cost’ </a:t>
            </a:r>
            <a:r>
              <a:rPr lang="en-US" sz="2000" dirty="0" err="1" smtClean="0"/>
              <a:t>Controversity</a:t>
            </a:r>
            <a:r>
              <a:rPr lang="en-US" sz="2000" dirty="0" smtClean="0"/>
              <a:t> of the 1940s and 1950s: A Methodological Assessment,” History of Political Economy, 24: 311–56. </a:t>
            </a:r>
          </a:p>
          <a:p>
            <a:pPr>
              <a:buNone/>
            </a:pPr>
            <a:r>
              <a:rPr lang="en-US" sz="2000" dirty="0" smtClean="0"/>
              <a:t>Morgan, M. 2001. “Models, Stories, and the Economic World”, Journal of Economic Methodology, 8: 361–84. 23 </a:t>
            </a:r>
          </a:p>
          <a:p>
            <a:pPr>
              <a:buNone/>
            </a:pPr>
            <a:r>
              <a:rPr lang="en-US" sz="2000" dirty="0" smtClean="0"/>
              <a:t>––– 2004. “Imagination and Imaging in Model Building.” Philosophy of Science, 71: 753–66. </a:t>
            </a:r>
          </a:p>
          <a:p>
            <a:pPr>
              <a:buNone/>
            </a:pPr>
            <a:r>
              <a:rPr lang="ro-RO" sz="2000" dirty="0" smtClean="0"/>
              <a:t>Morgan, M. and M. Rutherford, eds. 1998. From Interwar Pluralism to Postwar Neoclassicism, Durham: Duke University Press. </a:t>
            </a:r>
          </a:p>
          <a:p>
            <a:pPr>
              <a:buNone/>
            </a:pPr>
            <a:r>
              <a:rPr lang="ro-RO" sz="2000" dirty="0" smtClean="0"/>
              <a:t>Mueller, J.D. 2010. Redeeming Economics: Rediscovering the Missing Element, Culture of Enterprise series. Wilmington, Del.: Intercollegiate Studies Institute. </a:t>
            </a:r>
          </a:p>
          <a:p>
            <a:pPr>
              <a:buNone/>
            </a:pPr>
            <a:r>
              <a:rPr lang="en-US" sz="2000" dirty="0" smtClean="0"/>
              <a:t>Musgrave, A. 1981. “‘Unreal Assumptions’ in Economic Theory: The F-Twist Untwisted”, </a:t>
            </a:r>
            <a:r>
              <a:rPr lang="en-US" sz="2000" dirty="0" err="1" smtClean="0"/>
              <a:t>Kyklos</a:t>
            </a:r>
            <a:r>
              <a:rPr lang="en-US" sz="2000" dirty="0" smtClean="0"/>
              <a:t>, 34: 377–87.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Muth</a:t>
            </a:r>
            <a:r>
              <a:rPr lang="en-US" sz="2000" dirty="0" smtClean="0"/>
              <a:t>, J. 1961. “Rational Expectations and the Theory of Price Movements”, </a:t>
            </a:r>
            <a:r>
              <a:rPr lang="en-US" sz="2000" dirty="0" err="1" smtClean="0"/>
              <a:t>Econometrica</a:t>
            </a:r>
            <a:r>
              <a:rPr lang="en-US" sz="2000" dirty="0" smtClean="0"/>
              <a:t>, 29: 315–35. </a:t>
            </a:r>
          </a:p>
          <a:p>
            <a:pPr>
              <a:buNone/>
            </a:pPr>
            <a:r>
              <a:rPr lang="en-US" sz="2000" dirty="0" smtClean="0"/>
              <a:t>Myrdal, G. 1955. The Political Element in the Development of Economic Thought, tr. P. </a:t>
            </a:r>
            <a:r>
              <a:rPr lang="en-US" sz="2000" dirty="0" err="1" smtClean="0"/>
              <a:t>Streeten</a:t>
            </a:r>
            <a:r>
              <a:rPr lang="en-US" sz="2000" dirty="0" smtClean="0"/>
              <a:t>. Cambridge, MA: Harvard University Press. </a:t>
            </a:r>
          </a:p>
          <a:p>
            <a:pPr>
              <a:buNone/>
            </a:pPr>
            <a:r>
              <a:rPr lang="en-US" sz="2000" dirty="0" smtClean="0"/>
              <a:t>Nagel, E. 1963. “Assumptions in Economic Theory”, American Economic Review Papers and Proceedings, 53: 211–19. </a:t>
            </a:r>
          </a:p>
          <a:p>
            <a:pPr>
              <a:buNone/>
            </a:pPr>
            <a:r>
              <a:rPr lang="en-US" sz="2000" dirty="0" smtClean="0"/>
              <a:t>Nelson, A. 1986. “New Individualistic Foundations for Economics”, Nous, 20: 469–90. </a:t>
            </a:r>
          </a:p>
          <a:p>
            <a:pPr>
              <a:buNone/>
            </a:pPr>
            <a:r>
              <a:rPr lang="en-US" sz="2000" dirty="0" smtClean="0"/>
              <a:t>Nelson, J. 1995. “Feminism and Economics”, Journal of Economic Perspectives, 9: 131–48. </a:t>
            </a:r>
          </a:p>
          <a:p>
            <a:pPr>
              <a:buNone/>
            </a:pPr>
            <a:r>
              <a:rPr lang="en-US" sz="2000" dirty="0" smtClean="0"/>
              <a:t>––– 1996. Feminism, Objectivity and Economics. London: </a:t>
            </a:r>
            <a:r>
              <a:rPr lang="en-US" sz="2000" dirty="0" err="1" smtClean="0"/>
              <a:t>Routledge</a:t>
            </a:r>
            <a:r>
              <a:rPr lang="en-US" sz="2000" dirty="0" smtClean="0"/>
              <a:t>. </a:t>
            </a:r>
          </a:p>
          <a:p>
            <a:pPr>
              <a:buNone/>
            </a:pPr>
            <a:r>
              <a:rPr lang="en-US" sz="2000" dirty="0" smtClean="0"/>
              <a:t>––– 2001. “Economic Methodology and Feminist Critiques”, Journal of Economic Methodology, 8: 93–97.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Nelson, R. 2001. Economics As Religion: From Samuelson to Chicago and Beyond, College Station: Pennsylvania State University Press. </a:t>
            </a:r>
          </a:p>
          <a:p>
            <a:pPr>
              <a:buNone/>
            </a:pPr>
            <a:r>
              <a:rPr lang="en-US" sz="2000" dirty="0" smtClean="0"/>
              <a:t>Nelson, R. and S. Winter. 1982. An Evolutionary Theory of Economic Change, Cambridge, MA: Harvard University Press. </a:t>
            </a:r>
          </a:p>
          <a:p>
            <a:pPr>
              <a:buNone/>
            </a:pPr>
            <a:r>
              <a:rPr lang="en-US" sz="2000" dirty="0" err="1" smtClean="0"/>
              <a:t>Neuberg</a:t>
            </a:r>
            <a:r>
              <a:rPr lang="en-US" sz="2000" dirty="0" smtClean="0"/>
              <a:t>, L. 1988. Conceptual Anomalies in Economics, Cambridge: Cambridge University Press. </a:t>
            </a:r>
          </a:p>
          <a:p>
            <a:pPr>
              <a:buNone/>
            </a:pPr>
            <a:r>
              <a:rPr lang="en-US" sz="2000" dirty="0" smtClean="0"/>
              <a:t>Nowak, L. 1980. The Structure of Idealization: Towards a Systematic Interpretation of the Marxian Idea of Science, Dordrecht: </a:t>
            </a:r>
            <a:r>
              <a:rPr lang="en-US" sz="2000" dirty="0" err="1" smtClean="0"/>
              <a:t>Reidel</a:t>
            </a:r>
            <a:r>
              <a:rPr lang="en-US" sz="2000" dirty="0" smtClean="0"/>
              <a:t>. </a:t>
            </a:r>
          </a:p>
          <a:p>
            <a:pPr>
              <a:buNone/>
            </a:pPr>
            <a:r>
              <a:rPr lang="en-US" sz="2000" dirty="0" smtClean="0"/>
              <a:t>Oakley, A. 2002. Reconstructing Economic Theory: The Problem of Human Agency, Cheltenham, Edward Elgar. </a:t>
            </a:r>
          </a:p>
          <a:p>
            <a:pPr>
              <a:buNone/>
            </a:pPr>
            <a:r>
              <a:rPr lang="en-US" sz="2000" dirty="0" smtClean="0"/>
              <a:t>O'Boyle, E. 1998. </a:t>
            </a:r>
            <a:r>
              <a:rPr lang="en-US" sz="2000" dirty="0" err="1" smtClean="0"/>
              <a:t>Personalist</a:t>
            </a:r>
            <a:r>
              <a:rPr lang="en-US" sz="2000" dirty="0" smtClean="0"/>
              <a:t> Economics: Moral Convictions, Economic Realities, and Social Action, Boston: </a:t>
            </a:r>
            <a:r>
              <a:rPr lang="en-US" sz="2000" dirty="0" err="1" smtClean="0"/>
              <a:t>Kluwer</a:t>
            </a:r>
            <a:r>
              <a:rPr lang="en-US" sz="2000" dirty="0" smtClean="0"/>
              <a:t>. 24 </a:t>
            </a:r>
          </a:p>
          <a:p>
            <a:pPr>
              <a:buNone/>
            </a:pPr>
            <a:r>
              <a:rPr lang="en-US" sz="2000" dirty="0" err="1" smtClean="0"/>
              <a:t>Ochangco</a:t>
            </a:r>
            <a:r>
              <a:rPr lang="en-US" sz="2000" dirty="0" smtClean="0"/>
              <a:t>, A. 1999 Rationality in Economic Thought.: Methodological Ideas on the History of Political Economy. Cheltenham: Edward Elgar. </a:t>
            </a:r>
          </a:p>
          <a:p>
            <a:pPr>
              <a:buNone/>
            </a:pPr>
            <a:r>
              <a:rPr lang="en-US" sz="2000" dirty="0" err="1" smtClean="0"/>
              <a:t>Omerod</a:t>
            </a:r>
            <a:r>
              <a:rPr lang="en-US" sz="2000" dirty="0" smtClean="0"/>
              <a:t>, P. 1997. The Death of Economics, New York: Wiley.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O'Sullivan, P. 1987. Economic Methodology and Freedom to Choose, London: Allen &amp; </a:t>
            </a:r>
            <a:r>
              <a:rPr lang="en-US" sz="2000" dirty="0" err="1" smtClean="0"/>
              <a:t>Unwin</a:t>
            </a:r>
            <a:r>
              <a:rPr lang="en-US" sz="2000" dirty="0" smtClean="0"/>
              <a:t>, 1987. </a:t>
            </a:r>
          </a:p>
          <a:p>
            <a:pPr>
              <a:buNone/>
            </a:pPr>
            <a:r>
              <a:rPr lang="en-US" sz="2000" dirty="0" smtClean="0"/>
              <a:t>Papandreou, A. 1958. Economics as a Science, Chicago: Lippincott. </a:t>
            </a:r>
          </a:p>
          <a:p>
            <a:pPr>
              <a:buNone/>
            </a:pPr>
            <a:r>
              <a:rPr lang="en-US" sz="2000" dirty="0" smtClean="0"/>
              <a:t>Pareto, V. 1909. Manual of Political Economy, Tr. A. </a:t>
            </a:r>
            <a:r>
              <a:rPr lang="en-US" sz="2000" dirty="0" err="1" smtClean="0"/>
              <a:t>Schwier</a:t>
            </a:r>
            <a:r>
              <a:rPr lang="en-US" sz="2000" dirty="0" smtClean="0"/>
              <a:t>. New York: A.M. Kelley, 1971. </a:t>
            </a:r>
          </a:p>
          <a:p>
            <a:pPr>
              <a:buNone/>
            </a:pPr>
            <a:r>
              <a:rPr lang="en-US" sz="2000" dirty="0" smtClean="0"/>
              <a:t>Parsons, T. 1934. “Some Reflections on ‘The Nature and Significance of Economics’”, Quarterly Journal of Economics, 48: 511–45. </a:t>
            </a:r>
          </a:p>
          <a:p>
            <a:pPr>
              <a:buNone/>
            </a:pPr>
            <a:r>
              <a:rPr lang="en-US" sz="2000" dirty="0" err="1" smtClean="0"/>
              <a:t>Pheby</a:t>
            </a:r>
            <a:r>
              <a:rPr lang="en-US" sz="2000" dirty="0" smtClean="0"/>
              <a:t>, J. 1988. Methodology and Economics: A Critical Introduction, London: Macmillan. </a:t>
            </a:r>
          </a:p>
          <a:p>
            <a:pPr>
              <a:buNone/>
            </a:pPr>
            <a:r>
              <a:rPr lang="ro-RO" sz="2000" dirty="0" smtClean="0"/>
              <a:t>Pitt, J., ed. 1981. Philosophy in Economics, Dordrecht: Reidel. </a:t>
            </a:r>
          </a:p>
          <a:p>
            <a:pPr>
              <a:buNone/>
            </a:pPr>
            <a:r>
              <a:rPr lang="en-US" sz="2000" dirty="0" err="1" smtClean="0"/>
              <a:t>Plott</a:t>
            </a:r>
            <a:r>
              <a:rPr lang="en-US" sz="2000" dirty="0" smtClean="0"/>
              <a:t>, C.R. 1991. “Will Economics Become an Experimental Science?” Southern Economic Journal, 57: 901–919. </a:t>
            </a:r>
          </a:p>
          <a:p>
            <a:pPr>
              <a:buNone/>
            </a:pPr>
            <a:r>
              <a:rPr lang="fr-FR" sz="2000" dirty="0" smtClean="0"/>
              <a:t>Popper, K. 1967. “La Rationalité et le Statut du Principe de Rationalité”, In E. </a:t>
            </a:r>
            <a:r>
              <a:rPr lang="fr-FR" sz="2000" dirty="0" err="1" smtClean="0"/>
              <a:t>Classen</a:t>
            </a:r>
            <a:r>
              <a:rPr lang="fr-FR" sz="2000" dirty="0" smtClean="0"/>
              <a:t>, </a:t>
            </a:r>
            <a:r>
              <a:rPr lang="fr-FR" sz="2000" dirty="0" err="1" smtClean="0"/>
              <a:t>ed</a:t>
            </a:r>
            <a:r>
              <a:rPr lang="fr-FR" sz="2000" dirty="0" smtClean="0"/>
              <a:t>. Les Fondements Philosophiques des Systèmes Économiques. Paris: </a:t>
            </a:r>
            <a:r>
              <a:rPr lang="fr-FR" sz="2000" dirty="0" err="1" smtClean="0"/>
              <a:t>Paypot</a:t>
            </a:r>
            <a:r>
              <a:rPr lang="fr-FR" sz="2000" dirty="0" smtClean="0"/>
              <a:t>, pp. 142–50.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1976. “The Logic of the Social Sciences”, in T. </a:t>
            </a:r>
            <a:r>
              <a:rPr lang="en-US" sz="2000" dirty="0" err="1" smtClean="0"/>
              <a:t>Adorno</a:t>
            </a:r>
            <a:r>
              <a:rPr lang="en-US" sz="2000" dirty="0" smtClean="0"/>
              <a:t> et al, eds. The Positivist Dispute in German Sociology, tr. G. </a:t>
            </a:r>
            <a:r>
              <a:rPr lang="en-US" sz="2000" dirty="0" err="1" smtClean="0"/>
              <a:t>Adey</a:t>
            </a:r>
            <a:r>
              <a:rPr lang="en-US" sz="2000" dirty="0" smtClean="0"/>
              <a:t> and D. </a:t>
            </a:r>
            <a:r>
              <a:rPr lang="en-US" sz="2000" dirty="0" err="1" smtClean="0"/>
              <a:t>Frisby</a:t>
            </a:r>
            <a:r>
              <a:rPr lang="en-US" sz="2000" dirty="0" smtClean="0"/>
              <a:t>. New York: Harper, pp. 87–104. </a:t>
            </a:r>
          </a:p>
          <a:p>
            <a:pPr>
              <a:buNone/>
            </a:pPr>
            <a:r>
              <a:rPr lang="en-US" sz="2000" dirty="0" smtClean="0"/>
              <a:t>Posner, R. 1972. Economic Analysis of Law, Boston: Little, Brown &amp; Co. </a:t>
            </a:r>
          </a:p>
          <a:p>
            <a:pPr>
              <a:buNone/>
            </a:pPr>
            <a:r>
              <a:rPr lang="en-US" sz="2000" dirty="0" smtClean="0"/>
              <a:t>Rabin, M. 1998. “Psychology and Economics”, Journal of Economic Literature, 36: 11–46. </a:t>
            </a:r>
          </a:p>
          <a:p>
            <a:pPr>
              <a:buNone/>
            </a:pPr>
            <a:r>
              <a:rPr lang="en-US" sz="2000" dirty="0" err="1" smtClean="0"/>
              <a:t>Rappaport</a:t>
            </a:r>
            <a:r>
              <a:rPr lang="en-US" sz="2000" dirty="0" smtClean="0"/>
              <a:t>, S. 1998. Models and Reality in Economics, Cheltenham: Edward Elgar. </a:t>
            </a:r>
          </a:p>
          <a:p>
            <a:pPr>
              <a:buNone/>
            </a:pPr>
            <a:r>
              <a:rPr lang="en-US" sz="2000" dirty="0" err="1" smtClean="0"/>
              <a:t>Reder</a:t>
            </a:r>
            <a:r>
              <a:rPr lang="en-US" sz="2000" dirty="0" smtClean="0"/>
              <a:t>, M. 1999. Economics: The Culture of a Controversial Science, Chicago: University of Chicago Press. </a:t>
            </a:r>
          </a:p>
          <a:p>
            <a:pPr>
              <a:buNone/>
            </a:pPr>
            <a:r>
              <a:rPr lang="en-US" sz="2000" dirty="0" smtClean="0"/>
              <a:t>Redman, D. 1989. Economic Methodology: A Bibliography with References to Works in the Philosophy of Science, 1860–1988, New York: Greenwood Press. </a:t>
            </a:r>
          </a:p>
          <a:p>
            <a:pPr>
              <a:buNone/>
            </a:pPr>
            <a:r>
              <a:rPr lang="en-US" sz="2000" dirty="0" smtClean="0"/>
              <a:t>––– 1990. Economics and the Philosophy of Science, Oxford: Oxford University Press. </a:t>
            </a:r>
          </a:p>
          <a:p>
            <a:pPr>
              <a:buNone/>
            </a:pPr>
            <a:r>
              <a:rPr lang="en-US" sz="2000" dirty="0" smtClean="0"/>
              <a:t>––– 1997. The Rise of Political Economy as a Science: Methodology and the Classical Economists, Cambridge, MA: MIT Press. 25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Reiss, J. 2007. Error in Economics: Towards a More Evidence-Based Methodology, London: </a:t>
            </a:r>
            <a:r>
              <a:rPr lang="en-US" sz="2000" dirty="0" err="1" smtClean="0"/>
              <a:t>Routledge</a:t>
            </a:r>
            <a:r>
              <a:rPr lang="en-US" sz="2000" dirty="0" smtClean="0"/>
              <a:t>. </a:t>
            </a:r>
          </a:p>
          <a:p>
            <a:pPr>
              <a:buNone/>
            </a:pPr>
            <a:r>
              <a:rPr lang="en-US" sz="2000" dirty="0" smtClean="0"/>
              <a:t>––– 2012. The Philosophy of Economics, London: </a:t>
            </a:r>
            <a:r>
              <a:rPr lang="en-US" sz="2000" dirty="0" err="1" smtClean="0"/>
              <a:t>Routledge</a:t>
            </a:r>
            <a:r>
              <a:rPr lang="en-US" sz="2000" dirty="0" smtClean="0"/>
              <a:t>. </a:t>
            </a:r>
          </a:p>
          <a:p>
            <a:pPr>
              <a:buNone/>
            </a:pPr>
            <a:r>
              <a:rPr lang="en-US" sz="2000" dirty="0" smtClean="0"/>
              <a:t>Ricardo, D. 1817. On the Principles of Political Economy and Taxation, vol. 1 of The Collected Works of David Ricardo, ed. P. </a:t>
            </a:r>
            <a:r>
              <a:rPr lang="en-US" sz="2000" dirty="0" err="1" smtClean="0"/>
              <a:t>Sraffa</a:t>
            </a:r>
            <a:r>
              <a:rPr lang="en-US" sz="2000" dirty="0" smtClean="0"/>
              <a:t> and M. Dobb. Cambridge: Cambridge University Press, 1951. </a:t>
            </a:r>
          </a:p>
          <a:p>
            <a:pPr>
              <a:buNone/>
            </a:pPr>
            <a:r>
              <a:rPr lang="en-US" sz="2000" dirty="0" smtClean="0"/>
              <a:t>Robbins, L. 1932. An Essay on the Nature and Significance of Economic Science, 2nd. </a:t>
            </a:r>
            <a:r>
              <a:rPr lang="en-US" sz="2000" dirty="0" err="1" smtClean="0"/>
              <a:t>edn</a:t>
            </a:r>
            <a:r>
              <a:rPr lang="en-US" sz="2000" dirty="0" smtClean="0"/>
              <a:t>. 1935.. 3rd ed. 1983. London: Macmillan. </a:t>
            </a:r>
          </a:p>
          <a:p>
            <a:pPr>
              <a:buNone/>
            </a:pPr>
            <a:r>
              <a:rPr lang="en-US" sz="2000" dirty="0" smtClean="0"/>
              <a:t>Robinson, J. 1962. Economic Philosophy, Chicago: Aldine. </a:t>
            </a:r>
          </a:p>
          <a:p>
            <a:pPr>
              <a:buNone/>
            </a:pPr>
            <a:r>
              <a:rPr lang="de-DE" sz="2000" dirty="0" smtClean="0"/>
              <a:t>Roscher, W. 1874. Geschichte der National-oekonomik in Deutschland, Munich: R. Oldenbourg. </a:t>
            </a:r>
          </a:p>
          <a:p>
            <a:pPr>
              <a:buNone/>
            </a:pPr>
            <a:r>
              <a:rPr lang="en-US" sz="2000" dirty="0" smtClean="0"/>
              <a:t>Rosenberg, A. 1976. Microeconomic Laws: A Philosophical Analysis, Pittsburgh: University of Pittsburgh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1980. Sociobiology and the Preemption of Social Science, Baltimore: Johns-Hopkins University Press. </a:t>
            </a:r>
          </a:p>
          <a:p>
            <a:pPr>
              <a:buNone/>
            </a:pPr>
            <a:r>
              <a:rPr lang="en-US" sz="2000" dirty="0" smtClean="0"/>
              <a:t>––– 1988. “Economics is too Important to Be Left to the Rhetoricians”, Economics and Philosophy, 4: 129–49. </a:t>
            </a:r>
          </a:p>
          <a:p>
            <a:pPr>
              <a:buNone/>
            </a:pPr>
            <a:r>
              <a:rPr lang="en-US" sz="2000" dirty="0" smtClean="0"/>
              <a:t>––– 1992. Economics — Mathematical Politics or Science of Diminishing Returns, Chicago: University of Chicago Press. </a:t>
            </a:r>
          </a:p>
          <a:p>
            <a:pPr>
              <a:buNone/>
            </a:pPr>
            <a:r>
              <a:rPr lang="en-US" sz="2000" dirty="0" smtClean="0"/>
              <a:t>Ross, D. 2005. Economic Theory and Cognitive Science: </a:t>
            </a:r>
            <a:r>
              <a:rPr lang="en-US" sz="2000" dirty="0" err="1" smtClean="0"/>
              <a:t>Microexplanation</a:t>
            </a:r>
            <a:r>
              <a:rPr lang="en-US" sz="2000" dirty="0" smtClean="0"/>
              <a:t>, Cambridge, MA: MIT Press. </a:t>
            </a:r>
          </a:p>
          <a:p>
            <a:pPr>
              <a:buNone/>
            </a:pPr>
            <a:r>
              <a:rPr lang="en-US" sz="2000" dirty="0" smtClean="0"/>
              <a:t>Roth, A. 1988. “Laboratory Experimentation in Economics: A Methodological Overview”, Economic Journal, 98: 974–1031. </a:t>
            </a:r>
          </a:p>
          <a:p>
            <a:pPr>
              <a:buNone/>
            </a:pPr>
            <a:r>
              <a:rPr lang="en-US" sz="2000" dirty="0" err="1" smtClean="0"/>
              <a:t>Rothbard</a:t>
            </a:r>
            <a:r>
              <a:rPr lang="en-US" sz="2000" dirty="0" smtClean="0"/>
              <a:t>, M. 1957. “In Defense of ‘Extreme </a:t>
            </a:r>
            <a:r>
              <a:rPr lang="en-US" sz="2000" dirty="0" err="1" smtClean="0"/>
              <a:t>Apriorism</a:t>
            </a:r>
            <a:r>
              <a:rPr lang="en-US" sz="2000" dirty="0" smtClean="0"/>
              <a:t>.’” Southern Economic Journal, 23: 314–20. </a:t>
            </a:r>
          </a:p>
          <a:p>
            <a:pPr>
              <a:buNone/>
            </a:pPr>
            <a:r>
              <a:rPr lang="en-US" sz="2000" dirty="0" smtClean="0"/>
              <a:t>Rothschild, K. 1993. Ethics and Economic Theory, Cheltenham: Edward Elgar. </a:t>
            </a:r>
          </a:p>
          <a:p>
            <a:pPr>
              <a:buNone/>
            </a:pPr>
            <a:r>
              <a:rPr lang="en-US" sz="2000" dirty="0" err="1" smtClean="0"/>
              <a:t>Rotwein</a:t>
            </a:r>
            <a:r>
              <a:rPr lang="en-US" sz="2000" dirty="0" smtClean="0"/>
              <a:t>, E. 1959. “On ‘The Methodology of Positive Economics.’” Quarterly Journal of Economics, 73: 554–75.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Roy, S. 1991. Philosophy of Economics: On the Scope of Reason in Economic Inquiry, London: </a:t>
            </a:r>
            <a:r>
              <a:rPr lang="en-US" sz="2000" dirty="0" err="1" smtClean="0"/>
              <a:t>Routledge</a:t>
            </a:r>
            <a:r>
              <a:rPr lang="en-US" sz="2000" dirty="0" smtClean="0"/>
              <a:t>. </a:t>
            </a:r>
          </a:p>
          <a:p>
            <a:pPr>
              <a:buNone/>
            </a:pPr>
            <a:r>
              <a:rPr lang="ro-RO" sz="2000" dirty="0" smtClean="0"/>
              <a:t>Ruccio, D. and J. Amariglio. 2003. Postmodern Moments in Modern Economics, Princeton: Princeton University Press. 26 </a:t>
            </a:r>
          </a:p>
          <a:p>
            <a:pPr>
              <a:buNone/>
            </a:pPr>
            <a:r>
              <a:rPr lang="en-US" sz="2000" dirty="0" err="1" smtClean="0"/>
              <a:t>Runde</a:t>
            </a:r>
            <a:r>
              <a:rPr lang="en-US" sz="2000" dirty="0" smtClean="0"/>
              <a:t>, J. 1998. “Assessing Causal Economic Explanations,” Oxford Economic Papers, 50: 151–72. </a:t>
            </a:r>
          </a:p>
          <a:p>
            <a:pPr>
              <a:buNone/>
            </a:pPr>
            <a:r>
              <a:rPr lang="en-US" sz="2000" dirty="0" err="1" smtClean="0"/>
              <a:t>Runde</a:t>
            </a:r>
            <a:r>
              <a:rPr lang="en-US" sz="2000" dirty="0" smtClean="0"/>
              <a:t>, J. and S. </a:t>
            </a:r>
            <a:r>
              <a:rPr lang="en-US" sz="2000" dirty="0" err="1" smtClean="0"/>
              <a:t>Mizuhara</a:t>
            </a:r>
            <a:r>
              <a:rPr lang="en-US" sz="2000" dirty="0" smtClean="0"/>
              <a:t>, eds. 2003.The Philosophy of Keynes' Economics: Probability, Uncertainty and Convention, London: </a:t>
            </a:r>
            <a:r>
              <a:rPr lang="en-US" sz="2000" dirty="0" err="1" smtClean="0"/>
              <a:t>Routledge</a:t>
            </a:r>
            <a:r>
              <a:rPr lang="en-US" sz="2000" dirty="0" smtClean="0"/>
              <a:t>. </a:t>
            </a:r>
          </a:p>
          <a:p>
            <a:pPr>
              <a:buNone/>
            </a:pPr>
            <a:r>
              <a:rPr lang="en-US" sz="2000" dirty="0" smtClean="0"/>
              <a:t>Russo, F. 2009. Causality and Causal </a:t>
            </a:r>
            <a:r>
              <a:rPr lang="en-US" sz="2000" dirty="0" err="1" smtClean="0"/>
              <a:t>Modelling</a:t>
            </a:r>
            <a:r>
              <a:rPr lang="en-US" sz="2000" dirty="0" smtClean="0"/>
              <a:t> in the Social Sciences: Measuring Variations, New York: Springer. </a:t>
            </a:r>
          </a:p>
          <a:p>
            <a:pPr>
              <a:buNone/>
            </a:pPr>
            <a:r>
              <a:rPr lang="en-US" sz="2000" dirty="0" err="1" smtClean="0"/>
              <a:t>Rustichini</a:t>
            </a:r>
            <a:r>
              <a:rPr lang="en-US" sz="2000" dirty="0" smtClean="0"/>
              <a:t>, A. 2005. “</a:t>
            </a:r>
            <a:r>
              <a:rPr lang="en-US" sz="2000" dirty="0" err="1" smtClean="0"/>
              <a:t>Neuroeconomics</a:t>
            </a:r>
            <a:r>
              <a:rPr lang="en-US" sz="2000" dirty="0" smtClean="0"/>
              <a:t>: Present and Future”, Games and Economic Behavior, 52: 201–12. </a:t>
            </a:r>
          </a:p>
          <a:p>
            <a:pPr>
              <a:buNone/>
            </a:pPr>
            <a:r>
              <a:rPr lang="en-US" sz="2000" dirty="0" smtClean="0"/>
              <a:t>––– 2009. “</a:t>
            </a:r>
            <a:r>
              <a:rPr lang="en-US" sz="2000" dirty="0" err="1" smtClean="0"/>
              <a:t>Neuroeconomics</a:t>
            </a:r>
            <a:r>
              <a:rPr lang="en-US" sz="2000" dirty="0" smtClean="0"/>
              <a:t>: What have we found, and what should we search for?” Current Opinion in Neurobiology, 19, 672–677. </a:t>
            </a:r>
          </a:p>
          <a:p>
            <a:pPr>
              <a:buNone/>
            </a:pPr>
            <a:r>
              <a:rPr lang="en-US" sz="2000" dirty="0" smtClean="0"/>
              <a:t>Rutherford, M. 1994. Institutions in Economics: The Old and New Institutionalism, Cambridge: Cambridge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Salanti</a:t>
            </a:r>
            <a:r>
              <a:rPr lang="en-US" sz="2000" dirty="0" smtClean="0"/>
              <a:t>, A. and E. </a:t>
            </a:r>
            <a:r>
              <a:rPr lang="en-US" sz="2000" dirty="0" err="1" smtClean="0"/>
              <a:t>Screpanti</a:t>
            </a:r>
            <a:r>
              <a:rPr lang="en-US" sz="2000" dirty="0" smtClean="0"/>
              <a:t>, eds. 1997. Pluralism in Economics: New Perspectives in History and Methodology, Cheltenham: Edward Elgar. </a:t>
            </a:r>
          </a:p>
          <a:p>
            <a:pPr>
              <a:buNone/>
            </a:pPr>
            <a:r>
              <a:rPr lang="en-US" sz="2000" dirty="0" smtClean="0"/>
              <a:t>Samuels, W. 2011. Erasing the Invisible Hand: Essays on an Elusive and Misused Concept in Economics, With the assistance of Marianne F. Johnson and William H. Perry. Cambridge: Cambridge University Press. </a:t>
            </a:r>
          </a:p>
          <a:p>
            <a:pPr>
              <a:buNone/>
            </a:pPr>
            <a:r>
              <a:rPr lang="en-US" sz="2000" dirty="0" smtClean="0"/>
              <a:t>Samuels, W., ed. 1980. The Methodology of Economic Thought: Critical Papers from the Journal of Economic Thought [Issues, New Brunswick: Transaction Books. </a:t>
            </a:r>
          </a:p>
          <a:p>
            <a:pPr>
              <a:buNone/>
            </a:pPr>
            <a:r>
              <a:rPr lang="en-US" sz="2000" dirty="0" smtClean="0"/>
              <a:t>–––, ed. 1987. History and Methodology of Economics, Greenwich, CN, JAI Press. </a:t>
            </a:r>
          </a:p>
          <a:p>
            <a:pPr>
              <a:buNone/>
            </a:pPr>
            <a:r>
              <a:rPr lang="fr-FR" sz="2000" dirty="0" smtClean="0"/>
              <a:t>–––, </a:t>
            </a:r>
            <a:r>
              <a:rPr lang="fr-FR" sz="2000" dirty="0" err="1" smtClean="0"/>
              <a:t>ed</a:t>
            </a:r>
            <a:r>
              <a:rPr lang="fr-FR" sz="2000" dirty="0" smtClean="0"/>
              <a:t>. 1990. </a:t>
            </a:r>
            <a:r>
              <a:rPr lang="fr-FR" sz="2000" dirty="0" err="1" smtClean="0"/>
              <a:t>Economics</a:t>
            </a:r>
            <a:r>
              <a:rPr lang="fr-FR" sz="2000" dirty="0" smtClean="0"/>
              <a:t> as </a:t>
            </a:r>
            <a:r>
              <a:rPr lang="fr-FR" sz="2000" dirty="0" err="1" smtClean="0"/>
              <a:t>Discourse</a:t>
            </a:r>
            <a:r>
              <a:rPr lang="fr-FR" sz="2000" dirty="0" smtClean="0"/>
              <a:t>, Dordrecht: Kluwer. </a:t>
            </a:r>
          </a:p>
          <a:p>
            <a:pPr>
              <a:buNone/>
            </a:pPr>
            <a:r>
              <a:rPr lang="en-US" sz="2000" dirty="0" smtClean="0"/>
              <a:t>Samuelson, P. 1947. Foundations of Economic Analysis, Cambridge, MA: Harvard University Press. </a:t>
            </a:r>
          </a:p>
          <a:p>
            <a:pPr>
              <a:buNone/>
            </a:pPr>
            <a:r>
              <a:rPr lang="en-US" sz="2000" dirty="0" smtClean="0"/>
              <a:t>––– 1963. “Problems of Methodology — Discussion”, American Economic Review Papers and Proceedings, 53: 232–36. </a:t>
            </a:r>
          </a:p>
          <a:p>
            <a:pPr>
              <a:buNone/>
            </a:pPr>
            <a:r>
              <a:rPr lang="en-US" sz="2000" dirty="0" smtClean="0"/>
              <a:t>––– 1964. “Theory and Realism: A Reply”, American Economic Review, 54: 736–40.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1965. “Professor Samuelson on Theory and Realism: Reply”, American Economic Review, 55: 1162–72. </a:t>
            </a:r>
          </a:p>
          <a:p>
            <a:pPr>
              <a:buNone/>
            </a:pPr>
            <a:r>
              <a:rPr lang="en-US" sz="2000" dirty="0" err="1" smtClean="0"/>
              <a:t>Sassower</a:t>
            </a:r>
            <a:r>
              <a:rPr lang="en-US" sz="2000" dirty="0" smtClean="0"/>
              <a:t>, R. 1985. Philosophy of Economics, A Critique of Demarcation, Lanham, MD: University Press of America. </a:t>
            </a:r>
          </a:p>
          <a:p>
            <a:pPr>
              <a:buNone/>
            </a:pPr>
            <a:r>
              <a:rPr lang="en-US" sz="2000" dirty="0" err="1" smtClean="0"/>
              <a:t>Scazzieri</a:t>
            </a:r>
            <a:r>
              <a:rPr lang="en-US" sz="2000" dirty="0" smtClean="0"/>
              <a:t>, R., A. </a:t>
            </a:r>
            <a:r>
              <a:rPr lang="en-US" sz="2000" dirty="0" err="1" smtClean="0"/>
              <a:t>Sen</a:t>
            </a:r>
            <a:r>
              <a:rPr lang="en-US" sz="2000" dirty="0" smtClean="0"/>
              <a:t>, and S. </a:t>
            </a:r>
            <a:r>
              <a:rPr lang="en-US" sz="2000" dirty="0" err="1" smtClean="0"/>
              <a:t>Zamagni</a:t>
            </a:r>
            <a:r>
              <a:rPr lang="en-US" sz="2000" dirty="0" smtClean="0"/>
              <a:t>, eds. 2008. Markets, Money and Capital: </a:t>
            </a:r>
            <a:r>
              <a:rPr lang="en-US" sz="2000" dirty="0" err="1" smtClean="0"/>
              <a:t>Hicksian</a:t>
            </a:r>
            <a:r>
              <a:rPr lang="en-US" sz="2000" dirty="0" smtClean="0"/>
              <a:t> Economics for the Twenty-First Century, Cambridge: Cambridge University Press. 27 </a:t>
            </a:r>
          </a:p>
          <a:p>
            <a:pPr>
              <a:buNone/>
            </a:pPr>
            <a:r>
              <a:rPr lang="en-US" sz="2000" dirty="0" err="1" smtClean="0"/>
              <a:t>Schlefer</a:t>
            </a:r>
            <a:r>
              <a:rPr lang="en-US" sz="2000" dirty="0" smtClean="0"/>
              <a:t>, J. 2012. The Assumptions Economists Make, Cambridge, MA: Harvard University Press. </a:t>
            </a:r>
          </a:p>
          <a:p>
            <a:pPr>
              <a:buNone/>
            </a:pPr>
            <a:r>
              <a:rPr lang="de-DE" sz="2000" dirty="0" smtClean="0"/>
              <a:t>Schmoller, G. 1888. Zur Literatur-geschichte der Staats- und Sozialwissenschaften, Leipzig: Duncker &amp; Humblot. </a:t>
            </a:r>
          </a:p>
          <a:p>
            <a:pPr>
              <a:buNone/>
            </a:pPr>
            <a:r>
              <a:rPr lang="de-DE" sz="2000" dirty="0" smtClean="0"/>
              <a:t>––– 1898. Über einige Grundfragen der Sozialpolitik und der Volkswirtshaftslehre. Leipzig: Duncker &amp; Humblot. </a:t>
            </a:r>
          </a:p>
          <a:p>
            <a:pPr>
              <a:buNone/>
            </a:pPr>
            <a:r>
              <a:rPr lang="en-US" sz="2000" dirty="0" err="1" smtClean="0"/>
              <a:t>Schoeffler</a:t>
            </a:r>
            <a:r>
              <a:rPr lang="en-US" sz="2000" dirty="0" smtClean="0"/>
              <a:t>, S. 1955. The Failures of Economics: A Diagnostic Study, Cambridge, MA: Harvard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Schrader, D. 1992. The Corporation as Anomaly, Cambridge: Cambridge University Press. </a:t>
            </a:r>
          </a:p>
          <a:p>
            <a:pPr>
              <a:buNone/>
            </a:pPr>
            <a:r>
              <a:rPr lang="en-US" sz="2000" dirty="0" smtClean="0"/>
              <a:t>Schumpeter, J. 1954. History of Economic Analysis, New York: Oxford University Press. </a:t>
            </a:r>
          </a:p>
          <a:p>
            <a:pPr>
              <a:buNone/>
            </a:pPr>
            <a:r>
              <a:rPr lang="en-US" sz="2000" dirty="0" smtClean="0"/>
              <a:t>Seligman, B. 1967. “On the Question of </a:t>
            </a:r>
            <a:r>
              <a:rPr lang="en-US" sz="2000" dirty="0" err="1" smtClean="0"/>
              <a:t>Operationalism</a:t>
            </a:r>
            <a:r>
              <a:rPr lang="en-US" sz="2000" dirty="0" smtClean="0"/>
              <a:t>: A Review Article”, American Economic Review, 57: 146–61. </a:t>
            </a:r>
          </a:p>
          <a:p>
            <a:pPr>
              <a:buNone/>
            </a:pPr>
            <a:r>
              <a:rPr lang="en-US" sz="2000" dirty="0" smtClean="0"/>
              <a:t>––– 1969. “The Impact of Positivism on Economic Thought”, History of Political Economy, 1: 256–78. </a:t>
            </a:r>
          </a:p>
          <a:p>
            <a:pPr>
              <a:buNone/>
            </a:pPr>
            <a:r>
              <a:rPr lang="en-US" sz="2000" dirty="0" err="1" smtClean="0"/>
              <a:t>Sen</a:t>
            </a:r>
            <a:r>
              <a:rPr lang="en-US" sz="2000" dirty="0" smtClean="0"/>
              <a:t>, A. and B. Williams, eds. 1982. Utilitarianism and Beyond, Cambridge: Cambridge University Press. </a:t>
            </a:r>
          </a:p>
          <a:p>
            <a:pPr>
              <a:buNone/>
            </a:pPr>
            <a:r>
              <a:rPr lang="en-US" sz="2000" dirty="0" smtClean="0"/>
              <a:t>Senior, N. 1836. Outline of the Science of Political Economy, </a:t>
            </a:r>
            <a:r>
              <a:rPr lang="en-US" sz="2000" dirty="0" err="1" smtClean="0"/>
              <a:t>Repr</a:t>
            </a:r>
            <a:r>
              <a:rPr lang="en-US" sz="2000" dirty="0" smtClean="0"/>
              <a:t>. New York: A. M. Kelley, 1965. </a:t>
            </a:r>
          </a:p>
          <a:p>
            <a:pPr>
              <a:buNone/>
            </a:pPr>
            <a:r>
              <a:rPr lang="en-US" sz="2000" dirty="0" err="1" smtClean="0"/>
              <a:t>Sensat</a:t>
            </a:r>
            <a:r>
              <a:rPr lang="en-US" sz="2000" dirty="0" smtClean="0"/>
              <a:t>, J. 1988. “Methodological Individualism and Marxism”, Economics and Philosophy, 4: 189–220. </a:t>
            </a:r>
          </a:p>
          <a:p>
            <a:pPr>
              <a:buNone/>
            </a:pPr>
            <a:r>
              <a:rPr lang="en-US" sz="2000" dirty="0" smtClean="0"/>
              <a:t>Sent, E. 1998. The Evolving Rationality of Rational Expectations, Cambridge: Cambridge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Shackle, G. 1972. </a:t>
            </a:r>
            <a:r>
              <a:rPr lang="en-US" sz="2000" dirty="0" err="1" smtClean="0"/>
              <a:t>Epistemics</a:t>
            </a:r>
            <a:r>
              <a:rPr lang="en-US" sz="2000" dirty="0" smtClean="0"/>
              <a:t> and Economics: A Critique of Economic Doctrines, Cambridge: Cambridge University Press. </a:t>
            </a:r>
          </a:p>
          <a:p>
            <a:pPr>
              <a:buNone/>
            </a:pPr>
            <a:r>
              <a:rPr lang="en-US" sz="2000" dirty="0" err="1" smtClean="0"/>
              <a:t>Sharpes</a:t>
            </a:r>
            <a:r>
              <a:rPr lang="en-US" sz="2000" dirty="0" smtClean="0"/>
              <a:t>, D.K. 2009. The Evolution of the Social Sciences, Lanham, MD: </a:t>
            </a:r>
            <a:r>
              <a:rPr lang="en-US" sz="2000" dirty="0" err="1" smtClean="0"/>
              <a:t>Rowman</a:t>
            </a:r>
            <a:r>
              <a:rPr lang="en-US" sz="2000" dirty="0" smtClean="0"/>
              <a:t> and Littlefield, Lexington Books. </a:t>
            </a:r>
          </a:p>
          <a:p>
            <a:pPr>
              <a:buNone/>
            </a:pPr>
            <a:r>
              <a:rPr lang="en-US" sz="2000" dirty="0" err="1" smtClean="0"/>
              <a:t>Shrader-Frechette</a:t>
            </a:r>
            <a:r>
              <a:rPr lang="en-US" sz="2000" dirty="0" smtClean="0"/>
              <a:t>, K. 1984. Science Policy, Ethics, and Economic Methodology: Some Problems of Technology Assessment and Environmental-Impact Analysis, </a:t>
            </a:r>
            <a:r>
              <a:rPr lang="en-US" sz="2000" dirty="0" err="1" smtClean="0"/>
              <a:t>Dordrect</a:t>
            </a:r>
            <a:r>
              <a:rPr lang="en-US" sz="2000" dirty="0" smtClean="0"/>
              <a:t>: D. </a:t>
            </a:r>
            <a:r>
              <a:rPr lang="en-US" sz="2000" dirty="0" err="1" smtClean="0"/>
              <a:t>Reidel</a:t>
            </a:r>
            <a:r>
              <a:rPr lang="en-US" sz="2000" dirty="0" smtClean="0"/>
              <a:t>. 28 </a:t>
            </a:r>
          </a:p>
          <a:p>
            <a:pPr>
              <a:buNone/>
            </a:pPr>
            <a:r>
              <a:rPr lang="en-US" sz="2000" dirty="0" err="1" smtClean="0"/>
              <a:t>Sidgwick</a:t>
            </a:r>
            <a:r>
              <a:rPr lang="en-US" sz="2000" dirty="0" smtClean="0"/>
              <a:t>, H. 1885. The Scope and Method of Economic Science, rpt. New York: A. M. Kelley, 1968. </a:t>
            </a:r>
          </a:p>
          <a:p>
            <a:pPr>
              <a:buNone/>
            </a:pPr>
            <a:r>
              <a:rPr lang="en-US" sz="2000" dirty="0" smtClean="0"/>
              <a:t>Simon, H. 1959. “Theories of Decision-Making in Economics and Behavioral Science”, American Economic Review, 49: 253–83. </a:t>
            </a:r>
          </a:p>
          <a:p>
            <a:pPr>
              <a:buNone/>
            </a:pPr>
            <a:r>
              <a:rPr lang="en-US" sz="2000" dirty="0" smtClean="0"/>
              <a:t>––– 1963. “Problems of Methodology — Discussion”, American Economic Review Papers and Proceedings, 53: 229–31. </a:t>
            </a:r>
          </a:p>
          <a:p>
            <a:pPr>
              <a:buNone/>
            </a:pPr>
            <a:r>
              <a:rPr lang="en-US" sz="2000" dirty="0" smtClean="0"/>
              <a:t>––– 1997. An Empirically Based Microeconomics, Cambridge: Cambridge University Press. </a:t>
            </a:r>
          </a:p>
          <a:p>
            <a:pPr>
              <a:buNone/>
            </a:pPr>
            <a:r>
              <a:rPr lang="en-US" sz="2000" dirty="0" smtClean="0"/>
              <a:t>Sims, C. 1977. “</a:t>
            </a:r>
            <a:r>
              <a:rPr lang="en-US" sz="2000" dirty="0" err="1" smtClean="0"/>
              <a:t>Exogeneity</a:t>
            </a:r>
            <a:r>
              <a:rPr lang="en-US" sz="2000" dirty="0" smtClean="0"/>
              <a:t> and Causal Orderings in Macroeconomic Models,” in C. Sims, ed. New Methods in Business Cycle Research, Minneapolis: Federal Reserve Bank, pp. 23–43.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Smith, A. 1776. An Inquiry into the Nature and Causes of the Wealth of Nations, </a:t>
            </a:r>
            <a:r>
              <a:rPr lang="en-US" sz="2000" dirty="0" err="1" smtClean="0"/>
              <a:t>Repr</a:t>
            </a:r>
            <a:r>
              <a:rPr lang="en-US" sz="2000" dirty="0" smtClean="0"/>
              <a:t>. New York: Random House, 1937. </a:t>
            </a:r>
          </a:p>
          <a:p>
            <a:pPr>
              <a:buNone/>
            </a:pPr>
            <a:r>
              <a:rPr lang="en-US" sz="2000" dirty="0" smtClean="0"/>
              <a:t>Smyth, R., ed. 1962. Essays in Economic Method, London: Duckworth. </a:t>
            </a:r>
          </a:p>
          <a:p>
            <a:pPr>
              <a:buNone/>
            </a:pPr>
            <a:r>
              <a:rPr lang="en-US" sz="2000" dirty="0" smtClean="0"/>
              <a:t>Sowell, T. 1980. Knowledge and Decisions, New York: Basic Books. </a:t>
            </a:r>
          </a:p>
          <a:p>
            <a:pPr>
              <a:buNone/>
            </a:pPr>
            <a:r>
              <a:rPr lang="en-US" sz="2000" dirty="0" smtClean="0"/>
              <a:t>Stanfield, R. 1974. “</a:t>
            </a:r>
            <a:r>
              <a:rPr lang="en-US" sz="2000" dirty="0" err="1" smtClean="0"/>
              <a:t>Kuhnian</a:t>
            </a:r>
            <a:r>
              <a:rPr lang="en-US" sz="2000" dirty="0" smtClean="0"/>
              <a:t> Revolutions and the Keynesian Revolution”, Journal of Economic Issues, 8: 97–109. </a:t>
            </a:r>
          </a:p>
          <a:p>
            <a:pPr>
              <a:buNone/>
            </a:pPr>
            <a:r>
              <a:rPr lang="en-US" sz="2000" dirty="0" err="1" smtClean="0"/>
              <a:t>Starmer</a:t>
            </a:r>
            <a:r>
              <a:rPr lang="en-US" sz="2000" dirty="0" smtClean="0"/>
              <a:t>, C. 1999. “Experiments in Economics: should we trust the dismal scientists in white coats?”, Journal of Economic Methodology, 6, 1–30. </a:t>
            </a:r>
          </a:p>
          <a:p>
            <a:pPr>
              <a:buNone/>
            </a:pPr>
            <a:r>
              <a:rPr lang="en-US" sz="2000" dirty="0" smtClean="0"/>
              <a:t>Stewart, I. 1979. Reasoning and Method in Economics. An Introduction to Economic Methodology, London: McGraw-Hill. </a:t>
            </a:r>
          </a:p>
          <a:p>
            <a:pPr>
              <a:buNone/>
            </a:pPr>
            <a:r>
              <a:rPr lang="en-US" sz="2000" dirty="0" smtClean="0"/>
              <a:t>Stigler, G. J. 1947. “Professor Lester and the </a:t>
            </a:r>
            <a:r>
              <a:rPr lang="en-US" sz="2000" dirty="0" err="1" smtClean="0"/>
              <a:t>Marginalists</a:t>
            </a:r>
            <a:r>
              <a:rPr lang="en-US" sz="2000" dirty="0" smtClean="0"/>
              <a:t>”, American Economic Review, 37: 154–7. </a:t>
            </a:r>
          </a:p>
          <a:p>
            <a:pPr>
              <a:buNone/>
            </a:pPr>
            <a:r>
              <a:rPr lang="en-US" sz="2000" dirty="0" err="1" smtClean="0"/>
              <a:t>Stigum</a:t>
            </a:r>
            <a:r>
              <a:rPr lang="en-US" sz="2000" dirty="0" smtClean="0"/>
              <a:t>, B. 2003. Econometrics and the Philosophy of Economics: Theory“”Data Confrontations in Economics. Princeton: Princeton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Sugden</a:t>
            </a:r>
            <a:r>
              <a:rPr lang="en-US" sz="2000" dirty="0" smtClean="0"/>
              <a:t>, R. 2000. “Credible Worlds: The Status of Theoretical Models in Economics”, Journal of Economic Methodology, 7: 1–31. </a:t>
            </a:r>
          </a:p>
          <a:p>
            <a:pPr>
              <a:buNone/>
            </a:pPr>
            <a:r>
              <a:rPr lang="en-US" sz="2000" dirty="0" smtClean="0"/>
              <a:t>––– 2009. “Credible Worlds, Capacities and Mechanisms.” </a:t>
            </a:r>
            <a:r>
              <a:rPr lang="en-US" sz="2000" dirty="0" err="1" smtClean="0"/>
              <a:t>Erkenntnis</a:t>
            </a:r>
            <a:r>
              <a:rPr lang="en-US" sz="2000" dirty="0" smtClean="0"/>
              <a:t>, 70: 3–27. </a:t>
            </a:r>
          </a:p>
          <a:p>
            <a:pPr>
              <a:buNone/>
            </a:pPr>
            <a:r>
              <a:rPr lang="en-US" sz="2000" dirty="0" smtClean="0"/>
              <a:t>Summers, L. 1991. “The Scientific Illusion in Empirical Macroeconomics”, Scandinavian Journal of Economics, 93: 129–48. </a:t>
            </a:r>
          </a:p>
          <a:p>
            <a:pPr>
              <a:buNone/>
            </a:pPr>
            <a:r>
              <a:rPr lang="en-US" sz="2000" dirty="0" err="1" smtClean="0"/>
              <a:t>Swedberg</a:t>
            </a:r>
            <a:r>
              <a:rPr lang="en-US" sz="2000" dirty="0" smtClean="0"/>
              <a:t>, R. 1990. Economics and Sociology--Redefining Their Boundaries: Conversations with Economists and Sociologists, Princeton: Princeton University Press. 29 </a:t>
            </a:r>
          </a:p>
          <a:p>
            <a:pPr>
              <a:buNone/>
            </a:pPr>
            <a:r>
              <a:rPr lang="en-US" sz="2000" dirty="0" err="1" smtClean="0"/>
              <a:t>Titmuss</a:t>
            </a:r>
            <a:r>
              <a:rPr lang="en-US" sz="2000" dirty="0" smtClean="0"/>
              <a:t>, R. 1971. The Gift Relationship: From Human Blood to Social Policy, New York: Random House. </a:t>
            </a:r>
          </a:p>
          <a:p>
            <a:pPr>
              <a:buNone/>
            </a:pPr>
            <a:r>
              <a:rPr lang="en-US" sz="2000" dirty="0" smtClean="0"/>
              <a:t>Veblen, T. 1898. “Why Is Economics Not an Evolutionary Science?” Quarterly Journal of Economics, 12: 373–97. </a:t>
            </a:r>
          </a:p>
          <a:p>
            <a:pPr>
              <a:buNone/>
            </a:pPr>
            <a:r>
              <a:rPr lang="en-US" sz="2000" dirty="0" smtClean="0"/>
              <a:t>Vercelli, A. 1991. Methodological Foundations of Macroeconomics: Keynes and Lucas, Cambridge: Cambridge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err="1" smtClean="0"/>
              <a:t>Verdon</a:t>
            </a:r>
            <a:r>
              <a:rPr lang="en-US" sz="2000" dirty="0" smtClean="0"/>
              <a:t>, M. 1996. Keynes and the “Classics”: A Study in Language, Epistemology and Mistaken Identities, London: </a:t>
            </a:r>
            <a:r>
              <a:rPr lang="en-US" sz="2000" dirty="0" err="1" smtClean="0"/>
              <a:t>Routledge</a:t>
            </a:r>
            <a:r>
              <a:rPr lang="en-US" sz="2000" dirty="0" smtClean="0"/>
              <a:t>. </a:t>
            </a:r>
          </a:p>
          <a:p>
            <a:pPr>
              <a:buNone/>
            </a:pPr>
            <a:r>
              <a:rPr lang="en-US" sz="2000" dirty="0" smtClean="0"/>
              <a:t>Vickers, D. 1995. The Tyranny of the Market: A Critique of Theoretical Foundations, Ann Arbor: University of Michigan Press. </a:t>
            </a:r>
          </a:p>
          <a:p>
            <a:pPr>
              <a:buNone/>
            </a:pPr>
            <a:r>
              <a:rPr lang="en-US" sz="2000" dirty="0" err="1" smtClean="0"/>
              <a:t>Vromen</a:t>
            </a:r>
            <a:r>
              <a:rPr lang="en-US" sz="2000" dirty="0" smtClean="0"/>
              <a:t>, J. 1995. Economic Evolution: An Inquiry into the Foundations of Institutional Economics, London: </a:t>
            </a:r>
            <a:r>
              <a:rPr lang="en-US" sz="2000" dirty="0" err="1" smtClean="0"/>
              <a:t>Routledge</a:t>
            </a:r>
            <a:r>
              <a:rPr lang="en-US" sz="2000" dirty="0" smtClean="0"/>
              <a:t>. </a:t>
            </a:r>
          </a:p>
          <a:p>
            <a:pPr>
              <a:buNone/>
            </a:pPr>
            <a:r>
              <a:rPr lang="en-US" sz="2000" dirty="0" smtClean="0"/>
              <a:t>––– 2009. “Advancing Evolutionary explanations in Economics: The Limited Usefulness of Tinbergen's Four Questions Classification,” in Harold Kincaid and Don Ross, eds. Oxford Handbook of Philosophy of Economics, Oxford University Press, 337–368. </a:t>
            </a:r>
          </a:p>
          <a:p>
            <a:pPr>
              <a:buNone/>
            </a:pPr>
            <a:r>
              <a:rPr lang="en-US" sz="2000" dirty="0" smtClean="0"/>
              <a:t>Ward, B. 1972. What's Wrong with Economics? New York: Basic Books. </a:t>
            </a:r>
          </a:p>
          <a:p>
            <a:pPr>
              <a:buNone/>
            </a:pPr>
            <a:r>
              <a:rPr lang="en-US" sz="2000" dirty="0" smtClean="0"/>
              <a:t>Weber, M. 1904. “‘Objectivity’ in Social Science and Social Policy,” in E. </a:t>
            </a:r>
            <a:r>
              <a:rPr lang="en-US" sz="2000" dirty="0" err="1" smtClean="0"/>
              <a:t>Shils</a:t>
            </a:r>
            <a:r>
              <a:rPr lang="en-US" sz="2000" dirty="0" smtClean="0"/>
              <a:t> and H. Finch, eds. The Methodology of the Social Sciences, New York, Free Press, 1949, pp. 49–112. </a:t>
            </a:r>
          </a:p>
          <a:p>
            <a:pPr>
              <a:buNone/>
            </a:pPr>
            <a:r>
              <a:rPr lang="ro-RO" sz="2000" dirty="0" smtClean="0"/>
              <a:t>Weintraub, E.R. 1985. General Equilibrium Analysis: Studies in Appraisal, Cambridge: Cambridge University Press. </a:t>
            </a:r>
          </a:p>
          <a:p>
            <a:pPr>
              <a:buNone/>
            </a:pPr>
            <a:r>
              <a:rPr lang="en-US" sz="2000" dirty="0" smtClean="0"/>
              <a:t>––– 1991. Stabilizing Dynamics: Constructing Economic Knowledge, Cambridge: Cambridge University Press.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 2002. How Economics Became a Mathematical Science, Durham, NC: Duke University Press. </a:t>
            </a:r>
          </a:p>
          <a:p>
            <a:pPr>
              <a:buNone/>
            </a:pPr>
            <a:r>
              <a:rPr lang="en-US" sz="2000" dirty="0" err="1" smtClean="0"/>
              <a:t>Wible</a:t>
            </a:r>
            <a:r>
              <a:rPr lang="en-US" sz="2000" dirty="0" smtClean="0"/>
              <a:t>, J. 1998. The Economics of Science: Methodology and Epistemology as if Economics Really Mattered, London: </a:t>
            </a:r>
            <a:r>
              <a:rPr lang="en-US" sz="2000" dirty="0" err="1" smtClean="0"/>
              <a:t>Routledge</a:t>
            </a:r>
            <a:r>
              <a:rPr lang="en-US" sz="2000" dirty="0" smtClean="0"/>
              <a:t>. </a:t>
            </a:r>
          </a:p>
          <a:p>
            <a:pPr>
              <a:buNone/>
            </a:pPr>
            <a:r>
              <a:rPr lang="en-US" sz="2000" dirty="0" smtClean="0"/>
              <a:t>Wilber, C. and R. Harrison. 1978. “The Methodological Basis of Institutional Economics: Pattern Model, Storytelling and Holism”, Journal of Economic Issues, 12: 61–89. </a:t>
            </a:r>
          </a:p>
          <a:p>
            <a:pPr>
              <a:buNone/>
            </a:pPr>
            <a:r>
              <a:rPr lang="en-US" sz="2000" dirty="0" smtClean="0"/>
              <a:t>Wiles, P. and G. and </a:t>
            </a:r>
            <a:r>
              <a:rPr lang="en-US" sz="2000" dirty="0" err="1" smtClean="0"/>
              <a:t>Routh</a:t>
            </a:r>
            <a:r>
              <a:rPr lang="en-US" sz="2000" dirty="0" smtClean="0"/>
              <a:t>, eds. 1984. What is Political Economy? Eight Perspectives, Oxford: Basil Blackwell. </a:t>
            </a:r>
          </a:p>
          <a:p>
            <a:pPr>
              <a:buNone/>
            </a:pPr>
            <a:r>
              <a:rPr lang="en-US" sz="2000" dirty="0" smtClean="0"/>
              <a:t>Winston, G. and R. </a:t>
            </a:r>
            <a:r>
              <a:rPr lang="en-US" sz="2000" dirty="0" err="1" smtClean="0"/>
              <a:t>Teichgraeber</a:t>
            </a:r>
            <a:r>
              <a:rPr lang="en-US" sz="2000" dirty="0" smtClean="0"/>
              <a:t>, eds. 1988. The Boundaries of Economics, Cambridge: Cambridge University Press. 30 </a:t>
            </a:r>
          </a:p>
          <a:p>
            <a:pPr>
              <a:buNone/>
            </a:pPr>
            <a:r>
              <a:rPr lang="en-US" sz="2000" dirty="0" smtClean="0"/>
              <a:t>Winter, S. 1962. “Economic ‘Natural Selection’ and the Theory of the Firm”, Yale Economic Essays, 4: 255–72. </a:t>
            </a:r>
          </a:p>
          <a:p>
            <a:pPr>
              <a:buNone/>
            </a:pPr>
            <a:r>
              <a:rPr lang="en-US" sz="2000" dirty="0" smtClean="0"/>
              <a:t>Wiseman, J., ed. 1983. Beyond Positive Economics?, London: British Association for the Advancement of Science. </a:t>
            </a:r>
          </a:p>
          <a:p>
            <a:pPr>
              <a:buNone/>
            </a:pPr>
            <a:r>
              <a:rPr lang="en-US" sz="2000" dirty="0" err="1" smtClean="0"/>
              <a:t>Wisman</a:t>
            </a:r>
            <a:r>
              <a:rPr lang="en-US" sz="2000" dirty="0" smtClean="0"/>
              <a:t>, J. and J. </a:t>
            </a:r>
            <a:r>
              <a:rPr lang="en-US" sz="2000" dirty="0" err="1" smtClean="0"/>
              <a:t>Rozansky</a:t>
            </a:r>
            <a:r>
              <a:rPr lang="en-US" sz="2000" dirty="0" smtClean="0"/>
              <a:t>. 1991. “The Methodology of Institutionalism Revisited”, Journal of Economic Issues 25: 709–37. </a:t>
            </a:r>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ro-RO" sz="2000" dirty="0"/>
          </a:p>
        </p:txBody>
      </p:sp>
      <p:sp>
        <p:nvSpPr>
          <p:cNvPr id="3" name="Content Placeholder 2"/>
          <p:cNvSpPr>
            <a:spLocks noGrp="1"/>
          </p:cNvSpPr>
          <p:nvPr>
            <p:ph idx="1"/>
          </p:nvPr>
        </p:nvSpPr>
        <p:spPr>
          <a:xfrm>
            <a:off x="228600" y="838200"/>
            <a:ext cx="8763000" cy="5791200"/>
          </a:xfrm>
        </p:spPr>
        <p:txBody>
          <a:bodyPr anchor="t">
            <a:noAutofit/>
          </a:bodyPr>
          <a:lstStyle/>
          <a:p>
            <a:pPr>
              <a:buNone/>
            </a:pPr>
            <a:r>
              <a:rPr lang="en-US" sz="2000" dirty="0" smtClean="0"/>
              <a:t>Witt, U., ed. 2008. Recent Developments in Evolutionary Economics, Cheltenham, UK: Edward Elgar. </a:t>
            </a:r>
          </a:p>
          <a:p>
            <a:pPr>
              <a:buNone/>
            </a:pPr>
            <a:r>
              <a:rPr lang="ro-RO" sz="2000" dirty="0" smtClean="0"/>
              <a:t>Wold, H. 1954. “Causality and Econometrics”, Econometrica, 22: 162–77. </a:t>
            </a:r>
          </a:p>
          <a:p>
            <a:pPr>
              <a:buNone/>
            </a:pPr>
            <a:r>
              <a:rPr lang="en-US" sz="2000" dirty="0" smtClean="0"/>
              <a:t>Wong, S. 1978. The Foundations of Paul Samuelson's Revealed Preference Theory, London: </a:t>
            </a:r>
            <a:r>
              <a:rPr lang="en-US" sz="2000" dirty="0" err="1" smtClean="0"/>
              <a:t>Routledge</a:t>
            </a:r>
            <a:r>
              <a:rPr lang="en-US" sz="2000" dirty="0" smtClean="0"/>
              <a:t>. </a:t>
            </a:r>
          </a:p>
          <a:p>
            <a:pPr>
              <a:buNone/>
            </a:pPr>
            <a:r>
              <a:rPr lang="en-US" sz="2000" dirty="0" smtClean="0"/>
              <a:t>Worland, S. 1972. “Radical Political Economy as a ‘Scientific Revolution.’” Southern Economic Journal, 39: 274–84. </a:t>
            </a:r>
          </a:p>
          <a:p>
            <a:pPr>
              <a:buNone/>
            </a:pPr>
            <a:r>
              <a:rPr lang="en-US" sz="2000" dirty="0" smtClean="0"/>
              <a:t>Yeager, L. 1969. “</a:t>
            </a:r>
            <a:r>
              <a:rPr lang="en-US" sz="2000" dirty="0" err="1" smtClean="0"/>
              <a:t>Methodenstreit</a:t>
            </a:r>
            <a:r>
              <a:rPr lang="en-US" sz="2000" dirty="0" smtClean="0"/>
              <a:t>, over Demand Curves”, Journal of Political Economy, 68: 53–64. </a:t>
            </a:r>
          </a:p>
          <a:p>
            <a:pPr>
              <a:buNone/>
            </a:pPr>
            <a:r>
              <a:rPr lang="en-US" sz="2000" dirty="0" err="1" smtClean="0"/>
              <a:t>Yuengert</a:t>
            </a:r>
            <a:r>
              <a:rPr lang="en-US" sz="2000" dirty="0" smtClean="0"/>
              <a:t>, A. 2004. The Boundaries of Technique: Ordering Positive and Normative Concerns in Economic Research, Lanham, MD: Lexington Books. </a:t>
            </a:r>
          </a:p>
          <a:p>
            <a:pPr>
              <a:buNone/>
            </a:pPr>
            <a:r>
              <a:rPr lang="en-US" sz="2000" dirty="0" err="1" smtClean="0"/>
              <a:t>Zanini</a:t>
            </a:r>
            <a:r>
              <a:rPr lang="en-US" sz="2000" dirty="0" smtClean="0"/>
              <a:t>, A. 2008. Economic Philosophy: Economic Foundations and Political Categories, Translated by </a:t>
            </a:r>
            <a:r>
              <a:rPr lang="en-US" sz="2000" dirty="0" err="1" smtClean="0"/>
              <a:t>Cosma</a:t>
            </a:r>
            <a:r>
              <a:rPr lang="en-US" sz="2000" dirty="0" smtClean="0"/>
              <a:t> E. </a:t>
            </a:r>
            <a:r>
              <a:rPr lang="en-US" sz="2000" dirty="0" err="1" smtClean="0"/>
              <a:t>Orsi</a:t>
            </a:r>
            <a:r>
              <a:rPr lang="en-US" sz="2000" dirty="0" smtClean="0"/>
              <a:t>. New York: Lang. </a:t>
            </a:r>
          </a:p>
          <a:p>
            <a:pPr>
              <a:buNone/>
            </a:pPr>
            <a:r>
              <a:rPr lang="en-US" sz="2000" dirty="0" err="1" smtClean="0"/>
              <a:t>Zellner</a:t>
            </a:r>
            <a:r>
              <a:rPr lang="en-US" sz="2000" dirty="0" smtClean="0"/>
              <a:t>, A. and D. </a:t>
            </a:r>
            <a:r>
              <a:rPr lang="en-US" sz="2000" dirty="0" err="1" smtClean="0"/>
              <a:t>Aigner</a:t>
            </a:r>
            <a:r>
              <a:rPr lang="en-US" sz="2000" dirty="0" smtClean="0"/>
              <a:t>, eds. 1988. Causality, special issue, Journal of Econometrics, 39(1).</a:t>
            </a:r>
            <a:endParaRPr lang="ro-RO" sz="2000" dirty="0"/>
          </a:p>
        </p:txBody>
      </p:sp>
      <p:pic>
        <p:nvPicPr>
          <p:cNvPr id="4" name="Picture 2"/>
          <p:cNvPicPr>
            <a:picLocks noChangeAspect="1" noChangeArrowheads="1"/>
          </p:cNvPicPr>
          <p:nvPr/>
        </p:nvPicPr>
        <p:blipFill>
          <a:blip r:embed="rId3"/>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endParaRPr lang="ro-RO" sz="2000" dirty="0"/>
          </a:p>
        </p:txBody>
      </p:sp>
      <p:sp>
        <p:nvSpPr>
          <p:cNvPr id="3" name="Content Placeholder 2"/>
          <p:cNvSpPr>
            <a:spLocks noGrp="1"/>
          </p:cNvSpPr>
          <p:nvPr>
            <p:ph idx="1"/>
          </p:nvPr>
        </p:nvSpPr>
        <p:spPr>
          <a:xfrm>
            <a:off x="228600" y="990600"/>
            <a:ext cx="8686800" cy="5715000"/>
          </a:xfrm>
        </p:spPr>
        <p:txBody>
          <a:bodyPr>
            <a:normAutofit fontScale="25000" lnSpcReduction="20000"/>
          </a:bodyPr>
          <a:lstStyle/>
          <a:p>
            <a:pPr lvl="0">
              <a:buNone/>
            </a:pPr>
            <a:endParaRPr lang="ro-RO" dirty="0" smtClean="0"/>
          </a:p>
          <a:p>
            <a:pPr lvl="0">
              <a:buNone/>
            </a:pPr>
            <a:r>
              <a:rPr lang="ro-RO" sz="8000" dirty="0" smtClean="0">
                <a:latin typeface="Arial" pitchFamily="34" charset="0"/>
                <a:cs typeface="Arial" pitchFamily="34" charset="0"/>
              </a:rPr>
              <a:t>Cerna S., </a:t>
            </a:r>
            <a:r>
              <a:rPr lang="ro-RO" sz="8000" i="1" dirty="0" smtClean="0">
                <a:latin typeface="Arial" pitchFamily="34" charset="0"/>
                <a:cs typeface="Arial" pitchFamily="34" charset="0"/>
              </a:rPr>
              <a:t>Criza şi teoria econom</a:t>
            </a:r>
            <a:r>
              <a:rPr lang="ro-RO" sz="8000" dirty="0" smtClean="0">
                <a:latin typeface="Arial" pitchFamily="34" charset="0"/>
                <a:cs typeface="Arial" pitchFamily="34" charset="0"/>
              </a:rPr>
              <a:t>ică, </a:t>
            </a:r>
            <a:r>
              <a:rPr lang="it-IT" sz="8000" dirty="0" smtClean="0">
                <a:latin typeface="Arial" pitchFamily="34" charset="0"/>
                <a:cs typeface="Arial" pitchFamily="34" charset="0"/>
              </a:rPr>
              <a:t>Academica, Academia Română, nr. 7-8, iulie-august 2013, Anul XXIII, nr. 273-274, p. 72-97, </a:t>
            </a:r>
            <a:r>
              <a:rPr lang="it-IT" sz="8000" u="sng" dirty="0" smtClean="0">
                <a:latin typeface="Arial" pitchFamily="34" charset="0"/>
                <a:cs typeface="Arial" pitchFamily="34" charset="0"/>
                <a:hlinkClick r:id="rId3"/>
              </a:rPr>
              <a:t>http://ecol.ro/content/criza-si-teoria-economica</a:t>
            </a:r>
            <a:endParaRPr lang="ro-RO" sz="8000" u="sng" dirty="0" smtClean="0">
              <a:latin typeface="Arial" pitchFamily="34" charset="0"/>
              <a:cs typeface="Arial" pitchFamily="34" charset="0"/>
            </a:endParaRPr>
          </a:p>
          <a:p>
            <a:pPr>
              <a:buNone/>
            </a:pPr>
            <a:r>
              <a:rPr lang="ro-RO" sz="8000" i="1" dirty="0" smtClean="0">
                <a:latin typeface="Arial" pitchFamily="34" charset="0"/>
                <a:cs typeface="Arial" pitchFamily="34" charset="0"/>
              </a:rPr>
              <a:t>-, </a:t>
            </a:r>
            <a:r>
              <a:rPr lang="it-IT" sz="8000" i="1" dirty="0" smtClean="0">
                <a:latin typeface="Arial" pitchFamily="34" charset="0"/>
                <a:cs typeface="Arial" pitchFamily="34" charset="0"/>
              </a:rPr>
              <a:t>Criza, statul şi piaţa</a:t>
            </a:r>
            <a:r>
              <a:rPr lang="it-IT" sz="8000" dirty="0" smtClean="0">
                <a:latin typeface="Arial" pitchFamily="34" charset="0"/>
                <a:cs typeface="Arial" pitchFamily="34" charset="0"/>
              </a:rPr>
              <a:t>, Oeconomica, 1, 2011, p. 5-15</a:t>
            </a:r>
            <a:endParaRPr lang="ro-RO" sz="8000" dirty="0" smtClean="0">
              <a:latin typeface="Arial" pitchFamily="34" charset="0"/>
              <a:cs typeface="Arial" pitchFamily="34" charset="0"/>
            </a:endParaRPr>
          </a:p>
          <a:p>
            <a:pPr>
              <a:buNone/>
            </a:pPr>
            <a:r>
              <a:rPr lang="ro-RO" sz="8000" i="1" dirty="0" smtClean="0">
                <a:latin typeface="Arial" pitchFamily="34" charset="0"/>
                <a:cs typeface="Arial" pitchFamily="34" charset="0"/>
              </a:rPr>
              <a:t>-, </a:t>
            </a:r>
            <a:r>
              <a:rPr lang="it-IT" sz="8000" i="1" dirty="0" smtClean="0">
                <a:latin typeface="Arial" pitchFamily="34" charset="0"/>
                <a:cs typeface="Arial" pitchFamily="34" charset="0"/>
              </a:rPr>
              <a:t>Tranziţia şi grupurile de interese</a:t>
            </a:r>
            <a:r>
              <a:rPr lang="it-IT" sz="8000" dirty="0" smtClean="0">
                <a:latin typeface="Arial" pitchFamily="34" charset="0"/>
                <a:cs typeface="Arial" pitchFamily="34" charset="0"/>
              </a:rPr>
              <a:t>, Oeconomica, 2, 2011, p. 15-27, </a:t>
            </a:r>
            <a:r>
              <a:rPr lang="ro-RO" sz="8000" dirty="0" smtClean="0">
                <a:latin typeface="Arial" pitchFamily="34" charset="0"/>
                <a:cs typeface="Arial" pitchFamily="34" charset="0"/>
              </a:rPr>
              <a:t>http://ecol.ro/content/tranzitia-si-grupurile-de-interese</a:t>
            </a:r>
          </a:p>
          <a:p>
            <a:pPr>
              <a:buNone/>
            </a:pPr>
            <a:r>
              <a:rPr lang="ro-RO" sz="8000" i="1" dirty="0" smtClean="0">
                <a:latin typeface="Arial" pitchFamily="34" charset="0"/>
                <a:cs typeface="Arial" pitchFamily="34" charset="0"/>
              </a:rPr>
              <a:t>-, </a:t>
            </a:r>
            <a:r>
              <a:rPr lang="it-IT" sz="8000" i="1" dirty="0" smtClean="0">
                <a:latin typeface="Arial" pitchFamily="34" charset="0"/>
                <a:cs typeface="Arial" pitchFamily="34" charset="0"/>
              </a:rPr>
              <a:t>Reforma statului: perspectivă economică</a:t>
            </a:r>
            <a:r>
              <a:rPr lang="it-IT" sz="8000" dirty="0" smtClean="0">
                <a:latin typeface="Arial" pitchFamily="34" charset="0"/>
                <a:cs typeface="Arial" pitchFamily="34" charset="0"/>
              </a:rPr>
              <a:t>, </a:t>
            </a:r>
            <a:r>
              <a:rPr lang="it-IT" sz="8000" u="sng" dirty="0" smtClean="0">
                <a:latin typeface="Arial" pitchFamily="34" charset="0"/>
                <a:cs typeface="Arial" pitchFamily="34" charset="0"/>
                <a:hlinkClick r:id="rId4"/>
              </a:rPr>
              <a:t>http://ecol.ro/</a:t>
            </a:r>
            <a:endParaRPr lang="ro-RO" sz="8000" dirty="0" smtClean="0">
              <a:latin typeface="Arial" pitchFamily="34" charset="0"/>
              <a:cs typeface="Arial" pitchFamily="34" charset="0"/>
            </a:endParaRPr>
          </a:p>
          <a:p>
            <a:pPr>
              <a:buNone/>
            </a:pPr>
            <a:r>
              <a:rPr lang="ro-RO" sz="8000" i="1" dirty="0" smtClean="0">
                <a:latin typeface="Arial" pitchFamily="34" charset="0"/>
                <a:cs typeface="Arial" pitchFamily="34" charset="0"/>
              </a:rPr>
              <a:t>-, Stabilitatea financiară: provocări teoretice</a:t>
            </a:r>
            <a:r>
              <a:rPr lang="ro-RO" sz="8000" dirty="0" smtClean="0">
                <a:latin typeface="Arial" pitchFamily="34" charset="0"/>
                <a:cs typeface="Arial" pitchFamily="34" charset="0"/>
              </a:rPr>
              <a:t>, </a:t>
            </a:r>
            <a:r>
              <a:rPr lang="it-IT" sz="8000" dirty="0" smtClean="0">
                <a:latin typeface="Arial" pitchFamily="34" charset="0"/>
                <a:cs typeface="Arial" pitchFamily="34" charset="0"/>
              </a:rPr>
              <a:t>Oeconomica, 1, 2012, p. 77-91</a:t>
            </a:r>
            <a:endParaRPr lang="ro-RO" sz="8000" dirty="0" smtClean="0">
              <a:latin typeface="Arial" pitchFamily="34" charset="0"/>
              <a:cs typeface="Arial" pitchFamily="34" charset="0"/>
            </a:endParaRPr>
          </a:p>
          <a:p>
            <a:pPr>
              <a:buNone/>
            </a:pPr>
            <a:r>
              <a:rPr lang="ro-RO" sz="8000" i="1" dirty="0" smtClean="0">
                <a:latin typeface="Arial" pitchFamily="34" charset="0"/>
                <a:cs typeface="Arial" pitchFamily="34" charset="0"/>
              </a:rPr>
              <a:t>-, </a:t>
            </a:r>
            <a:r>
              <a:rPr lang="it-IT" sz="8000" i="1" dirty="0" smtClean="0">
                <a:latin typeface="Arial" pitchFamily="34" charset="0"/>
                <a:cs typeface="Arial" pitchFamily="34" charset="0"/>
              </a:rPr>
              <a:t>The Monetary Policy in Post Crisis Period</a:t>
            </a:r>
            <a:r>
              <a:rPr lang="it-IT" sz="8000" dirty="0" smtClean="0">
                <a:latin typeface="Arial" pitchFamily="34" charset="0"/>
                <a:cs typeface="Arial" pitchFamily="34" charset="0"/>
              </a:rPr>
              <a:t>, Timişoara Journal of Economics, Year 2012, Volume 5, Issue 17, pp. 58-78</a:t>
            </a:r>
            <a:endParaRPr lang="ro-RO" sz="8000" dirty="0" smtClean="0">
              <a:latin typeface="Arial" pitchFamily="34" charset="0"/>
              <a:cs typeface="Arial" pitchFamily="34" charset="0"/>
            </a:endParaRPr>
          </a:p>
          <a:p>
            <a:pPr>
              <a:buNone/>
            </a:pPr>
            <a:r>
              <a:rPr lang="ro-RO" sz="8000" i="1" dirty="0" smtClean="0">
                <a:latin typeface="Arial" pitchFamily="34" charset="0"/>
                <a:cs typeface="Arial" pitchFamily="34" charset="0"/>
              </a:rPr>
              <a:t>-, </a:t>
            </a:r>
            <a:r>
              <a:rPr lang="it-IT" sz="8000" i="1" dirty="0" smtClean="0">
                <a:latin typeface="Arial" pitchFamily="34" charset="0"/>
                <a:cs typeface="Arial" pitchFamily="34" charset="0"/>
              </a:rPr>
              <a:t>Gândirea economică românească în perioada postcomunistă</a:t>
            </a:r>
            <a:r>
              <a:rPr lang="it-IT" sz="8000" dirty="0" smtClean="0">
                <a:latin typeface="Arial" pitchFamily="34" charset="0"/>
                <a:cs typeface="Arial" pitchFamily="34" charset="0"/>
              </a:rPr>
              <a:t>, Academica, Academia Română, nr. 4-5, aprilie-mai 2012, Anul XXII, 258-259, p. 44-56, Oeconomica, 2, 2012, </a:t>
            </a:r>
            <a:r>
              <a:rPr lang="it-IT" sz="8000" u="sng" dirty="0" smtClean="0">
                <a:latin typeface="Arial" pitchFamily="34" charset="0"/>
                <a:cs typeface="Arial" pitchFamily="34" charset="0"/>
                <a:hlinkClick r:id="rId5"/>
              </a:rPr>
              <a:t>http://www.ecol.ro/</a:t>
            </a:r>
            <a:endParaRPr lang="ro-RO" sz="8000" u="sng" dirty="0" smtClean="0">
              <a:latin typeface="Arial" pitchFamily="34" charset="0"/>
              <a:cs typeface="Arial" pitchFamily="34" charset="0"/>
            </a:endParaRPr>
          </a:p>
          <a:p>
            <a:pPr>
              <a:buNone/>
            </a:pPr>
            <a:r>
              <a:rPr lang="ro-RO" sz="8000" i="1" dirty="0" smtClean="0">
                <a:latin typeface="Arial" pitchFamily="34" charset="0"/>
                <a:cs typeface="Arial" pitchFamily="34" charset="0"/>
              </a:rPr>
              <a:t>-, Băncile centrale, politica monetară şi stabilitatea financiară</a:t>
            </a:r>
            <a:r>
              <a:rPr lang="ro-RO" sz="8000" dirty="0" smtClean="0">
                <a:latin typeface="Arial" pitchFamily="34" charset="0"/>
                <a:cs typeface="Arial" pitchFamily="34" charset="0"/>
              </a:rPr>
              <a:t>, http://ecol.ro/</a:t>
            </a:r>
            <a:r>
              <a:rPr lang="ro-RO" sz="8000" i="1" dirty="0" smtClean="0">
                <a:latin typeface="Arial" pitchFamily="34" charset="0"/>
                <a:cs typeface="Arial" pitchFamily="34" charset="0"/>
              </a:rPr>
              <a:t> </a:t>
            </a:r>
            <a:endParaRPr lang="ro-RO" sz="8000" dirty="0" smtClean="0">
              <a:latin typeface="Arial" pitchFamily="34" charset="0"/>
              <a:cs typeface="Arial" pitchFamily="34" charset="0"/>
            </a:endParaRPr>
          </a:p>
          <a:p>
            <a:pPr>
              <a:buNone/>
            </a:pPr>
            <a:r>
              <a:rPr lang="ro-RO" sz="8000" i="1" dirty="0" smtClean="0">
                <a:latin typeface="Arial" pitchFamily="34" charset="0"/>
                <a:cs typeface="Arial" pitchFamily="34" charset="0"/>
              </a:rPr>
              <a:t>-, Politica monetară la răspântie, </a:t>
            </a:r>
            <a:r>
              <a:rPr lang="ro-RO" sz="8000" u="sng" dirty="0" smtClean="0">
                <a:latin typeface="Arial" pitchFamily="34" charset="0"/>
                <a:cs typeface="Arial" pitchFamily="34" charset="0"/>
                <a:hlinkClick r:id="rId6"/>
              </a:rPr>
              <a:t>Economistul, nr. 38 (serie nouă), 7 octombrie, 2013</a:t>
            </a:r>
            <a:r>
              <a:rPr lang="ro-RO" sz="8000" i="1" dirty="0" smtClean="0">
                <a:latin typeface="Arial" pitchFamily="34" charset="0"/>
                <a:cs typeface="Arial" pitchFamily="34" charset="0"/>
              </a:rPr>
              <a:t> </a:t>
            </a:r>
            <a:endParaRPr lang="ro-RO" sz="8000" dirty="0" smtClean="0">
              <a:latin typeface="Arial" pitchFamily="34" charset="0"/>
              <a:cs typeface="Arial" pitchFamily="34" charset="0"/>
            </a:endParaRPr>
          </a:p>
          <a:p>
            <a:pPr>
              <a:buNone/>
            </a:pPr>
            <a:r>
              <a:rPr lang="ro-RO" sz="8000" i="1" dirty="0" smtClean="0">
                <a:latin typeface="Arial" pitchFamily="34" charset="0"/>
                <a:cs typeface="Arial" pitchFamily="34" charset="0"/>
              </a:rPr>
              <a:t> -, Criza şi teoria economică</a:t>
            </a:r>
            <a:r>
              <a:rPr lang="ro-RO" sz="8000" dirty="0" smtClean="0">
                <a:latin typeface="Arial" pitchFamily="34" charset="0"/>
                <a:cs typeface="Arial" pitchFamily="34" charset="0"/>
              </a:rPr>
              <a:t>, </a:t>
            </a:r>
            <a:r>
              <a:rPr lang="it-IT" sz="8000" dirty="0" smtClean="0">
                <a:latin typeface="Arial" pitchFamily="34" charset="0"/>
                <a:cs typeface="Arial" pitchFamily="34" charset="0"/>
              </a:rPr>
              <a:t>Academica, Academia Română, nr. 7-8, iulie-august 2013, Anul XXIII, nr. 273-274, p. 72-97, </a:t>
            </a:r>
            <a:r>
              <a:rPr lang="it-IT" sz="8000" u="sng" dirty="0" smtClean="0">
                <a:latin typeface="Arial" pitchFamily="34" charset="0"/>
                <a:cs typeface="Arial" pitchFamily="34" charset="0"/>
                <a:hlinkClick r:id="rId3"/>
              </a:rPr>
              <a:t>http://ecol.ro/content/criza-si-teoria-economica</a:t>
            </a:r>
            <a:endParaRPr lang="ro-RO" sz="8000" dirty="0" smtClean="0">
              <a:latin typeface="Arial" pitchFamily="34" charset="0"/>
              <a:cs typeface="Arial" pitchFamily="34" charset="0"/>
            </a:endParaRPr>
          </a:p>
          <a:p>
            <a:pPr>
              <a:buNone/>
            </a:pPr>
            <a:endParaRPr lang="ro-RO" sz="8000" dirty="0" smtClean="0">
              <a:latin typeface="Arial" pitchFamily="34" charset="0"/>
              <a:cs typeface="Arial" pitchFamily="34" charset="0"/>
            </a:endParaRPr>
          </a:p>
        </p:txBody>
      </p:sp>
      <p:pic>
        <p:nvPicPr>
          <p:cNvPr id="4" name="Picture 2"/>
          <p:cNvPicPr>
            <a:picLocks noChangeAspect="1" noChangeArrowheads="1"/>
          </p:cNvPicPr>
          <p:nvPr/>
        </p:nvPicPr>
        <p:blipFill>
          <a:blip r:embed="rId7"/>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endParaRPr lang="ro-RO" sz="2000" dirty="0"/>
          </a:p>
        </p:txBody>
      </p:sp>
      <p:sp>
        <p:nvSpPr>
          <p:cNvPr id="3" name="Content Placeholder 2"/>
          <p:cNvSpPr>
            <a:spLocks noGrp="1"/>
          </p:cNvSpPr>
          <p:nvPr>
            <p:ph idx="1"/>
          </p:nvPr>
        </p:nvSpPr>
        <p:spPr>
          <a:xfrm>
            <a:off x="228600" y="990600"/>
            <a:ext cx="8610600" cy="5715000"/>
          </a:xfrm>
        </p:spPr>
        <p:txBody>
          <a:bodyPr>
            <a:normAutofit fontScale="25000" lnSpcReduction="20000"/>
          </a:bodyPr>
          <a:lstStyle/>
          <a:p>
            <a:pPr>
              <a:buNone/>
            </a:pPr>
            <a:r>
              <a:rPr lang="ro-RO" sz="8000" i="1" dirty="0" smtClean="0">
                <a:latin typeface="Arial" pitchFamily="34" charset="0"/>
                <a:cs typeface="Arial" pitchFamily="34" charset="0"/>
              </a:rPr>
              <a:t>-, Rolul băncilor centrale: un viitor nesigur</a:t>
            </a:r>
            <a:r>
              <a:rPr lang="ro-RO" sz="8000" dirty="0" smtClean="0">
                <a:latin typeface="Arial" pitchFamily="34" charset="0"/>
                <a:cs typeface="Arial" pitchFamily="34" charset="0"/>
              </a:rPr>
              <a:t>, Economistul, nr. 47-48 (serie nouă), 9 decembrie 2013, p. 58-61, </a:t>
            </a:r>
            <a:r>
              <a:rPr lang="ro-RO" sz="8000" u="sng" dirty="0" smtClean="0">
                <a:latin typeface="Arial" pitchFamily="34" charset="0"/>
                <a:cs typeface="Arial" pitchFamily="34" charset="0"/>
                <a:hlinkClick r:id="rId3"/>
              </a:rPr>
              <a:t>http://ecol.ro/content/rolul-bancilor-centrale-un-viitor-nesigur</a:t>
            </a:r>
            <a:endParaRPr lang="ro-RO" sz="8000" dirty="0" smtClean="0">
              <a:latin typeface="Arial" pitchFamily="34" charset="0"/>
              <a:cs typeface="Arial" pitchFamily="34" charset="0"/>
            </a:endParaRPr>
          </a:p>
          <a:p>
            <a:pPr>
              <a:buNone/>
            </a:pPr>
            <a:r>
              <a:rPr lang="ro-RO" sz="8000" i="1" dirty="0" smtClean="0">
                <a:latin typeface="Arial" pitchFamily="34" charset="0"/>
                <a:cs typeface="Arial" pitchFamily="34" charset="0"/>
              </a:rPr>
              <a:t>-,</a:t>
            </a:r>
            <a:r>
              <a:rPr lang="ro-RO" sz="8000" dirty="0" smtClean="0">
                <a:latin typeface="Arial" pitchFamily="34" charset="0"/>
                <a:cs typeface="Arial" pitchFamily="34" charset="0"/>
              </a:rPr>
              <a:t> </a:t>
            </a:r>
            <a:r>
              <a:rPr lang="ro-RO" sz="8000" i="1" dirty="0" smtClean="0">
                <a:latin typeface="Arial" pitchFamily="34" charset="0"/>
                <a:cs typeface="Arial" pitchFamily="34" charset="0"/>
              </a:rPr>
              <a:t>Capcana lichidităţii,</a:t>
            </a:r>
            <a:r>
              <a:rPr lang="ro-RO" sz="8000" dirty="0" smtClean="0">
                <a:latin typeface="Arial" pitchFamily="34" charset="0"/>
                <a:cs typeface="Arial" pitchFamily="34" charset="0"/>
              </a:rPr>
              <a:t> </a:t>
            </a:r>
            <a:r>
              <a:rPr lang="ro-RO" sz="8000" u="sng" dirty="0" smtClean="0">
                <a:latin typeface="Arial" pitchFamily="34" charset="0"/>
                <a:cs typeface="Arial" pitchFamily="34" charset="0"/>
                <a:hlinkClick r:id="rId4"/>
              </a:rPr>
              <a:t>Economistul nr. 5, (serie nouă), 17 februarie 2014</a:t>
            </a:r>
            <a:r>
              <a:rPr lang="ro-RO" sz="8000" dirty="0" smtClean="0">
                <a:latin typeface="Arial" pitchFamily="34" charset="0"/>
                <a:cs typeface="Arial" pitchFamily="34" charset="0"/>
              </a:rPr>
              <a:t>, </a:t>
            </a:r>
            <a:r>
              <a:rPr lang="ro-RO" sz="8000" u="sng" dirty="0" smtClean="0">
                <a:latin typeface="Arial" pitchFamily="34" charset="0"/>
                <a:cs typeface="Arial" pitchFamily="34" charset="0"/>
                <a:hlinkClick r:id="rId5"/>
              </a:rPr>
              <a:t>http://www.ecol.ro/content/capcana-lichiditatii</a:t>
            </a:r>
            <a:endParaRPr lang="ro-RO" sz="8000" dirty="0" smtClean="0">
              <a:latin typeface="Arial" pitchFamily="34" charset="0"/>
              <a:cs typeface="Arial" pitchFamily="34" charset="0"/>
            </a:endParaRPr>
          </a:p>
          <a:p>
            <a:pPr>
              <a:buNone/>
            </a:pPr>
            <a:r>
              <a:rPr lang="ro-RO" sz="8000" i="1" dirty="0" smtClean="0">
                <a:latin typeface="Arial" pitchFamily="34" charset="0"/>
                <a:cs typeface="Arial" pitchFamily="34" charset="0"/>
              </a:rPr>
              <a:t> -, Politica monetară neconvenţională, </a:t>
            </a:r>
            <a:r>
              <a:rPr lang="ro-RO" sz="8000" dirty="0" smtClean="0">
                <a:latin typeface="Arial" pitchFamily="34" charset="0"/>
                <a:cs typeface="Arial" pitchFamily="34" charset="0"/>
              </a:rPr>
              <a:t>Oeconomica,</a:t>
            </a:r>
            <a:r>
              <a:rPr lang="ro-RO" sz="8000" i="1" dirty="0" smtClean="0">
                <a:latin typeface="Arial" pitchFamily="34" charset="0"/>
                <a:cs typeface="Arial" pitchFamily="34" charset="0"/>
              </a:rPr>
              <a:t> </a:t>
            </a:r>
            <a:r>
              <a:rPr lang="ro-RO" sz="8000" dirty="0" smtClean="0">
                <a:latin typeface="Arial" pitchFamily="34" charset="0"/>
                <a:cs typeface="Arial" pitchFamily="34" charset="0"/>
              </a:rPr>
              <a:t>1, 2014, http://ecol.ro/content/politica-monetara-neconvenţionala</a:t>
            </a:r>
          </a:p>
          <a:p>
            <a:pPr>
              <a:buNone/>
            </a:pPr>
            <a:r>
              <a:rPr lang="ro-RO" sz="8000" i="1" dirty="0" smtClean="0">
                <a:latin typeface="Arial" pitchFamily="34" charset="0"/>
                <a:cs typeface="Arial" pitchFamily="34" charset="0"/>
              </a:rPr>
              <a:t>-, Rolul băncilor centrale în epoca postcriză, </a:t>
            </a:r>
            <a:r>
              <a:rPr lang="ro-RO" sz="8000" dirty="0" smtClean="0">
                <a:latin typeface="Arial" pitchFamily="34" charset="0"/>
                <a:cs typeface="Arial" pitchFamily="34" charset="0"/>
              </a:rPr>
              <a:t>Economistul, nr. 37-38 (serie nouă), 6 octombrie 2014, nr. 39 (serie nouă), 13 octombrie 2014, http://www.ecol.ro/content/bancile-centrale-in-epoca-postcriza</a:t>
            </a:r>
          </a:p>
          <a:p>
            <a:pPr>
              <a:buNone/>
            </a:pPr>
            <a:r>
              <a:rPr lang="ro-RO" sz="8000" i="1" dirty="0" smtClean="0">
                <a:latin typeface="Arial" pitchFamily="34" charset="0"/>
                <a:cs typeface="Arial" pitchFamily="34" charset="0"/>
              </a:rPr>
              <a:t>-, Un sfert de veac de tranziţie, </a:t>
            </a:r>
            <a:r>
              <a:rPr lang="ro-RO" sz="8000" dirty="0" smtClean="0">
                <a:latin typeface="Arial" pitchFamily="34" charset="0"/>
                <a:cs typeface="Arial" pitchFamily="34" charset="0"/>
              </a:rPr>
              <a:t>Economistul nr. 49-50, 15 decembrie 2014, http://ecol.ro/content/un-sfert-de-veac-de-tranzitie</a:t>
            </a:r>
          </a:p>
          <a:p>
            <a:pPr>
              <a:buNone/>
            </a:pPr>
            <a:r>
              <a:rPr lang="ro-RO" sz="8000" i="1" dirty="0" smtClean="0">
                <a:latin typeface="Arial" pitchFamily="34" charset="0"/>
                <a:cs typeface="Arial" pitchFamily="34" charset="0"/>
              </a:rPr>
              <a:t>-, Noua politică monetară a BCE</a:t>
            </a:r>
            <a:r>
              <a:rPr lang="ro-RO" sz="8000" dirty="0" smtClean="0">
                <a:latin typeface="Arial" pitchFamily="34" charset="0"/>
                <a:cs typeface="Arial" pitchFamily="34" charset="0"/>
              </a:rPr>
              <a:t>, Economistul, nr. 3-4, 2 februa</a:t>
            </a:r>
            <a:endParaRPr lang="ro-RO" sz="8000" dirty="0">
              <a:latin typeface="Arial" pitchFamily="34" charset="0"/>
              <a:cs typeface="Arial" pitchFamily="34" charset="0"/>
            </a:endParaRPr>
          </a:p>
        </p:txBody>
      </p:sp>
      <p:pic>
        <p:nvPicPr>
          <p:cNvPr id="4" name="Picture 2"/>
          <p:cNvPicPr>
            <a:picLocks noChangeAspect="1" noChangeArrowheads="1"/>
          </p:cNvPicPr>
          <p:nvPr/>
        </p:nvPicPr>
        <p:blipFill>
          <a:blip r:embed="rId6"/>
          <a:srcRect/>
          <a:stretch>
            <a:fillRect/>
          </a:stretch>
        </p:blipFill>
        <p:spPr bwMode="auto">
          <a:xfrm>
            <a:off x="838200" y="152400"/>
            <a:ext cx="7620000" cy="609600"/>
          </a:xfrm>
          <a:prstGeom prst="rect">
            <a:avLst/>
          </a:prstGeom>
          <a:noFill/>
          <a:ln w="9525">
            <a:noFill/>
            <a:miter lim="800000"/>
            <a:headEnd/>
            <a:tailEnd/>
          </a:ln>
          <a:effectLst/>
        </p:spPr>
      </p:pic>
    </p:spTree>
  </p:cSld>
  <p:clrMapOvr>
    <a:masterClrMapping/>
  </p:clrMapOvr>
  <p:transition spd="slow">
    <p:pull dir="d"/>
    <p:sndAc>
      <p:stSnd>
        <p:snd r:embed="rId2" name="click.wav" builtIn="1"/>
      </p:stSnd>
    </p:sndAc>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dirty="0"/>
          </a:p>
        </p:txBody>
      </p:sp>
      <p:pic>
        <p:nvPicPr>
          <p:cNvPr id="4" name="Picture 2"/>
          <p:cNvPicPr>
            <a:picLocks noChangeAspect="1" noChangeArrowheads="1"/>
          </p:cNvPicPr>
          <p:nvPr/>
        </p:nvPicPr>
        <p:blipFill>
          <a:blip r:embed="rId3"/>
          <a:srcRect/>
          <a:stretch>
            <a:fillRect/>
          </a:stretch>
        </p:blipFill>
        <p:spPr bwMode="auto">
          <a:xfrm>
            <a:off x="1066800" y="228600"/>
            <a:ext cx="6858000" cy="1085850"/>
          </a:xfrm>
          <a:prstGeom prst="rect">
            <a:avLst/>
          </a:prstGeom>
          <a:noFill/>
          <a:ln w="9525">
            <a:noFill/>
            <a:miter lim="800000"/>
            <a:headEnd/>
            <a:tailEnd/>
          </a:ln>
          <a:effectLst/>
        </p:spPr>
      </p:pic>
      <p:sp>
        <p:nvSpPr>
          <p:cNvPr id="8" name="Content Placeholder 7"/>
          <p:cNvSpPr>
            <a:spLocks noGrp="1"/>
          </p:cNvSpPr>
          <p:nvPr>
            <p:ph idx="1"/>
          </p:nvPr>
        </p:nvSpPr>
        <p:spPr>
          <a:xfrm>
            <a:off x="533400" y="1905000"/>
            <a:ext cx="8305800" cy="4525963"/>
          </a:xfrm>
        </p:spPr>
        <p:txBody>
          <a:bodyPr>
            <a:normAutofit fontScale="25000" lnSpcReduction="20000"/>
          </a:bodyPr>
          <a:lstStyle/>
          <a:p>
            <a:pPr>
              <a:buNone/>
            </a:pPr>
            <a:r>
              <a:rPr lang="ro-RO" b="1" dirty="0" smtClean="0"/>
              <a:t> </a:t>
            </a:r>
            <a:endParaRPr lang="ro-RO" dirty="0" smtClean="0"/>
          </a:p>
          <a:p>
            <a:pPr>
              <a:buNone/>
            </a:pPr>
            <a:r>
              <a:rPr lang="ro-RO" sz="7400" dirty="0" smtClean="0"/>
              <a:t>Titlul temei: </a:t>
            </a:r>
            <a:r>
              <a:rPr lang="ro-RO" sz="7400" b="1" dirty="0" smtClean="0"/>
              <a:t>UNELE PROBLEME METODOLOGICE ACTUALE ALE ŞTIINŢEI ECONOMI</a:t>
            </a:r>
            <a:r>
              <a:rPr lang="en-US" sz="7400" b="1" dirty="0" smtClean="0"/>
              <a:t>CE</a:t>
            </a:r>
            <a:endParaRPr lang="ro-RO" sz="7400" b="1" dirty="0" smtClean="0"/>
          </a:p>
          <a:p>
            <a:pPr>
              <a:buNone/>
            </a:pPr>
            <a:r>
              <a:rPr lang="ro-RO" sz="7400" b="1" dirty="0" smtClean="0"/>
              <a:t> </a:t>
            </a:r>
          </a:p>
          <a:p>
            <a:pPr>
              <a:buNone/>
            </a:pPr>
            <a:r>
              <a:rPr lang="ro-RO" sz="7400" dirty="0" smtClean="0"/>
              <a:t> </a:t>
            </a:r>
          </a:p>
          <a:p>
            <a:pPr>
              <a:buNone/>
            </a:pPr>
            <a:r>
              <a:rPr lang="ro-RO" sz="7400" dirty="0" smtClean="0"/>
              <a:t> </a:t>
            </a:r>
          </a:p>
          <a:p>
            <a:pPr>
              <a:buNone/>
            </a:pPr>
            <a:r>
              <a:rPr lang="ro-RO" sz="7400" dirty="0" smtClean="0"/>
              <a:t> </a:t>
            </a:r>
          </a:p>
          <a:p>
            <a:pPr>
              <a:buNone/>
            </a:pPr>
            <a:r>
              <a:rPr lang="ro-RO" sz="7400" dirty="0" smtClean="0"/>
              <a:t> </a:t>
            </a:r>
          </a:p>
          <a:p>
            <a:pPr>
              <a:buNone/>
            </a:pPr>
            <a:r>
              <a:rPr lang="ro-RO" sz="7400" dirty="0" smtClean="0"/>
              <a:t> </a:t>
            </a:r>
          </a:p>
          <a:p>
            <a:pPr>
              <a:buNone/>
            </a:pPr>
            <a:r>
              <a:rPr lang="ro-RO" sz="7400" dirty="0" smtClean="0"/>
              <a:t> </a:t>
            </a:r>
          </a:p>
          <a:p>
            <a:pPr>
              <a:buNone/>
            </a:pPr>
            <a:r>
              <a:rPr lang="ro-RO" sz="7400" dirty="0" smtClean="0"/>
              <a:t> </a:t>
            </a:r>
          </a:p>
          <a:p>
            <a:pPr>
              <a:buNone/>
            </a:pPr>
            <a:r>
              <a:rPr lang="ro-RO" sz="7400" dirty="0" smtClean="0"/>
              <a:t>                   Autor:                                                                                 Semnătura:</a:t>
            </a:r>
          </a:p>
          <a:p>
            <a:pPr>
              <a:buNone/>
            </a:pPr>
            <a:r>
              <a:rPr lang="ro-RO" sz="7400" dirty="0" smtClean="0"/>
              <a:t>       Prof. dr. Silviu CERNA</a:t>
            </a:r>
          </a:p>
          <a:p>
            <a:pPr>
              <a:buNone/>
            </a:pPr>
            <a:endParaRPr lang="ro-RO" sz="7400" dirty="0"/>
          </a:p>
        </p:txBody>
      </p:sp>
    </p:spTree>
  </p:cSld>
  <p:clrMapOvr>
    <a:masterClrMapping/>
  </p:clrMapOvr>
  <p:transition spd="slow">
    <p:pull dir="d"/>
    <p:sndAc>
      <p:stSnd>
        <p:snd r:embed="rId2" name="click.wav" builtIn="1"/>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TotalTime>
  <Words>19870</Words>
  <Application>Microsoft Office PowerPoint</Application>
  <PresentationFormat>On-screen Show (4:3)</PresentationFormat>
  <Paragraphs>1041</Paragraphs>
  <Slides>131</Slides>
  <Notes>1</Notes>
  <HiddenSlides>0</HiddenSlides>
  <MMClips>0</MMClips>
  <ScaleCrop>false</ScaleCrop>
  <HeadingPairs>
    <vt:vector size="4" baseType="variant">
      <vt:variant>
        <vt:lpstr>Theme</vt:lpstr>
      </vt:variant>
      <vt:variant>
        <vt:i4>1</vt:i4>
      </vt:variant>
      <vt:variant>
        <vt:lpstr>Slide Titles</vt:lpstr>
      </vt:variant>
      <vt:variant>
        <vt:i4>131</vt:i4>
      </vt:variant>
    </vt:vector>
  </HeadingPairs>
  <TitlesOfParts>
    <vt:vector size="132" baseType="lpstr">
      <vt:lpstr>Office Theme</vt:lpstr>
      <vt:lpstr>Slide 1</vt:lpstr>
      <vt:lpstr>Slide 2</vt:lpstr>
      <vt:lpstr>Slide 3</vt:lpstr>
      <vt:lpstr>Slide 4</vt:lpstr>
      <vt:lpstr>Slide 5</vt:lpstr>
      <vt:lpstr>I. Probleme metodologice fundamentale ale științei economice</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“Sfânta” Rațiune</vt:lpstr>
      <vt:lpstr>Catedrala Sfânta Sofia din Constantinopol</vt:lpstr>
      <vt:lpstr>Icoana înţelepciunii divine – Suceviţa</vt:lpstr>
      <vt:lpstr>Slide 43</vt:lpstr>
      <vt:lpstr>Slide 44</vt:lpstr>
      <vt:lpstr>Slide 45</vt:lpstr>
      <vt:lpstr>Slide 46</vt:lpstr>
      <vt:lpstr>Slide 47</vt:lpstr>
      <vt:lpstr>Slide 48</vt:lpstr>
      <vt:lpstr>Slide 49</vt:lpstr>
      <vt:lpstr>Slide 50</vt:lpstr>
      <vt:lpstr>Slide 51</vt:lpstr>
      <vt:lpstr> V. Provocări teoretice ale crizei</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Silviu</dc:creator>
  <cp:lastModifiedBy>Remus</cp:lastModifiedBy>
  <cp:revision>135</cp:revision>
  <dcterms:created xsi:type="dcterms:W3CDTF">2006-08-16T00:00:00Z</dcterms:created>
  <dcterms:modified xsi:type="dcterms:W3CDTF">2015-05-27T06:00:50Z</dcterms:modified>
</cp:coreProperties>
</file>